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7" r:id="rId2"/>
    <p:sldId id="258" r:id="rId3"/>
    <p:sldId id="259" r:id="rId4"/>
    <p:sldId id="260" r:id="rId5"/>
    <p:sldId id="261" r:id="rId6"/>
    <p:sldId id="279" r:id="rId7"/>
    <p:sldId id="280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312" r:id="rId16"/>
    <p:sldId id="313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9" r:id="rId25"/>
    <p:sldId id="300" r:id="rId26"/>
    <p:sldId id="262" r:id="rId27"/>
    <p:sldId id="263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25" r:id="rId36"/>
    <p:sldId id="337" r:id="rId37"/>
    <p:sldId id="330" r:id="rId38"/>
    <p:sldId id="308" r:id="rId39"/>
    <p:sldId id="309" r:id="rId40"/>
    <p:sldId id="314" r:id="rId41"/>
    <p:sldId id="315" r:id="rId42"/>
    <p:sldId id="316" r:id="rId43"/>
    <p:sldId id="324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10" r:id="rId52"/>
    <p:sldId id="331" r:id="rId53"/>
    <p:sldId id="332" r:id="rId54"/>
    <p:sldId id="333" r:id="rId55"/>
    <p:sldId id="334" r:id="rId56"/>
    <p:sldId id="335" r:id="rId57"/>
    <p:sldId id="336" r:id="rId58"/>
    <p:sldId id="341" r:id="rId59"/>
    <p:sldId id="347" r:id="rId60"/>
    <p:sldId id="342" r:id="rId61"/>
    <p:sldId id="343" r:id="rId62"/>
    <p:sldId id="344" r:id="rId63"/>
    <p:sldId id="338" r:id="rId64"/>
    <p:sldId id="340" r:id="rId65"/>
    <p:sldId id="345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0EF1A-36B8-4EA9-96A5-F892BBCC9D2F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F9B25-4D65-4E6C-9F33-3F772CEB2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9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B4EB01F-16CD-49E3-9A29-A86534EF58E4}" type="slidenum">
              <a:rPr lang="en-US">
                <a:latin typeface="Calibri" pitchFamily="34" charset="0"/>
              </a:rPr>
              <a:pPr eaLnBrk="1" hangingPunct="1"/>
              <a:t>7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A3D6FE54-D38A-45BA-8AAE-8A505F41BFFB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EF74E1D2-E752-42EF-B667-E7D47FD6748D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39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54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11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06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579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641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310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3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8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9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18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0D14C-020E-43B4-ADE2-248B13915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24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FC3B8-9C96-41EB-8804-E09F50884E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13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klipart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F88DE-222C-4B0A-BE40-CB19722066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35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FCD6C-BA81-41B2-87BF-563D725B54D4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03263-1087-4221-A8E3-84F99A23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3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0.w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6000" b="1" dirty="0" smtClean="0">
                <a:solidFill>
                  <a:schemeClr val="accent2"/>
                </a:solidFill>
              </a:rPr>
              <a:t/>
            </a:r>
            <a:br>
              <a:rPr lang="en-US" sz="6000" b="1" dirty="0" smtClean="0">
                <a:solidFill>
                  <a:schemeClr val="accent2"/>
                </a:solidFill>
              </a:rPr>
            </a:br>
            <a:r>
              <a:rPr lang="en-US" sz="6000" b="1" dirty="0" smtClean="0">
                <a:solidFill>
                  <a:schemeClr val="accent2"/>
                </a:solidFill>
              </a:rPr>
              <a:t> Bioaccumulation and </a:t>
            </a:r>
            <a:r>
              <a:rPr lang="en-US" sz="6000" b="1" dirty="0" err="1" smtClean="0">
                <a:solidFill>
                  <a:schemeClr val="accent2"/>
                </a:solidFill>
              </a:rPr>
              <a:t>Biomagnification</a:t>
            </a:r>
            <a:endParaRPr lang="en-US" sz="6000" b="1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82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accent2"/>
                </a:solidFill>
              </a:rPr>
              <a:t>Role of Energy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Primary source of energy that drives ecosystems is the sun</a:t>
            </a:r>
          </a:p>
          <a:p>
            <a:pPr eaLnBrk="1" hangingPunct="1"/>
            <a:r>
              <a:rPr lang="en-US" smtClean="0"/>
              <a:t>Process starts with </a:t>
            </a:r>
            <a:r>
              <a:rPr lang="en-US" i="1" smtClean="0"/>
              <a:t>primary producers</a:t>
            </a:r>
            <a:r>
              <a:rPr lang="en-US" smtClean="0"/>
              <a:t> that convert inorganic carbon into organic compounds that store energy</a:t>
            </a:r>
          </a:p>
          <a:p>
            <a:pPr eaLnBrk="1" hangingPunct="1"/>
            <a:r>
              <a:rPr lang="en-US" i="1" smtClean="0"/>
              <a:t>Photosynthesis</a:t>
            </a: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	6CO</a:t>
            </a:r>
            <a:r>
              <a:rPr lang="en-US" baseline="-25000" smtClean="0"/>
              <a:t>2</a:t>
            </a:r>
            <a:r>
              <a:rPr lang="en-US" smtClean="0"/>
              <a:t> + 6H</a:t>
            </a:r>
            <a:r>
              <a:rPr lang="en-US" baseline="-25000" smtClean="0"/>
              <a:t>2</a:t>
            </a:r>
            <a:r>
              <a:rPr lang="en-US" smtClean="0"/>
              <a:t>O </a:t>
            </a:r>
            <a:r>
              <a:rPr lang="en-US" smtClean="0">
                <a:cs typeface="Arial" charset="0"/>
              </a:rPr>
              <a:t>+ energy → C</a:t>
            </a:r>
            <a:r>
              <a:rPr lang="en-US" baseline="-25000" smtClean="0">
                <a:cs typeface="Arial" charset="0"/>
              </a:rPr>
              <a:t>6</a:t>
            </a:r>
            <a:r>
              <a:rPr lang="en-US" smtClean="0">
                <a:cs typeface="Arial" charset="0"/>
              </a:rPr>
              <a:t>H</a:t>
            </a:r>
            <a:r>
              <a:rPr lang="en-US" baseline="-25000" smtClean="0">
                <a:cs typeface="Arial" charset="0"/>
              </a:rPr>
              <a:t>12</a:t>
            </a:r>
            <a:r>
              <a:rPr lang="en-US" smtClean="0">
                <a:cs typeface="Arial" charset="0"/>
              </a:rPr>
              <a:t>O</a:t>
            </a:r>
            <a:r>
              <a:rPr lang="en-US" baseline="-25000" smtClean="0">
                <a:cs typeface="Arial" charset="0"/>
              </a:rPr>
              <a:t>6</a:t>
            </a:r>
            <a:r>
              <a:rPr lang="en-US" smtClean="0">
                <a:cs typeface="Arial" charset="0"/>
              </a:rPr>
              <a:t> + 6O</a:t>
            </a:r>
            <a:r>
              <a:rPr lang="en-US" baseline="-25000" smtClean="0">
                <a:cs typeface="Arial" charset="0"/>
              </a:rPr>
              <a:t>2</a:t>
            </a:r>
          </a:p>
          <a:p>
            <a:pPr eaLnBrk="1" hangingPunct="1">
              <a:buFontTx/>
              <a:buNone/>
            </a:pPr>
            <a:endParaRPr lang="en-US" baseline="-2500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52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accent2"/>
                </a:solidFill>
              </a:rPr>
              <a:t>Basic </a:t>
            </a:r>
            <a:r>
              <a:rPr lang="en-US" b="1" dirty="0" err="1" smtClean="0">
                <a:solidFill>
                  <a:schemeClr val="accent2"/>
                </a:solidFill>
              </a:rPr>
              <a:t>Trophic</a:t>
            </a:r>
            <a:r>
              <a:rPr lang="en-US" b="1" dirty="0" smtClean="0">
                <a:solidFill>
                  <a:schemeClr val="accent2"/>
                </a:solidFill>
              </a:rPr>
              <a:t> Levels</a:t>
            </a:r>
          </a:p>
        </p:txBody>
      </p:sp>
      <p:sp>
        <p:nvSpPr>
          <p:cNvPr id="18435" name="AutoShape 28"/>
          <p:cNvSpPr>
            <a:spLocks noChangeArrowheads="1"/>
          </p:cNvSpPr>
          <p:nvPr/>
        </p:nvSpPr>
        <p:spPr bwMode="auto">
          <a:xfrm>
            <a:off x="2362200" y="1828800"/>
            <a:ext cx="4495800" cy="9906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Autotrophs</a:t>
            </a:r>
          </a:p>
        </p:txBody>
      </p:sp>
      <p:sp>
        <p:nvSpPr>
          <p:cNvPr id="18436" name="AutoShape 31"/>
          <p:cNvSpPr>
            <a:spLocks noChangeArrowheads="1"/>
          </p:cNvSpPr>
          <p:nvPr/>
        </p:nvSpPr>
        <p:spPr bwMode="auto">
          <a:xfrm>
            <a:off x="2362200" y="3429000"/>
            <a:ext cx="4495800" cy="9906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Herbivores</a:t>
            </a:r>
          </a:p>
          <a:p>
            <a:pPr algn="ctr"/>
            <a:r>
              <a:rPr lang="en-US" sz="2800"/>
              <a:t>(chemotrophs)</a:t>
            </a:r>
          </a:p>
        </p:txBody>
      </p:sp>
      <p:sp>
        <p:nvSpPr>
          <p:cNvPr id="18437" name="AutoShape 32"/>
          <p:cNvSpPr>
            <a:spLocks noChangeArrowheads="1"/>
          </p:cNvSpPr>
          <p:nvPr/>
        </p:nvSpPr>
        <p:spPr bwMode="auto">
          <a:xfrm>
            <a:off x="2362200" y="5105400"/>
            <a:ext cx="4495800" cy="9906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Carnivores</a:t>
            </a:r>
          </a:p>
          <a:p>
            <a:pPr algn="ctr"/>
            <a:r>
              <a:rPr lang="en-US" sz="2800"/>
              <a:t>(chemotrophs)</a:t>
            </a:r>
          </a:p>
        </p:txBody>
      </p:sp>
      <p:cxnSp>
        <p:nvCxnSpPr>
          <p:cNvPr id="18438" name="AutoShape 36"/>
          <p:cNvCxnSpPr>
            <a:cxnSpLocks noChangeShapeType="1"/>
            <a:stCxn id="18435" idx="2"/>
            <a:endCxn id="18436" idx="0"/>
          </p:cNvCxnSpPr>
          <p:nvPr/>
        </p:nvCxnSpPr>
        <p:spPr bwMode="auto">
          <a:xfrm>
            <a:off x="4610100" y="28194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8439" name="AutoShape 37"/>
          <p:cNvCxnSpPr>
            <a:cxnSpLocks noChangeShapeType="1"/>
            <a:stCxn id="18436" idx="2"/>
            <a:endCxn id="18437" idx="0"/>
          </p:cNvCxnSpPr>
          <p:nvPr/>
        </p:nvCxnSpPr>
        <p:spPr bwMode="auto">
          <a:xfrm>
            <a:off x="4610100" y="4419600"/>
            <a:ext cx="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8440" name="Text Box 38"/>
          <p:cNvSpPr txBox="1">
            <a:spLocks noChangeArrowheads="1"/>
          </p:cNvSpPr>
          <p:nvPr/>
        </p:nvSpPr>
        <p:spPr bwMode="auto">
          <a:xfrm>
            <a:off x="1293813" y="2071688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1</a:t>
            </a:r>
          </a:p>
        </p:txBody>
      </p:sp>
      <p:sp>
        <p:nvSpPr>
          <p:cNvPr id="18441" name="Text Box 39"/>
          <p:cNvSpPr txBox="1">
            <a:spLocks noChangeArrowheads="1"/>
          </p:cNvSpPr>
          <p:nvPr/>
        </p:nvSpPr>
        <p:spPr bwMode="auto">
          <a:xfrm>
            <a:off x="1295400" y="35814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2</a:t>
            </a:r>
          </a:p>
        </p:txBody>
      </p:sp>
      <p:sp>
        <p:nvSpPr>
          <p:cNvPr id="18442" name="Text Box 40"/>
          <p:cNvSpPr txBox="1">
            <a:spLocks noChangeArrowheads="1"/>
          </p:cNvSpPr>
          <p:nvPr/>
        </p:nvSpPr>
        <p:spPr bwMode="auto">
          <a:xfrm>
            <a:off x="1295400" y="53340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0242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food web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8125" y="228600"/>
            <a:ext cx="5351463" cy="6248400"/>
          </a:xfrm>
          <a:noFill/>
        </p:spPr>
      </p:pic>
      <p:sp>
        <p:nvSpPr>
          <p:cNvPr id="19459" name="Text Box 7"/>
          <p:cNvSpPr txBox="1">
            <a:spLocks noChangeArrowheads="1"/>
          </p:cNvSpPr>
          <p:nvPr/>
        </p:nvSpPr>
        <p:spPr bwMode="auto">
          <a:xfrm>
            <a:off x="5486400" y="381000"/>
            <a:ext cx="321536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Food Webs</a:t>
            </a:r>
          </a:p>
        </p:txBody>
      </p:sp>
      <p:pic>
        <p:nvPicPr>
          <p:cNvPr id="19460" name="Picture 8" descr="food web level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14900" y="2900363"/>
            <a:ext cx="3848100" cy="2890837"/>
          </a:xfrm>
          <a:noFill/>
        </p:spPr>
      </p:pic>
    </p:spTree>
    <p:extLst>
      <p:ext uri="{BB962C8B-B14F-4D97-AF65-F5344CB8AC3E}">
        <p14:creationId xmlns:p14="http://schemas.microsoft.com/office/powerpoint/2010/main" val="321177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accent2"/>
                </a:solidFill>
              </a:rPr>
              <a:t>Bioaccumulation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07720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Many organic compounds are highly </a:t>
            </a:r>
            <a:r>
              <a:rPr lang="en-US" sz="2800" i="1" smtClean="0"/>
              <a:t>hydrophobic</a:t>
            </a:r>
            <a:r>
              <a:rPr lang="en-US" sz="2800" smtClean="0"/>
              <a:t> (water hating)</a:t>
            </a:r>
          </a:p>
          <a:p>
            <a:pPr eaLnBrk="1" hangingPunct="1"/>
            <a:r>
              <a:rPr lang="en-US" sz="2800" smtClean="0"/>
              <a:t>Hydrophobic compounds </a:t>
            </a:r>
            <a:r>
              <a:rPr lang="en-US" sz="2800" i="1" smtClean="0"/>
              <a:t>partition</a:t>
            </a:r>
            <a:r>
              <a:rPr lang="en-US" sz="2800" smtClean="0"/>
              <a:t> to other phases, such as the plankton, in aquatic systems</a:t>
            </a:r>
          </a:p>
          <a:p>
            <a:pPr eaLnBrk="1" hangingPunct="1"/>
            <a:r>
              <a:rPr lang="en-US" sz="2800" smtClean="0"/>
              <a:t>The </a:t>
            </a:r>
            <a:r>
              <a:rPr lang="en-US" sz="2800" i="1" smtClean="0"/>
              <a:t>partition coefficient </a:t>
            </a:r>
            <a:r>
              <a:rPr lang="en-US" sz="2800" smtClean="0"/>
              <a:t>is the equilibrium constant for reaction</a:t>
            </a:r>
          </a:p>
          <a:p>
            <a:pPr eaLnBrk="1" hangingPunct="1">
              <a:buFontTx/>
              <a:buNone/>
            </a:pPr>
            <a:r>
              <a:rPr lang="en-US" sz="2800" i="1" smtClean="0"/>
              <a:t>		</a:t>
            </a:r>
            <a:r>
              <a:rPr lang="en-US" sz="2800" smtClean="0"/>
              <a:t>chemical</a:t>
            </a:r>
            <a:r>
              <a:rPr lang="en-US" sz="2800" baseline="-25000" smtClean="0"/>
              <a:t>water</a:t>
            </a:r>
            <a:r>
              <a:rPr lang="en-US" sz="2800" smtClean="0"/>
              <a:t> == chemical</a:t>
            </a:r>
            <a:r>
              <a:rPr lang="en-US" sz="2800" baseline="-25000" smtClean="0"/>
              <a:t>other phase</a:t>
            </a:r>
            <a:endParaRPr lang="en-US" sz="2800" i="1" smtClean="0"/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514600" y="5165725"/>
          <a:ext cx="2514600" cy="131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quation" r:id="rId3" imgW="876240" imgH="457200" progId="Equation.3">
                  <p:embed/>
                </p:oleObj>
              </mc:Choice>
              <mc:Fallback>
                <p:oleObj name="Equation" r:id="rId3" imgW="8762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5165725"/>
                        <a:ext cx="2514600" cy="1311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726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>
                <a:latin typeface="Impact" pitchFamily="34" charset="0"/>
              </a:rPr>
              <a:t>Chemical Pollutants</a:t>
            </a:r>
            <a:endParaRPr lang="en-US" smtClean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1219200"/>
          </a:xfrm>
        </p:spPr>
        <p:txBody>
          <a:bodyPr/>
          <a:lstStyle/>
          <a:p>
            <a:pPr eaLnBrk="1" hangingPunct="1"/>
            <a:r>
              <a:rPr lang="en-CA" sz="3000" smtClean="0">
                <a:solidFill>
                  <a:srgbClr val="0070C0"/>
                </a:solidFill>
                <a:latin typeface="Comic Sans MS" pitchFamily="66" charset="0"/>
              </a:rPr>
              <a:t>Humans have been introducing synthetic (man-made) chemicals into the environment. </a:t>
            </a:r>
          </a:p>
          <a:p>
            <a:pPr lvl="1" eaLnBrk="1" hangingPunct="1">
              <a:buFont typeface="Arial" pitchFamily="34" charset="0"/>
              <a:buNone/>
            </a:pPr>
            <a:endParaRPr lang="en-US" sz="2600" smtClean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85800" y="2611438"/>
            <a:ext cx="5638800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CA" sz="2800">
                <a:solidFill>
                  <a:srgbClr val="FF0000"/>
                </a:solidFill>
                <a:latin typeface="Comic Sans MS" pitchFamily="66" charset="0"/>
              </a:rPr>
              <a:t>Some examples are: </a:t>
            </a:r>
          </a:p>
          <a:p>
            <a:pPr lvl="1" eaLnBrk="1" hangingPunct="1"/>
            <a:r>
              <a:rPr lang="en-CA" sz="2800" u="sng">
                <a:latin typeface="Comic Sans MS" pitchFamily="66" charset="0"/>
              </a:rPr>
              <a:t>PCBs </a:t>
            </a:r>
            <a:r>
              <a:rPr lang="en-CA" sz="2800">
                <a:latin typeface="Comic Sans MS" pitchFamily="66" charset="0"/>
              </a:rPr>
              <a:t>(polychlorinated biphenyls) widely used in paints, plastics, lubricants up to 1977</a:t>
            </a:r>
          </a:p>
          <a:p>
            <a:pPr lvl="1" eaLnBrk="1" hangingPunct="1"/>
            <a:endParaRPr lang="en-CA" sz="2800">
              <a:latin typeface="Comic Sans MS" pitchFamily="66" charset="0"/>
            </a:endParaRPr>
          </a:p>
          <a:p>
            <a:pPr lvl="1" eaLnBrk="1" hangingPunct="1"/>
            <a:r>
              <a:rPr lang="en-CA" sz="2800" u="sng">
                <a:latin typeface="Comic Sans MS" pitchFamily="66" charset="0"/>
              </a:rPr>
              <a:t>DDT </a:t>
            </a:r>
            <a:r>
              <a:rPr lang="en-CA" sz="2800">
                <a:latin typeface="Comic Sans MS" pitchFamily="66" charset="0"/>
              </a:rPr>
              <a:t>(an insecticide for mosquitos) now banned in many countries</a:t>
            </a:r>
          </a:p>
          <a:p>
            <a:pPr eaLnBrk="1" hangingPunct="1"/>
            <a:endParaRPr lang="en-US">
              <a:latin typeface="Calibri" pitchFamily="34" charset="0"/>
            </a:endParaRPr>
          </a:p>
        </p:txBody>
      </p:sp>
      <p:pic>
        <p:nvPicPr>
          <p:cNvPr id="5" name="Picture 4" descr="pc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19400"/>
            <a:ext cx="25717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X3T3CATS4X15CAA3XVMVCA6X377OCAM4Q325CAGPVYB0CAEMDJ55CA0NKM36CADPCID1CASLI5CJCAX307F9CA2BQXEVCAESKLNLCAJW7JEWCA0D4G22CATX4PPNCA8WA258CAZD7L2UCAIZS5NSCAA8NG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48200"/>
            <a:ext cx="252253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562600" y="6248400"/>
            <a:ext cx="3368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CA" i="1">
                <a:latin typeface="Calibri" pitchFamily="34" charset="0"/>
              </a:rPr>
              <a:t>Dichloro-diphenyl trichloroethan</a:t>
            </a:r>
            <a:r>
              <a:rPr lang="en-CA">
                <a:latin typeface="Calibri" pitchFamily="34" charset="0"/>
              </a:rPr>
              <a:t>e</a:t>
            </a:r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95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 eaLnBrk="1" hangingPunct="1"/>
            <a:r>
              <a:rPr lang="en-CA" smtClean="0">
                <a:solidFill>
                  <a:srgbClr val="FF0000"/>
                </a:solidFill>
                <a:latin typeface="Impact" pitchFamily="34" charset="0"/>
              </a:rPr>
              <a:t>                                 </a:t>
            </a:r>
            <a:r>
              <a:rPr lang="en-CA" sz="6600" smtClean="0">
                <a:solidFill>
                  <a:srgbClr val="FF0000"/>
                </a:solidFill>
                <a:latin typeface="Impact" pitchFamily="34" charset="0"/>
              </a:rPr>
              <a:t>DDT</a:t>
            </a:r>
            <a:endParaRPr lang="en-US" sz="6600" smtClean="0">
              <a:solidFill>
                <a:srgbClr val="FF0000"/>
              </a:solidFill>
              <a:latin typeface="Impact" pitchFamily="34" charset="0"/>
            </a:endParaRPr>
          </a:p>
        </p:txBody>
      </p:sp>
      <p:pic>
        <p:nvPicPr>
          <p:cNvPr id="4099" name="Content Placeholder 3" descr="DDT-Household-Pests-USDA-Mar47a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609600"/>
            <a:ext cx="3278188" cy="5181600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657600" y="1219200"/>
            <a:ext cx="46609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CA" sz="2400">
                <a:latin typeface="Comic Sans MS" pitchFamily="66" charset="0"/>
              </a:rPr>
              <a:t>DDT was first used in WWII</a:t>
            </a:r>
          </a:p>
          <a:p>
            <a:pPr eaLnBrk="1" hangingPunct="1"/>
            <a:r>
              <a:rPr lang="en-CA" sz="2400">
                <a:latin typeface="Comic Sans MS" pitchFamily="66" charset="0"/>
              </a:rPr>
              <a:t>to protect against diseases </a:t>
            </a:r>
          </a:p>
          <a:p>
            <a:pPr eaLnBrk="1" hangingPunct="1"/>
            <a:r>
              <a:rPr lang="en-CA" sz="2400">
                <a:latin typeface="Comic Sans MS" pitchFamily="66" charset="0"/>
              </a:rPr>
              <a:t> such as typhus and malaria. </a:t>
            </a:r>
          </a:p>
          <a:p>
            <a:pPr eaLnBrk="1" hangingPunct="1"/>
            <a:endParaRPr lang="en-CA" sz="2400">
              <a:latin typeface="Comic Sans MS" pitchFamily="66" charset="0"/>
            </a:endParaRPr>
          </a:p>
          <a:p>
            <a:pPr eaLnBrk="1" hangingPunct="1"/>
            <a:r>
              <a:rPr lang="en-CA" sz="2400">
                <a:latin typeface="Comic Sans MS" pitchFamily="66" charset="0"/>
              </a:rPr>
              <a:t>It is cheap and effective as </a:t>
            </a:r>
          </a:p>
          <a:p>
            <a:pPr eaLnBrk="1" hangingPunct="1"/>
            <a:r>
              <a:rPr lang="en-CA" sz="2400">
                <a:latin typeface="Comic Sans MS" pitchFamily="66" charset="0"/>
              </a:rPr>
              <a:t> an insecticide – so it began to</a:t>
            </a:r>
          </a:p>
          <a:p>
            <a:pPr eaLnBrk="1" hangingPunct="1"/>
            <a:r>
              <a:rPr lang="en-CA" sz="2400">
                <a:latin typeface="Comic Sans MS" pitchFamily="66" charset="0"/>
              </a:rPr>
              <a:t> be manufactured for home </a:t>
            </a:r>
          </a:p>
          <a:p>
            <a:pPr eaLnBrk="1" hangingPunct="1"/>
            <a:r>
              <a:rPr lang="en-CA" sz="2400">
                <a:latin typeface="Comic Sans MS" pitchFamily="66" charset="0"/>
              </a:rPr>
              <a:t> use. </a:t>
            </a:r>
          </a:p>
          <a:p>
            <a:pPr eaLnBrk="1" hangingPunct="1"/>
            <a:endParaRPr lang="en-CA" sz="2400">
              <a:latin typeface="Comic Sans MS" pitchFamily="66" charset="0"/>
            </a:endParaRPr>
          </a:p>
          <a:p>
            <a:pPr eaLnBrk="1" hangingPunct="1"/>
            <a:r>
              <a:rPr lang="en-CA" sz="2400">
                <a:latin typeface="Comic Sans MS" pitchFamily="66" charset="0"/>
              </a:rPr>
              <a:t>Before it was banned in 1972 </a:t>
            </a:r>
          </a:p>
          <a:p>
            <a:pPr eaLnBrk="1" hangingPunct="1"/>
            <a:r>
              <a:rPr lang="en-CA" sz="2400">
                <a:latin typeface="Comic Sans MS" pitchFamily="66" charset="0"/>
              </a:rPr>
              <a:t> by the EPA for use in </a:t>
            </a:r>
          </a:p>
          <a:p>
            <a:pPr eaLnBrk="1" hangingPunct="1"/>
            <a:r>
              <a:rPr lang="en-CA" sz="2400">
                <a:latin typeface="Comic Sans MS" pitchFamily="66" charset="0"/>
              </a:rPr>
              <a:t> agriculture, </a:t>
            </a:r>
            <a:r>
              <a:rPr lang="en-CA" sz="2400" b="1">
                <a:solidFill>
                  <a:srgbClr val="FF0000"/>
                </a:solidFill>
                <a:latin typeface="Comic Sans MS" pitchFamily="66" charset="0"/>
              </a:rPr>
              <a:t>1,350,000,000  </a:t>
            </a:r>
          </a:p>
          <a:p>
            <a:pPr eaLnBrk="1" hangingPunct="1"/>
            <a:r>
              <a:rPr lang="en-CA" sz="2400" b="1">
                <a:solidFill>
                  <a:srgbClr val="FF0000"/>
                </a:solidFill>
                <a:latin typeface="Comic Sans MS" pitchFamily="66" charset="0"/>
              </a:rPr>
              <a:t> pounds </a:t>
            </a:r>
            <a:r>
              <a:rPr lang="en-CA" sz="2400">
                <a:latin typeface="Comic Sans MS" pitchFamily="66" charset="0"/>
              </a:rPr>
              <a:t>of DDT had been </a:t>
            </a:r>
          </a:p>
          <a:p>
            <a:pPr eaLnBrk="1" hangingPunct="1"/>
            <a:r>
              <a:rPr lang="en-CA" sz="2400">
                <a:latin typeface="Comic Sans MS" pitchFamily="66" charset="0"/>
              </a:rPr>
              <a:t> made in North America. </a:t>
            </a:r>
            <a:endParaRPr lang="en-US" sz="240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81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flahumforms.org/FloridaDream/images/Thumbnails/1948-Spraying-DDT-in-war-a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52400"/>
            <a:ext cx="8382000" cy="6524625"/>
          </a:xfrm>
        </p:spPr>
      </p:pic>
    </p:spTree>
    <p:extLst>
      <p:ext uri="{BB962C8B-B14F-4D97-AF65-F5344CB8AC3E}">
        <p14:creationId xmlns:p14="http://schemas.microsoft.com/office/powerpoint/2010/main" val="182231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DDT_spray_195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04800"/>
            <a:ext cx="9180513" cy="6019800"/>
          </a:xfrm>
        </p:spPr>
      </p:pic>
    </p:spTree>
    <p:extLst>
      <p:ext uri="{BB962C8B-B14F-4D97-AF65-F5344CB8AC3E}">
        <p14:creationId xmlns:p14="http://schemas.microsoft.com/office/powerpoint/2010/main" val="50977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Content Placeholder 3" descr="DDT_WWII_soldi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0"/>
            <a:ext cx="5562600" cy="6865938"/>
          </a:xfrm>
        </p:spPr>
      </p:pic>
    </p:spTree>
    <p:extLst>
      <p:ext uri="{BB962C8B-B14F-4D97-AF65-F5344CB8AC3E}">
        <p14:creationId xmlns:p14="http://schemas.microsoft.com/office/powerpoint/2010/main" val="29324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6000" u="sng" smtClean="0">
                <a:solidFill>
                  <a:srgbClr val="00B050"/>
                </a:solidFill>
                <a:latin typeface="Impact" pitchFamily="34" charset="0"/>
              </a:rPr>
              <a:t>EFFECTS OF DDT</a:t>
            </a:r>
            <a:endParaRPr lang="en-US" sz="6000" u="sng" smtClean="0">
              <a:solidFill>
                <a:srgbClr val="00B050"/>
              </a:solidFill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25963"/>
          </a:xfrm>
        </p:spPr>
        <p:txBody>
          <a:bodyPr/>
          <a:lstStyle/>
          <a:p>
            <a:pPr eaLnBrk="1" hangingPunct="1"/>
            <a:r>
              <a:rPr lang="en-CA" sz="3000" smtClean="0">
                <a:solidFill>
                  <a:srgbClr val="FF0000"/>
                </a:solidFill>
                <a:latin typeface="Comic Sans MS" pitchFamily="66" charset="0"/>
              </a:rPr>
              <a:t>DDT is found to have estrogenic effects: </a:t>
            </a:r>
          </a:p>
          <a:p>
            <a:pPr lvl="1" eaLnBrk="1" hangingPunct="1"/>
            <a:r>
              <a:rPr lang="en-CA" sz="2600" smtClean="0">
                <a:latin typeface="Comic Sans MS" pitchFamily="66" charset="0"/>
              </a:rPr>
              <a:t>Causes reproductive disorders</a:t>
            </a:r>
          </a:p>
          <a:p>
            <a:pPr lvl="1" eaLnBrk="1" hangingPunct="1"/>
            <a:r>
              <a:rPr lang="en-CA" sz="2600" smtClean="0">
                <a:latin typeface="Comic Sans MS" pitchFamily="66" charset="0"/>
              </a:rPr>
              <a:t>Weakens the shells of eggs (eggs break or do not hatch)</a:t>
            </a:r>
          </a:p>
          <a:p>
            <a:pPr lvl="1" eaLnBrk="1" hangingPunct="1"/>
            <a:r>
              <a:rPr lang="en-CA" sz="2600" smtClean="0">
                <a:latin typeface="Comic Sans MS" pitchFamily="66" charset="0"/>
              </a:rPr>
              <a:t>Can also cause nervous system/ immune system disorders in animals </a:t>
            </a:r>
          </a:p>
          <a:p>
            <a:pPr lvl="1" eaLnBrk="1" hangingPunct="1">
              <a:buFont typeface="Arial" pitchFamily="34" charset="0"/>
              <a:buNone/>
            </a:pPr>
            <a:endParaRPr lang="en-US" sz="2600" smtClean="0"/>
          </a:p>
        </p:txBody>
      </p:sp>
      <p:pic>
        <p:nvPicPr>
          <p:cNvPr id="4" name="Picture 3" descr="uesc_04_img017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447800"/>
            <a:ext cx="2590800" cy="332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X52DCA64R0OCCAX4V6ZYCAQUXWL7CA42C38LCAPSE7BCCAXZGP9TCAR04MJ3CAOTO1EYCAYIFS3GCAI6OKCPCAPR30TJCA7JKVUKCABF4028CAY6DMV0CAJTVZPCCAMYW3JQCAHU8BFDCALW3UAFCA10HQQ2.jpg"/>
          <p:cNvPicPr>
            <a:picLocks noChangeAspect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876800"/>
            <a:ext cx="25146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10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>
                <a:solidFill>
                  <a:srgbClr val="FF0000"/>
                </a:solidFill>
                <a:latin typeface="Impact" pitchFamily="34" charset="0"/>
              </a:rPr>
              <a:t>DDT – Used as an Insecticide</a:t>
            </a:r>
            <a:endParaRPr lang="en-US" smtClean="0">
              <a:solidFill>
                <a:srgbClr val="FF0000"/>
              </a:solidFill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6400" cy="4876800"/>
          </a:xfrm>
        </p:spPr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DDT is used today in such African nations as Zimbabwe and Ethiopia to control </a:t>
            </a:r>
            <a:r>
              <a:rPr lang="en-US" b="1" smtClean="0">
                <a:solidFill>
                  <a:srgbClr val="0070C0"/>
                </a:solidFill>
                <a:latin typeface="Comic Sans MS" pitchFamily="66" charset="0"/>
              </a:rPr>
              <a:t>mosquitoes</a:t>
            </a:r>
            <a:r>
              <a:rPr lang="en-US" smtClean="0">
                <a:latin typeface="Comic Sans MS" pitchFamily="66" charset="0"/>
              </a:rPr>
              <a:t> and the </a:t>
            </a:r>
            <a:r>
              <a:rPr lang="en-US" b="1" smtClean="0">
                <a:solidFill>
                  <a:srgbClr val="0070C0"/>
                </a:solidFill>
                <a:latin typeface="Comic Sans MS" pitchFamily="66" charset="0"/>
              </a:rPr>
              <a:t>tsetse fly</a:t>
            </a:r>
            <a:r>
              <a:rPr lang="en-US" smtClean="0">
                <a:latin typeface="Comic Sans MS" pitchFamily="66" charset="0"/>
              </a:rPr>
              <a:t>. 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These two insects cause serious diseases, such as </a:t>
            </a:r>
            <a:r>
              <a:rPr lang="en-US" b="1" smtClean="0">
                <a:solidFill>
                  <a:srgbClr val="00B050"/>
                </a:solidFill>
                <a:latin typeface="Comic Sans MS" pitchFamily="66" charset="0"/>
              </a:rPr>
              <a:t>malaria</a:t>
            </a:r>
            <a:r>
              <a:rPr lang="en-US" smtClean="0">
                <a:latin typeface="Comic Sans MS" pitchFamily="66" charset="0"/>
              </a:rPr>
              <a:t> and </a:t>
            </a:r>
            <a:r>
              <a:rPr lang="en-US" b="1" smtClean="0">
                <a:solidFill>
                  <a:srgbClr val="00B050"/>
                </a:solidFill>
                <a:latin typeface="Comic Sans MS" pitchFamily="66" charset="0"/>
              </a:rPr>
              <a:t>sleeping sickness</a:t>
            </a:r>
            <a:r>
              <a:rPr lang="en-US" smtClean="0">
                <a:latin typeface="Comic Sans MS" pitchFamily="66" charset="0"/>
              </a:rPr>
              <a:t>.</a:t>
            </a:r>
          </a:p>
        </p:txBody>
      </p:sp>
      <p:pic>
        <p:nvPicPr>
          <p:cNvPr id="5" name="Picture 4" descr="tsetse-fly_1024x76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33600"/>
            <a:ext cx="2641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07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CA" sz="4800" smtClean="0">
                <a:solidFill>
                  <a:srgbClr val="FF0000"/>
                </a:solidFill>
                <a:latin typeface="Impact" pitchFamily="34" charset="0"/>
              </a:rPr>
              <a:t>                       PCBs</a:t>
            </a:r>
            <a:endParaRPr lang="en-US" sz="4800" smtClean="0">
              <a:solidFill>
                <a:srgbClr val="FF0000"/>
              </a:solidFill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61722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mtClean="0"/>
              <a:t>Used widely in products like paints, plastics, etc as softening agents from the 1930’s – 1970’s</a:t>
            </a:r>
          </a:p>
          <a:p>
            <a:pPr eaLnBrk="1" hangingPunct="1">
              <a:lnSpc>
                <a:spcPct val="90000"/>
              </a:lnSpc>
            </a:pPr>
            <a:r>
              <a:rPr lang="en-CA" smtClean="0"/>
              <a:t>Banned in North America in 1977</a:t>
            </a:r>
          </a:p>
          <a:p>
            <a:pPr eaLnBrk="1" hangingPunct="1">
              <a:lnSpc>
                <a:spcPct val="90000"/>
              </a:lnSpc>
            </a:pPr>
            <a:r>
              <a:rPr lang="en-CA" smtClean="0"/>
              <a:t>There are </a:t>
            </a:r>
            <a:r>
              <a:rPr lang="en-CA" smtClean="0">
                <a:solidFill>
                  <a:srgbClr val="E46C0A"/>
                </a:solidFill>
                <a:latin typeface="Impact" pitchFamily="34" charset="0"/>
              </a:rPr>
              <a:t>209</a:t>
            </a:r>
            <a:r>
              <a:rPr lang="en-CA" smtClean="0"/>
              <a:t> different congeners (different chemical structures)</a:t>
            </a:r>
          </a:p>
          <a:p>
            <a:pPr eaLnBrk="1" hangingPunct="1">
              <a:lnSpc>
                <a:spcPct val="90000"/>
              </a:lnSpc>
            </a:pPr>
            <a:r>
              <a:rPr lang="en-CA" smtClean="0"/>
              <a:t>PCBs interfere with</a:t>
            </a:r>
            <a:r>
              <a:rPr lang="en-CA" b="1" smtClean="0"/>
              <a:t> </a:t>
            </a:r>
            <a:r>
              <a:rPr lang="en-CA" b="1" smtClean="0">
                <a:solidFill>
                  <a:srgbClr val="FF0000"/>
                </a:solidFill>
              </a:rPr>
              <a:t>immune function</a:t>
            </a:r>
            <a:r>
              <a:rPr lang="en-CA" smtClean="0">
                <a:solidFill>
                  <a:srgbClr val="E46C0A"/>
                </a:solidFill>
              </a:rPr>
              <a:t> </a:t>
            </a:r>
            <a:r>
              <a:rPr lang="en-CA" smtClean="0"/>
              <a:t>making an organism </a:t>
            </a:r>
            <a:r>
              <a:rPr lang="en-CA" b="1" i="1" smtClean="0"/>
              <a:t>more susceptible to disease 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CA" b="1" i="1" smtClean="0"/>
              <a:t>     (ex: cancer)</a:t>
            </a:r>
            <a:endParaRPr lang="en-CA" smtClean="0"/>
          </a:p>
        </p:txBody>
      </p:sp>
      <p:pic>
        <p:nvPicPr>
          <p:cNvPr id="4" name="Picture 3" descr="142UCAWYZ0YFCAGZ78UKCACYQN59CA09N5Z1CAVE0M13CAABYM1XCAKEN2LCCAUPOOAGCABF8T2TCAPEL0ZCCAMEBJHUCARFHDSACAQZM882CA1S600UCADKTDBICA4VR2EFCAEM1VW6CAG4VE21CAWBKZ8E.jpg"/>
          <p:cNvPicPr>
            <a:picLocks noChangeAspect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04800"/>
            <a:ext cx="35099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untitled.bmp"/>
          <p:cNvPicPr>
            <a:picLocks noChangeAspect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419600"/>
            <a:ext cx="27559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621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4495800" cy="43100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200" smtClean="0"/>
              <a:t>Heavy metals are metallic elements that are toxic to organisms.</a:t>
            </a:r>
          </a:p>
          <a:p>
            <a:pPr lvl="1">
              <a:lnSpc>
                <a:spcPct val="80000"/>
              </a:lnSpc>
            </a:pPr>
            <a:r>
              <a:rPr lang="en-US" sz="2200" smtClean="0"/>
              <a:t>Levels of </a:t>
            </a:r>
            <a:r>
              <a:rPr lang="en-US" sz="2200" b="1" smtClean="0">
                <a:solidFill>
                  <a:srgbClr val="FF0000"/>
                </a:solidFill>
              </a:rPr>
              <a:t>lead</a:t>
            </a:r>
            <a:r>
              <a:rPr lang="en-US" sz="2200" smtClean="0"/>
              <a:t> in the soil have increased due to human activities.</a:t>
            </a:r>
          </a:p>
          <a:p>
            <a:pPr lvl="2">
              <a:lnSpc>
                <a:spcPct val="80000"/>
              </a:lnSpc>
            </a:pPr>
            <a:r>
              <a:rPr lang="en-US" sz="2200" smtClean="0"/>
              <a:t>Lead is not considered safe at any level.</a:t>
            </a:r>
          </a:p>
          <a:p>
            <a:pPr lvl="2">
              <a:lnSpc>
                <a:spcPct val="80000"/>
              </a:lnSpc>
            </a:pPr>
            <a:r>
              <a:rPr lang="en-US" sz="2200" smtClean="0"/>
              <a:t>Many electronics contain lead and must be recycled carefully.</a:t>
            </a:r>
          </a:p>
          <a:p>
            <a:pPr lvl="2">
              <a:lnSpc>
                <a:spcPct val="80000"/>
              </a:lnSpc>
            </a:pPr>
            <a:r>
              <a:rPr lang="en-US" sz="2200" smtClean="0"/>
              <a:t>Lead can cause anemia and nervous and reproductive system damage.</a:t>
            </a:r>
          </a:p>
          <a:p>
            <a:pPr>
              <a:lnSpc>
                <a:spcPct val="90000"/>
              </a:lnSpc>
            </a:pPr>
            <a:endParaRPr lang="en-US" sz="3000" smtClean="0"/>
          </a:p>
        </p:txBody>
      </p:sp>
      <p:sp>
        <p:nvSpPr>
          <p:cNvPr id="1229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solidFill>
                  <a:srgbClr val="FF0000"/>
                </a:solidFill>
                <a:latin typeface="AbcBulletin" pitchFamily="2" charset="0"/>
              </a:rPr>
              <a:t>Heavy Metals</a:t>
            </a:r>
            <a:endParaRPr lang="en-US" b="1" smtClean="0">
              <a:solidFill>
                <a:srgbClr val="FF0000"/>
              </a:solidFill>
              <a:latin typeface="AbcBulletin" pitchFamily="2" charset="0"/>
            </a:endParaRPr>
          </a:p>
        </p:txBody>
      </p:sp>
      <p:pic>
        <p:nvPicPr>
          <p:cNvPr id="12292" name="Picture 2" descr="http://www.cartoonstock.com/newscartoons/cartoonists/ksc/lowres/kscn1198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42306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84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"/>
            <a:ext cx="8915400" cy="47244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2800" smtClean="0">
                <a:solidFill>
                  <a:schemeClr val="hlink"/>
                </a:solidFill>
              </a:rPr>
              <a:t>Heavy metals</a:t>
            </a:r>
            <a:r>
              <a:rPr lang="en-US" sz="2800" smtClean="0"/>
              <a:t> also </a:t>
            </a:r>
            <a:r>
              <a:rPr lang="en-US" sz="2800" smtClean="0">
                <a:solidFill>
                  <a:schemeClr val="hlink"/>
                </a:solidFill>
              </a:rPr>
              <a:t>bioaccumulate</a:t>
            </a:r>
            <a:r>
              <a:rPr lang="en-US" sz="2800" smtClean="0"/>
              <a:t>.</a:t>
            </a:r>
          </a:p>
          <a:p>
            <a:pPr lvl="1" eaLnBrk="1" hangingPunct="1">
              <a:defRPr/>
            </a:pPr>
            <a:r>
              <a:rPr lang="en-US" smtClean="0">
                <a:latin typeface="Garamond" pitchFamily="18" charset="0"/>
              </a:rPr>
              <a:t>Lead, cadmium &amp; mercury are the most dangerous.</a:t>
            </a:r>
          </a:p>
          <a:p>
            <a:pPr lvl="2" eaLnBrk="1" hangingPunct="1">
              <a:defRPr/>
            </a:pPr>
            <a:r>
              <a:rPr lang="en-US" sz="2800" smtClean="0">
                <a:solidFill>
                  <a:schemeClr val="hlink"/>
                </a:solidFill>
                <a:latin typeface="Garamond" pitchFamily="18" charset="0"/>
              </a:rPr>
              <a:t>Lead </a:t>
            </a:r>
            <a:r>
              <a:rPr lang="en-US" sz="2800" smtClean="0">
                <a:latin typeface="Garamond" pitchFamily="18" charset="0"/>
              </a:rPr>
              <a:t>is not considered safe at any level, it can cause anemia, nervous &amp; reproductive system damage.</a:t>
            </a:r>
          </a:p>
          <a:p>
            <a:pPr lvl="2" eaLnBrk="1" hangingPunct="1">
              <a:defRPr/>
            </a:pPr>
            <a:r>
              <a:rPr lang="en-US" sz="2800" smtClean="0">
                <a:solidFill>
                  <a:schemeClr val="hlink"/>
                </a:solidFill>
                <a:latin typeface="Garamond" pitchFamily="18" charset="0"/>
              </a:rPr>
              <a:t>Cadmium</a:t>
            </a:r>
            <a:r>
              <a:rPr lang="en-US" sz="2800" smtClean="0">
                <a:latin typeface="Garamond" pitchFamily="18" charset="0"/>
              </a:rPr>
              <a:t> is toxic to earthworms &amp; causes many health problems in fish.</a:t>
            </a:r>
          </a:p>
          <a:p>
            <a:pPr lvl="2" eaLnBrk="1" hangingPunct="1">
              <a:defRPr/>
            </a:pPr>
            <a:r>
              <a:rPr lang="en-US" sz="2800" smtClean="0">
                <a:solidFill>
                  <a:schemeClr val="hlink"/>
                </a:solidFill>
                <a:latin typeface="Garamond" pitchFamily="18" charset="0"/>
              </a:rPr>
              <a:t>Cadmium</a:t>
            </a:r>
            <a:r>
              <a:rPr lang="en-US" sz="2800" smtClean="0">
                <a:latin typeface="Garamond" pitchFamily="18" charset="0"/>
              </a:rPr>
              <a:t> causes lung diseases, </a:t>
            </a:r>
          </a:p>
          <a:p>
            <a:pPr lvl="2" eaLnBrk="1" hangingPunct="1">
              <a:buFontTx/>
              <a:buNone/>
              <a:defRPr/>
            </a:pPr>
            <a:r>
              <a:rPr lang="en-US" sz="2800" smtClean="0">
                <a:latin typeface="Garamond" pitchFamily="18" charset="0"/>
              </a:rPr>
              <a:t>	cancer, nervous &amp; immune </a:t>
            </a:r>
          </a:p>
          <a:p>
            <a:pPr lvl="2" eaLnBrk="1" hangingPunct="1">
              <a:buFontTx/>
              <a:buNone/>
              <a:defRPr/>
            </a:pPr>
            <a:r>
              <a:rPr lang="en-US" sz="2800" smtClean="0">
                <a:latin typeface="Garamond" pitchFamily="18" charset="0"/>
              </a:rPr>
              <a:t>	system damage in humans </a:t>
            </a:r>
          </a:p>
          <a:p>
            <a:pPr lvl="2" eaLnBrk="1" hangingPunct="1">
              <a:buFontTx/>
              <a:buNone/>
              <a:defRPr/>
            </a:pPr>
            <a:r>
              <a:rPr lang="en-US" sz="2800" smtClean="0">
                <a:latin typeface="Garamond" pitchFamily="18" charset="0"/>
              </a:rPr>
              <a:t>	(exposure to cigarette smoke).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en-US" smtClean="0">
              <a:latin typeface="Garamond" pitchFamily="18" charset="0"/>
            </a:endParaRPr>
          </a:p>
        </p:txBody>
      </p:sp>
      <p:pic>
        <p:nvPicPr>
          <p:cNvPr id="6147" name="Picture 5" descr="tecttra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8" y="2819400"/>
            <a:ext cx="3405187" cy="391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62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686800" cy="5029200"/>
          </a:xfrm>
        </p:spPr>
        <p:txBody>
          <a:bodyPr/>
          <a:lstStyle/>
          <a:p>
            <a:pPr eaLnBrk="1" hangingPunct="1">
              <a:defRPr/>
            </a:pPr>
            <a:endParaRPr lang="en-US" smtClean="0">
              <a:latin typeface="Garamond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	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28600" y="152400"/>
            <a:ext cx="876300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chemeClr val="hlink"/>
                </a:solidFill>
                <a:latin typeface="Garamond" pitchFamily="18" charset="0"/>
              </a:rPr>
              <a:t>Mercury</a:t>
            </a:r>
            <a:r>
              <a:rPr lang="en-US" sz="2800" dirty="0">
                <a:latin typeface="Garamond" pitchFamily="18" charset="0"/>
              </a:rPr>
              <a:t> enters ecosystems through burning of fossil fuels,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800" dirty="0">
                <a:latin typeface="Garamond" pitchFamily="18" charset="0"/>
              </a:rPr>
              <a:t>     waste incineration, mining &amp; the manufacture of batteries.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sz="2800" dirty="0">
                <a:latin typeface="Garamond" pitchFamily="18" charset="0"/>
              </a:rPr>
              <a:t>  Coal burning adds 40% of the mercury released.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sz="2800" dirty="0">
                <a:latin typeface="Garamond" pitchFamily="18" charset="0"/>
              </a:rPr>
              <a:t>  Mercury </a:t>
            </a:r>
            <a:r>
              <a:rPr lang="en-US" sz="2800" dirty="0" err="1">
                <a:solidFill>
                  <a:schemeClr val="hlink"/>
                </a:solidFill>
                <a:latin typeface="Garamond" pitchFamily="18" charset="0"/>
              </a:rPr>
              <a:t>bioaccumulates</a:t>
            </a:r>
            <a:r>
              <a:rPr lang="en-US" sz="2800" dirty="0">
                <a:solidFill>
                  <a:schemeClr val="hlink"/>
                </a:solidFill>
                <a:latin typeface="Garamond" pitchFamily="18" charset="0"/>
              </a:rPr>
              <a:t> </a:t>
            </a:r>
            <a:r>
              <a:rPr lang="en-US" sz="2800" dirty="0">
                <a:latin typeface="Garamond" pitchFamily="18" charset="0"/>
              </a:rPr>
              <a:t>in the brain, heart &amp; kidneys of  </a:t>
            </a:r>
            <a:r>
              <a:rPr lang="en-US" sz="2800" dirty="0" smtClean="0">
                <a:latin typeface="Garamond" pitchFamily="18" charset="0"/>
              </a:rPr>
              <a:t>many </a:t>
            </a:r>
            <a:r>
              <a:rPr lang="en-US" sz="2800" dirty="0">
                <a:latin typeface="Garamond" pitchFamily="18" charset="0"/>
              </a:rPr>
              <a:t>animals (Fish </a:t>
            </a:r>
            <a:r>
              <a:rPr lang="en-US" sz="2800" dirty="0" err="1">
                <a:solidFill>
                  <a:schemeClr val="hlink"/>
                </a:solidFill>
                <a:latin typeface="Garamond" pitchFamily="18" charset="0"/>
              </a:rPr>
              <a:t>bioaccumulate</a:t>
            </a:r>
            <a:r>
              <a:rPr lang="en-US" sz="2800" dirty="0">
                <a:latin typeface="Garamond" pitchFamily="18" charset="0"/>
              </a:rPr>
              <a:t> mercury, adding risk 	for any organisms eating fish).</a:t>
            </a:r>
          </a:p>
          <a:p>
            <a:pPr lvl="2">
              <a:buFont typeface="Wingdings" pitchFamily="2" charset="2"/>
              <a:buNone/>
              <a:defRPr/>
            </a:pPr>
            <a:endParaRPr lang="en-US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32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>
                <a:latin typeface="Snap ITC" pitchFamily="82" charset="0"/>
              </a:rPr>
              <a:t>Persistent Pollutants!</a:t>
            </a:r>
            <a:endParaRPr lang="en-US" smtClean="0">
              <a:latin typeface="Snap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dirty="0" smtClean="0">
                <a:latin typeface="Comic Sans MS" pitchFamily="66" charset="0"/>
              </a:rPr>
              <a:t>Both DDT and PCBs are called “</a:t>
            </a:r>
            <a:r>
              <a:rPr lang="en-CA" dirty="0" smtClean="0">
                <a:solidFill>
                  <a:schemeClr val="accent6"/>
                </a:solidFill>
                <a:latin typeface="Comic Sans MS" pitchFamily="66" charset="0"/>
              </a:rPr>
              <a:t>persistent organic pollutants</a:t>
            </a:r>
            <a:r>
              <a:rPr lang="en-CA" dirty="0" smtClean="0">
                <a:latin typeface="Comic Sans MS" pitchFamily="66" charset="0"/>
              </a:rPr>
              <a:t>” (POPs)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dirty="0" smtClean="0">
                <a:latin typeface="Comic Sans MS" pitchFamily="66" charset="0"/>
              </a:rPr>
              <a:t>This is because they take a LONG time to break down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 smtClean="0"/>
              <a:t>	</a:t>
            </a:r>
            <a:r>
              <a:rPr lang="en-CA" dirty="0" smtClean="0">
                <a:solidFill>
                  <a:srgbClr val="FF0000"/>
                </a:solidFill>
                <a:latin typeface="Impact" pitchFamily="34" charset="0"/>
              </a:rPr>
              <a:t>HALF-LIFE</a:t>
            </a:r>
            <a:r>
              <a:rPr lang="en-CA" dirty="0" smtClean="0"/>
              <a:t> </a:t>
            </a:r>
            <a:r>
              <a:rPr lang="en-CA" dirty="0" smtClean="0">
                <a:solidFill>
                  <a:srgbClr val="0070C0"/>
                </a:solidFill>
              </a:rPr>
              <a:t>= the time it takes for ½ the substance to break down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5029200"/>
            <a:ext cx="7086600" cy="1143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CA" sz="3600">
                <a:solidFill>
                  <a:srgbClr val="FF0000"/>
                </a:solidFill>
                <a:latin typeface="Comic Sans MS" pitchFamily="66" charset="0"/>
              </a:rPr>
              <a:t>Half-life</a:t>
            </a:r>
            <a:r>
              <a:rPr lang="en-CA" sz="3600">
                <a:solidFill>
                  <a:schemeClr val="tx1"/>
                </a:solidFill>
                <a:latin typeface="Comic Sans MS" pitchFamily="66" charset="0"/>
              </a:rPr>
              <a:t> (PCBs) = </a:t>
            </a:r>
            <a:r>
              <a:rPr lang="en-CA" sz="3600">
                <a:solidFill>
                  <a:srgbClr val="604A7B"/>
                </a:solidFill>
                <a:latin typeface="Comic Sans MS" pitchFamily="66" charset="0"/>
              </a:rPr>
              <a:t>8 -10 years</a:t>
            </a:r>
          </a:p>
          <a:p>
            <a:pPr algn="ctr">
              <a:defRPr/>
            </a:pPr>
            <a:r>
              <a:rPr lang="en-CA" sz="3600">
                <a:solidFill>
                  <a:srgbClr val="FF0000"/>
                </a:solidFill>
                <a:latin typeface="Comic Sans MS" pitchFamily="66" charset="0"/>
              </a:rPr>
              <a:t>Half-life</a:t>
            </a:r>
            <a:r>
              <a:rPr lang="en-CA" sz="3600">
                <a:solidFill>
                  <a:schemeClr val="tx1"/>
                </a:solidFill>
                <a:latin typeface="Comic Sans MS" pitchFamily="66" charset="0"/>
              </a:rPr>
              <a:t> (DDT) = </a:t>
            </a:r>
            <a:r>
              <a:rPr lang="en-CA" sz="3600">
                <a:solidFill>
                  <a:srgbClr val="604A7B"/>
                </a:solidFill>
                <a:latin typeface="Comic Sans MS" pitchFamily="66" charset="0"/>
              </a:rPr>
              <a:t>15 years</a:t>
            </a:r>
            <a:endParaRPr lang="en-US" sz="3600">
              <a:solidFill>
                <a:srgbClr val="604A7B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62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CA" sz="6000" smtClean="0">
                <a:solidFill>
                  <a:srgbClr val="FF0000"/>
                </a:solidFill>
                <a:latin typeface="Impact" pitchFamily="34" charset="0"/>
              </a:rPr>
              <a:t>Bioaccumulation</a:t>
            </a:r>
            <a:endParaRPr lang="en-US" sz="6000" smtClean="0">
              <a:solidFill>
                <a:srgbClr val="FF0000"/>
              </a:solidFill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229600" cy="4525963"/>
          </a:xfrm>
        </p:spPr>
        <p:txBody>
          <a:bodyPr/>
          <a:lstStyle/>
          <a:p>
            <a:pPr eaLnBrk="1" hangingPunct="1"/>
            <a:r>
              <a:rPr lang="en-CA" u="sng" smtClean="0">
                <a:latin typeface="Comic Sans MS" pitchFamily="66" charset="0"/>
              </a:rPr>
              <a:t>Bioaccumulation </a:t>
            </a:r>
            <a:r>
              <a:rPr lang="en-CA" smtClean="0">
                <a:latin typeface="Comic Sans MS" pitchFamily="66" charset="0"/>
              </a:rPr>
              <a:t>is the “build-up of chemicals in living organisms”.</a:t>
            </a:r>
          </a:p>
          <a:p>
            <a:pPr eaLnBrk="1" hangingPunct="1"/>
            <a:r>
              <a:rPr lang="en-CA" smtClean="0">
                <a:latin typeface="Comic Sans MS" pitchFamily="66" charset="0"/>
              </a:rPr>
              <a:t>The chemical </a:t>
            </a:r>
            <a:r>
              <a:rPr lang="en-CA" b="1" smtClean="0">
                <a:solidFill>
                  <a:srgbClr val="FF0000"/>
                </a:solidFill>
                <a:latin typeface="Comic Sans MS" pitchFamily="66" charset="0"/>
              </a:rPr>
              <a:t>accumulates</a:t>
            </a:r>
            <a:r>
              <a:rPr lang="en-CA" smtClean="0">
                <a:latin typeface="Comic Sans MS" pitchFamily="66" charset="0"/>
              </a:rPr>
              <a:t> because it does not break down easily</a:t>
            </a:r>
            <a:r>
              <a:rPr lang="en-US" smtClean="0">
                <a:latin typeface="Comic Sans MS" pitchFamily="66" charset="0"/>
              </a:rPr>
              <a:t> (decomposers can’t break them down)</a:t>
            </a:r>
          </a:p>
          <a:p>
            <a:pPr eaLnBrk="1" hangingPunct="1"/>
            <a:r>
              <a:rPr lang="en-CA" smtClean="0">
                <a:latin typeface="Comic Sans MS" pitchFamily="66" charset="0"/>
              </a:rPr>
              <a:t>The chemicals get stored in fat-cells of organisms and can cause serious problems...</a:t>
            </a:r>
          </a:p>
        </p:txBody>
      </p:sp>
      <p:pic>
        <p:nvPicPr>
          <p:cNvPr id="4" name="Picture 3" descr="mercury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7" t="23645" r="3703" b="40887"/>
          <a:stretch>
            <a:fillRect/>
          </a:stretch>
        </p:blipFill>
        <p:spPr bwMode="auto">
          <a:xfrm>
            <a:off x="3048000" y="4572000"/>
            <a:ext cx="4673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14400" y="6324600"/>
            <a:ext cx="754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CA" sz="2400" i="1" u="sng">
                <a:solidFill>
                  <a:srgbClr val="7030A0"/>
                </a:solidFill>
                <a:latin typeface="Calibri" pitchFamily="34" charset="0"/>
              </a:rPr>
              <a:t>NOTE</a:t>
            </a:r>
            <a:r>
              <a:rPr lang="en-CA" sz="2400" i="1">
                <a:solidFill>
                  <a:srgbClr val="7030A0"/>
                </a:solidFill>
                <a:latin typeface="Calibri" pitchFamily="34" charset="0"/>
              </a:rPr>
              <a:t>: Accumulation is measured in </a:t>
            </a:r>
            <a:r>
              <a:rPr lang="en-CA" sz="2400" b="1" i="1">
                <a:solidFill>
                  <a:srgbClr val="7030A0"/>
                </a:solidFill>
                <a:latin typeface="Calibri" pitchFamily="34" charset="0"/>
              </a:rPr>
              <a:t>parts per million (ppm)</a:t>
            </a:r>
            <a:r>
              <a:rPr lang="en-CA" sz="2400" i="1">
                <a:solidFill>
                  <a:srgbClr val="7030A0"/>
                </a:solidFill>
                <a:latin typeface="Calibri" pitchFamily="34" charset="0"/>
              </a:rPr>
              <a:t> </a:t>
            </a:r>
            <a:endParaRPr lang="en-US" sz="2400" i="1">
              <a:solidFill>
                <a:srgbClr val="7030A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71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aquachannel.org/wp-content/uploads/2008/11/bioaccumul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816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4" descr="http://www.mfe.govt.nz/publications/hazardous/dioxin-action-plan-oct01/html/images/3-flowchar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533400"/>
            <a:ext cx="3962400" cy="552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541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CA" smtClean="0">
                <a:solidFill>
                  <a:srgbClr val="FF0000"/>
                </a:solidFill>
                <a:latin typeface="Impact" pitchFamily="34" charset="0"/>
              </a:rPr>
              <a:t>Bioaccumulation - EFFECTS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smtClean="0">
                <a:solidFill>
                  <a:srgbClr val="C00000"/>
                </a:solidFill>
              </a:rPr>
              <a:t>How it affects organisms</a:t>
            </a:r>
            <a:r>
              <a:rPr lang="en-CA" smtClean="0"/>
              <a:t>: </a:t>
            </a:r>
          </a:p>
          <a:p>
            <a:pPr lvl="1" eaLnBrk="1" hangingPunct="1"/>
            <a:r>
              <a:rPr lang="en-CA" smtClean="0"/>
              <a:t>Birth defects</a:t>
            </a:r>
          </a:p>
          <a:p>
            <a:pPr lvl="1" eaLnBrk="1" hangingPunct="1"/>
            <a:r>
              <a:rPr lang="en-CA" smtClean="0"/>
              <a:t>Failure to reproduce</a:t>
            </a:r>
          </a:p>
        </p:txBody>
      </p:sp>
      <p:pic>
        <p:nvPicPr>
          <p:cNvPr id="5" name="Picture 4" descr="0aaabakang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95400"/>
            <a:ext cx="36623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457200" y="3886200"/>
            <a:ext cx="8305800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700">
                <a:latin typeface="Calibri" pitchFamily="34" charset="0"/>
              </a:rPr>
              <a:t>Amphibians live on both land and in the water.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>
                <a:latin typeface="Calibri" pitchFamily="34" charset="0"/>
              </a:rPr>
              <a:t>Amphibians are sensitive to chemical changes in the environment and are valuable indicators of environmental health.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>
                <a:latin typeface="Calibri" pitchFamily="34" charset="0"/>
              </a:rPr>
              <a:t>Since the 1980s, many of the world’s amphibian species have suffered declines in population.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>
                <a:latin typeface="Calibri" pitchFamily="34" charset="0"/>
              </a:rPr>
              <a:t>There also have been alarming increases in amphibian birth deformities.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27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40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66800"/>
            <a:ext cx="71628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12"/>
          <p:cNvSpPr txBox="1">
            <a:spLocks noChangeArrowheads="1"/>
          </p:cNvSpPr>
          <p:nvPr/>
        </p:nvSpPr>
        <p:spPr bwMode="auto">
          <a:xfrm>
            <a:off x="1676400" y="381000"/>
            <a:ext cx="556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CA" sz="1600">
                <a:solidFill>
                  <a:srgbClr val="0D5613"/>
                </a:solidFill>
              </a:rPr>
              <a:t>Amphibians, like this frog, have exhibited drastic changes since the 1980s.</a:t>
            </a:r>
            <a:endParaRPr lang="en-CA" sz="160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3400" y="5486400"/>
            <a:ext cx="86106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buFont typeface="Courier New" pitchFamily="49" charset="0"/>
              <a:buChar char="o"/>
            </a:pPr>
            <a:r>
              <a:rPr lang="en-US"/>
              <a:t>    </a:t>
            </a:r>
            <a:r>
              <a:rPr lang="en-US" sz="2400"/>
              <a:t>Many theories attempt to explain these changes, including drought, increased UV rays, pollution, habitat loss, parasites, and diseases.</a:t>
            </a:r>
          </a:p>
          <a:p>
            <a:pPr lvl="2" eaLnBrk="1" hangingPunct="1"/>
            <a:endParaRPr lang="en-US"/>
          </a:p>
          <a:p>
            <a:pPr lvl="1" eaLnBrk="1" hangingPunct="1">
              <a:buFont typeface="Courier New" pitchFamily="49" charset="0"/>
              <a:buChar char="o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07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healthandenvironmentblog.files.wordpress.com/2009/10/defectspesticid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772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ChangeArrowheads="1"/>
          </p:cNvSpPr>
          <p:nvPr/>
        </p:nvSpPr>
        <p:spPr bwMode="auto">
          <a:xfrm>
            <a:off x="304800" y="228600"/>
            <a:ext cx="86868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CA" sz="2800" b="1">
                <a:solidFill>
                  <a:srgbClr val="C00000"/>
                </a:solidFill>
              </a:rPr>
              <a:t>How BIOACCUMULATION affects ecosystems</a:t>
            </a:r>
            <a:r>
              <a:rPr lang="en-CA" sz="3200">
                <a:solidFill>
                  <a:srgbClr val="C00000"/>
                </a:solidFill>
              </a:rPr>
              <a:t>:</a:t>
            </a:r>
          </a:p>
          <a:p>
            <a:pPr lvl="1"/>
            <a:endParaRPr lang="en-CA" sz="3200"/>
          </a:p>
          <a:p>
            <a:pPr lvl="1"/>
            <a:r>
              <a:rPr lang="en-CA" sz="3200"/>
              <a:t>If an </a:t>
            </a:r>
            <a:r>
              <a:rPr lang="en-CA" sz="3200" u="sng"/>
              <a:t>important part </a:t>
            </a:r>
            <a:r>
              <a:rPr lang="en-CA" sz="3200"/>
              <a:t>of the food chain cannot reproduce, the whole food chain is affected. </a:t>
            </a:r>
            <a:endParaRPr lang="en-US" sz="3200"/>
          </a:p>
        </p:txBody>
      </p:sp>
      <p:sp>
        <p:nvSpPr>
          <p:cNvPr id="3" name="Rounded Rectangle 2"/>
          <p:cNvSpPr/>
          <p:nvPr/>
        </p:nvSpPr>
        <p:spPr>
          <a:xfrm>
            <a:off x="3657600" y="2819400"/>
            <a:ext cx="5105400" cy="10668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CA" sz="2000" b="1" u="sng">
                <a:solidFill>
                  <a:srgbClr val="002060"/>
                </a:solidFill>
                <a:latin typeface="Comic Sans MS" pitchFamily="66" charset="0"/>
              </a:rPr>
              <a:t>Keystone species </a:t>
            </a:r>
            <a:r>
              <a:rPr lang="en-CA" sz="2000">
                <a:solidFill>
                  <a:srgbClr val="002060"/>
                </a:solidFill>
                <a:latin typeface="Comic Sans MS" pitchFamily="66" charset="0"/>
              </a:rPr>
              <a:t>= species that can greatly affect population numbers &amp; health of ecosystem. </a:t>
            </a:r>
            <a:endParaRPr lang="en-US" sz="200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4" name="Picture 3" descr="sockeye-salmon-ra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86075"/>
            <a:ext cx="2057400" cy="305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eft Arrow 4"/>
          <p:cNvSpPr/>
          <p:nvPr/>
        </p:nvSpPr>
        <p:spPr>
          <a:xfrm>
            <a:off x="2438400" y="3048000"/>
            <a:ext cx="1066800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1510" name="Picture 4" descr="http://www.canada-photos.com/data/media/16/salmon-fishing_62.jpg"/>
          <p:cNvPicPr>
            <a:picLocks noChangeAspect="1" noChangeArrowheads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114800"/>
            <a:ext cx="33528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82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bioweb.uwlax.edu/bio203/s2008/bluske_brit/food%20we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484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4" descr="http://upload.wikimedia.org/wikipedia/commons/thumb/1/15/Sea_otter_cropped.jpg/250px-Sea_otter_cropp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04800"/>
            <a:ext cx="238125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6" descr="http://bio.research.ucsc.edu/people/carr/macrocystis/images/otter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86000"/>
            <a:ext cx="275113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164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CA" sz="6600" smtClean="0">
                <a:solidFill>
                  <a:srgbClr val="00B0F0"/>
                </a:solidFill>
                <a:latin typeface="Impact" pitchFamily="34" charset="0"/>
              </a:rPr>
              <a:t>Biomagnification</a:t>
            </a:r>
            <a:endParaRPr lang="en-US" sz="6600" smtClean="0">
              <a:solidFill>
                <a:srgbClr val="00B0F0"/>
              </a:solidFill>
              <a:latin typeface="Impact" pitchFamily="34" charset="0"/>
            </a:endParaRPr>
          </a:p>
        </p:txBody>
      </p:sp>
      <p:pic>
        <p:nvPicPr>
          <p:cNvPr id="4" name="Content Placeholder 3" descr="DDT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575" y="1219200"/>
            <a:ext cx="4391025" cy="5426075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953000" y="1676400"/>
            <a:ext cx="3976688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CA" sz="2800" b="1" u="sng">
                <a:latin typeface="Comic Sans MS" pitchFamily="66" charset="0"/>
              </a:rPr>
              <a:t>Biomagnification</a:t>
            </a:r>
            <a:r>
              <a:rPr lang="en-CA" sz="2800">
                <a:latin typeface="Comic Sans MS" pitchFamily="66" charset="0"/>
              </a:rPr>
              <a:t> is </a:t>
            </a:r>
          </a:p>
          <a:p>
            <a:pPr eaLnBrk="1" hangingPunct="1"/>
            <a:r>
              <a:rPr lang="en-CA" sz="2800">
                <a:latin typeface="Comic Sans MS" pitchFamily="66" charset="0"/>
              </a:rPr>
              <a:t> the process where </a:t>
            </a:r>
          </a:p>
          <a:p>
            <a:pPr eaLnBrk="1" hangingPunct="1"/>
            <a:r>
              <a:rPr lang="en-CA" sz="2800">
                <a:latin typeface="Comic Sans MS" pitchFamily="66" charset="0"/>
              </a:rPr>
              <a:t> chemicals accumulate </a:t>
            </a:r>
          </a:p>
          <a:p>
            <a:pPr eaLnBrk="1" hangingPunct="1"/>
            <a:r>
              <a:rPr lang="en-CA" sz="2800">
                <a:latin typeface="Comic Sans MS" pitchFamily="66" charset="0"/>
              </a:rPr>
              <a:t> AND become </a:t>
            </a:r>
            <a:r>
              <a:rPr lang="en-CA" sz="2800" b="1">
                <a:solidFill>
                  <a:srgbClr val="00B0F0"/>
                </a:solidFill>
                <a:latin typeface="Comic Sans MS" pitchFamily="66" charset="0"/>
              </a:rPr>
              <a:t>more </a:t>
            </a:r>
          </a:p>
          <a:p>
            <a:pPr eaLnBrk="1" hangingPunct="1"/>
            <a:r>
              <a:rPr lang="en-CA" sz="2800" b="1">
                <a:solidFill>
                  <a:srgbClr val="00B0F0"/>
                </a:solidFill>
                <a:latin typeface="Comic Sans MS" pitchFamily="66" charset="0"/>
              </a:rPr>
              <a:t> concentrated</a:t>
            </a:r>
            <a:r>
              <a:rPr lang="en-CA" sz="2800" b="1">
                <a:latin typeface="Comic Sans MS" pitchFamily="66" charset="0"/>
              </a:rPr>
              <a:t> </a:t>
            </a:r>
            <a:r>
              <a:rPr lang="en-CA" sz="2800">
                <a:latin typeface="Comic Sans MS" pitchFamily="66" charset="0"/>
              </a:rPr>
              <a:t>at each </a:t>
            </a:r>
          </a:p>
          <a:p>
            <a:pPr eaLnBrk="1" hangingPunct="1"/>
            <a:r>
              <a:rPr lang="en-CA" sz="2800">
                <a:latin typeface="Comic Sans MS" pitchFamily="66" charset="0"/>
              </a:rPr>
              <a:t> trophic level of the </a:t>
            </a:r>
          </a:p>
          <a:p>
            <a:pPr eaLnBrk="1" hangingPunct="1"/>
            <a:r>
              <a:rPr lang="en-CA" sz="2800">
                <a:latin typeface="Comic Sans MS" pitchFamily="66" charset="0"/>
              </a:rPr>
              <a:t> food chain.</a:t>
            </a:r>
            <a:endParaRPr lang="en-US" sz="280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45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44563"/>
          </a:xfrm>
        </p:spPr>
        <p:txBody>
          <a:bodyPr/>
          <a:lstStyle/>
          <a:p>
            <a:pPr eaLnBrk="1" hangingPunct="1"/>
            <a:r>
              <a:rPr lang="en-US" b="1" dirty="0" err="1" smtClean="0">
                <a:solidFill>
                  <a:schemeClr val="accent2"/>
                </a:solidFill>
              </a:rPr>
              <a:t>Biomagnification</a:t>
            </a:r>
            <a:endParaRPr lang="en-US" b="1" dirty="0" smtClean="0">
              <a:solidFill>
                <a:schemeClr val="accent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066800"/>
            <a:ext cx="8229600" cy="1981200"/>
          </a:xfrm>
        </p:spPr>
        <p:txBody>
          <a:bodyPr/>
          <a:lstStyle/>
          <a:p>
            <a:pPr eaLnBrk="1" hangingPunct="1"/>
            <a:r>
              <a:rPr lang="en-US" sz="2800" smtClean="0"/>
              <a:t>When partitioning concentrates a chemical in one phase that is the food for a higher phase, the chemical can further concentrate as we move up the food chain</a:t>
            </a:r>
          </a:p>
        </p:txBody>
      </p:sp>
      <p:pic>
        <p:nvPicPr>
          <p:cNvPr id="20484" name="Picture 7" descr="biomagnifica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2819400"/>
            <a:ext cx="7086600" cy="3860800"/>
          </a:xfrm>
          <a:noFill/>
        </p:spPr>
      </p:pic>
    </p:spTree>
    <p:extLst>
      <p:ext uri="{BB962C8B-B14F-4D97-AF65-F5344CB8AC3E}">
        <p14:creationId xmlns:p14="http://schemas.microsoft.com/office/powerpoint/2010/main" val="170402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b="1" dirty="0" err="1" smtClean="0">
                <a:solidFill>
                  <a:schemeClr val="accent2"/>
                </a:solidFill>
              </a:rPr>
              <a:t>Biomagnification</a:t>
            </a:r>
            <a:endParaRPr lang="en-US" b="1" dirty="0" smtClean="0">
              <a:solidFill>
                <a:schemeClr val="accent2"/>
              </a:solidFill>
            </a:endParaRPr>
          </a:p>
        </p:txBody>
      </p:sp>
      <p:sp>
        <p:nvSpPr>
          <p:cNvPr id="2150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eaLnBrk="1" hangingPunct="1"/>
            <a:r>
              <a:rPr lang="en-US" smtClean="0"/>
              <a:t>While partitioning is primarily a chemical process, biomagnification is a complex biological process</a:t>
            </a:r>
          </a:p>
          <a:p>
            <a:pPr eaLnBrk="1" hangingPunct="1"/>
            <a:r>
              <a:rPr lang="en-US" smtClean="0"/>
              <a:t>Biomagnification factors are empirical</a:t>
            </a:r>
          </a:p>
        </p:txBody>
      </p:sp>
      <p:pic>
        <p:nvPicPr>
          <p:cNvPr id="21508" name="Picture 7" descr="biomagnification fish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9200" y="3200400"/>
            <a:ext cx="5943600" cy="3327400"/>
          </a:xfrm>
          <a:noFill/>
        </p:spPr>
      </p:pic>
    </p:spTree>
    <p:extLst>
      <p:ext uri="{BB962C8B-B14F-4D97-AF65-F5344CB8AC3E}">
        <p14:creationId xmlns:p14="http://schemas.microsoft.com/office/powerpoint/2010/main" val="163448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actionoutdoors.org/edres/images/DD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88"/>
          <a:stretch>
            <a:fillRect/>
          </a:stretch>
        </p:blipFill>
        <p:spPr bwMode="auto">
          <a:xfrm>
            <a:off x="685800" y="0"/>
            <a:ext cx="7848600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4379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eb.bryant.edu/~dlm1/sc372/readings/toxicology/biomagnification.jp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7162800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6760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theinductive.com/storage/MercuryFoodChain-01.jpg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59436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3097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>
                <a:solidFill>
                  <a:srgbClr val="31859C"/>
                </a:solidFill>
                <a:latin typeface="Impact" pitchFamily="34" charset="0"/>
              </a:rPr>
              <a:t>ORCAS- Biomagnification</a:t>
            </a:r>
            <a:endParaRPr lang="en-US" smtClean="0">
              <a:solidFill>
                <a:srgbClr val="31859C"/>
              </a:solidFill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53340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sz="2200" smtClean="0">
                <a:latin typeface="Comic Sans MS" pitchFamily="66" charset="0"/>
              </a:rPr>
              <a:t>The PCB load of orcas (whales) is the highest of any animal in the world. </a:t>
            </a:r>
          </a:p>
          <a:p>
            <a:pPr eaLnBrk="1" hangingPunct="1">
              <a:lnSpc>
                <a:spcPct val="80000"/>
              </a:lnSpc>
            </a:pPr>
            <a:r>
              <a:rPr lang="en-CA" sz="2200" smtClean="0">
                <a:latin typeface="Comic Sans MS" pitchFamily="66" charset="0"/>
              </a:rPr>
              <a:t>PCBs concentrate in the blubber of the whale</a:t>
            </a:r>
          </a:p>
          <a:p>
            <a:pPr eaLnBrk="1" hangingPunct="1">
              <a:lnSpc>
                <a:spcPct val="80000"/>
              </a:lnSpc>
            </a:pPr>
            <a:r>
              <a:rPr lang="en-CA" sz="2200" smtClean="0">
                <a:latin typeface="Comic Sans MS" pitchFamily="66" charset="0"/>
              </a:rPr>
              <a:t>When the </a:t>
            </a:r>
            <a:r>
              <a:rPr lang="en-CA" sz="2200" u="sng" smtClean="0">
                <a:latin typeface="Comic Sans MS" pitchFamily="66" charset="0"/>
              </a:rPr>
              <a:t>blubber is burned </a:t>
            </a:r>
            <a:r>
              <a:rPr lang="en-CA" sz="2200" smtClean="0">
                <a:latin typeface="Comic Sans MS" pitchFamily="66" charset="0"/>
              </a:rPr>
              <a:t>for energy, the </a:t>
            </a:r>
            <a:r>
              <a:rPr lang="en-CA" sz="2200" smtClean="0">
                <a:solidFill>
                  <a:srgbClr val="FF0000"/>
                </a:solidFill>
                <a:latin typeface="Comic Sans MS" pitchFamily="66" charset="0"/>
              </a:rPr>
              <a:t>PCBs are released into bloodstream</a:t>
            </a:r>
            <a:r>
              <a:rPr lang="en-CA" sz="2200" smtClean="0">
                <a:latin typeface="Comic Sans MS" pitchFamily="66" charset="0"/>
              </a:rPr>
              <a:t> (where they affect immune function). </a:t>
            </a:r>
          </a:p>
          <a:p>
            <a:pPr eaLnBrk="1" hangingPunct="1">
              <a:lnSpc>
                <a:spcPct val="80000"/>
              </a:lnSpc>
            </a:pPr>
            <a:r>
              <a:rPr lang="en-CA" sz="2200" smtClean="0">
                <a:latin typeface="Comic Sans MS" pitchFamily="66" charset="0"/>
              </a:rPr>
              <a:t>Calves are born with the same PCB level as mother and then obtain more through milk.</a:t>
            </a:r>
          </a:p>
          <a:p>
            <a:pPr eaLnBrk="1" hangingPunct="1">
              <a:lnSpc>
                <a:spcPct val="80000"/>
              </a:lnSpc>
            </a:pPr>
            <a:r>
              <a:rPr lang="en-CA" sz="2200" smtClean="0">
                <a:latin typeface="Comic Sans MS" pitchFamily="66" charset="0"/>
              </a:rPr>
              <a:t>PCB’s will affect the reproductive cycles of orcas until at least 2030.</a:t>
            </a:r>
            <a:endParaRPr lang="en-US" sz="2200" smtClean="0">
              <a:latin typeface="Comic Sans MS" pitchFamily="66" charset="0"/>
            </a:endParaRPr>
          </a:p>
        </p:txBody>
      </p:sp>
      <p:pic>
        <p:nvPicPr>
          <p:cNvPr id="5" name="Picture 4" descr="610x.jpg"/>
          <p:cNvPicPr>
            <a:picLocks noChangeAspect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114800"/>
            <a:ext cx="3057525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90600" y="6324600"/>
            <a:ext cx="7593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CA" sz="2000" i="1">
                <a:solidFill>
                  <a:srgbClr val="7030A0"/>
                </a:solidFill>
                <a:latin typeface="Calibri" pitchFamily="34" charset="0"/>
              </a:rPr>
              <a:t>Reproductive success of BC’s resident orcas may be affected until 2030 </a:t>
            </a:r>
            <a:endParaRPr lang="en-US" sz="2000" i="1">
              <a:solidFill>
                <a:srgbClr val="7030A0"/>
              </a:solidFill>
              <a:latin typeface="Calibri" pitchFamily="34" charset="0"/>
            </a:endParaRPr>
          </a:p>
        </p:txBody>
      </p:sp>
      <p:pic>
        <p:nvPicPr>
          <p:cNvPr id="28678" name="Picture 2" descr="http://www.reallynatural.com/pictures/killer-wh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19200"/>
            <a:ext cx="3276600" cy="277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5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8" descr="or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063038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409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gulfofmaine.org/images/gulfwatch/biomagnification.jpg"/>
          <p:cNvPicPr>
            <a:picLocks noChangeAspect="1" noChangeArrowheads="1"/>
          </p:cNvPicPr>
          <p:nvPr/>
        </p:nvPicPr>
        <p:blipFill>
          <a:blip r:embed="rId2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242888"/>
            <a:ext cx="9183687" cy="646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65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i="1" u="sng" smtClean="0">
                <a:latin typeface="Snap ITC" pitchFamily="82" charset="0"/>
              </a:rPr>
              <a:t>Undoing the Damag</a:t>
            </a:r>
            <a:r>
              <a:rPr lang="en-CA" u="sng" smtClean="0">
                <a:latin typeface="Snap ITC" pitchFamily="82" charset="0"/>
              </a:rPr>
              <a:t>e</a:t>
            </a:r>
            <a:endParaRPr lang="en-US" u="sng" smtClean="0">
              <a:latin typeface="Snap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sz="2400" smtClean="0">
                <a:latin typeface="Comic Sans MS" pitchFamily="66" charset="0"/>
              </a:rPr>
              <a:t>Science has found ways of reducing the effects of chemical pollution on the environment...</a:t>
            </a:r>
            <a:endParaRPr lang="en-CA" sz="2400" smtClean="0"/>
          </a:p>
          <a:p>
            <a:pPr algn="ctr" eaLnBrk="1" hangingPunct="1">
              <a:buFont typeface="Arial" pitchFamily="34" charset="0"/>
              <a:buNone/>
            </a:pPr>
            <a:r>
              <a:rPr lang="en-CA" sz="4400" smtClean="0">
                <a:solidFill>
                  <a:srgbClr val="00B050"/>
                </a:solidFill>
                <a:latin typeface="Comic Sans MS" pitchFamily="66" charset="0"/>
              </a:rPr>
              <a:t>BIOREMEDIATION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CA" sz="2400" smtClean="0">
                <a:solidFill>
                  <a:srgbClr val="002060"/>
                </a:solidFill>
                <a:latin typeface="Comic Sans MS" pitchFamily="66" charset="0"/>
              </a:rPr>
              <a:t>Using </a:t>
            </a:r>
            <a:r>
              <a:rPr lang="en-CA" sz="2400" u="sng" smtClean="0">
                <a:solidFill>
                  <a:srgbClr val="002060"/>
                </a:solidFill>
                <a:latin typeface="Comic Sans MS" pitchFamily="66" charset="0"/>
              </a:rPr>
              <a:t>living organisms </a:t>
            </a:r>
            <a:r>
              <a:rPr lang="en-CA" sz="2400" smtClean="0">
                <a:solidFill>
                  <a:srgbClr val="002060"/>
                </a:solidFill>
                <a:latin typeface="Comic Sans MS" pitchFamily="66" charset="0"/>
              </a:rPr>
              <a:t>(</a:t>
            </a:r>
            <a:r>
              <a:rPr lang="en-CA" sz="2400" smtClean="0">
                <a:solidFill>
                  <a:srgbClr val="FF0000"/>
                </a:solidFill>
                <a:latin typeface="Comic Sans MS" pitchFamily="66" charset="0"/>
              </a:rPr>
              <a:t>plants, bacteria</a:t>
            </a:r>
            <a:r>
              <a:rPr lang="en-CA" sz="2400" smtClean="0">
                <a:solidFill>
                  <a:srgbClr val="002060"/>
                </a:solidFill>
                <a:latin typeface="Comic Sans MS" pitchFamily="66" charset="0"/>
              </a:rPr>
              <a:t>) to naturally cleanup chemical pollutants through biodegradation</a:t>
            </a:r>
            <a:endParaRPr lang="en-US" sz="240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3400" y="4343400"/>
            <a:ext cx="5943600" cy="1905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CA" sz="2800">
                <a:solidFill>
                  <a:schemeClr val="tx1"/>
                </a:solidFill>
                <a:latin typeface="Comic Sans MS" pitchFamily="66" charset="0"/>
              </a:rPr>
              <a:t>Chemical-eating bacteria and micro-organisms can break down chemicals into non-toxic compounds! </a:t>
            </a:r>
            <a:endParaRPr lang="en-US" sz="280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5" name="Picture 4" descr="Alken-Murray%20Clear%20Flow%20Bacteria%20With%20a%20Snac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191000"/>
            <a:ext cx="22161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52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285750"/>
            <a:ext cx="8229600" cy="571500"/>
          </a:xfrm>
        </p:spPr>
        <p:txBody>
          <a:bodyPr>
            <a:normAutofit lnSpcReduction="10000"/>
          </a:bodyPr>
          <a:lstStyle/>
          <a:p>
            <a:pPr algn="l" rtl="0" eaLnBrk="1" hangingPunct="1"/>
            <a:r>
              <a:rPr lang="en-US" smtClean="0">
                <a:cs typeface="Arial" pitchFamily="34" charset="0"/>
              </a:rPr>
              <a:t>Bioremediation is a triple-corners process:</a:t>
            </a:r>
          </a:p>
          <a:p>
            <a:pPr algn="l" rtl="0" eaLnBrk="1" hangingPunct="1"/>
            <a:endParaRPr lang="en-US" smtClean="0">
              <a:cs typeface="Arial" pitchFamily="34" charset="0"/>
            </a:endParaRPr>
          </a:p>
        </p:txBody>
      </p:sp>
      <p:grpSp>
        <p:nvGrpSpPr>
          <p:cNvPr id="12291" name="Group 11"/>
          <p:cNvGrpSpPr>
            <a:grpSpLocks/>
          </p:cNvGrpSpPr>
          <p:nvPr/>
        </p:nvGrpSpPr>
        <p:grpSpPr bwMode="auto">
          <a:xfrm>
            <a:off x="1357313" y="1571625"/>
            <a:ext cx="5929312" cy="3429000"/>
            <a:chOff x="1357290" y="1571612"/>
            <a:chExt cx="5929354" cy="3429024"/>
          </a:xfrm>
        </p:grpSpPr>
        <p:sp>
          <p:nvSpPr>
            <p:cNvPr id="7" name="Isosceles Triangle 6"/>
            <p:cNvSpPr/>
            <p:nvPr/>
          </p:nvSpPr>
          <p:spPr>
            <a:xfrm>
              <a:off x="2571736" y="2000240"/>
              <a:ext cx="3643339" cy="2643207"/>
            </a:xfrm>
            <a:prstGeom prst="triangle">
              <a:avLst/>
            </a:prstGeom>
            <a:noFill/>
            <a:ln>
              <a:solidFill>
                <a:srgbClr val="FF0000"/>
              </a:solidFill>
            </a:ln>
            <a:effectLst>
              <a:outerShdw blurRad="76200" dist="50800" dir="6000000" algn="ctr" rotWithShape="0">
                <a:srgbClr val="FF0000">
                  <a:alpha val="9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429256" y="4143380"/>
              <a:ext cx="1857388" cy="857256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/>
                <a:t>Organisms</a:t>
              </a:r>
              <a:endParaRPr lang="ar-SA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428992" y="1571612"/>
              <a:ext cx="1857388" cy="857256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/>
                <a:t>Pollutants</a:t>
              </a:r>
              <a:endParaRPr lang="ar-SA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357290" y="4143380"/>
              <a:ext cx="1857388" cy="857256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/>
                <a:t>Environments</a:t>
              </a:r>
              <a:endParaRPr lang="ar-SA" dirty="0"/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5199063" y="5072063"/>
            <a:ext cx="2373312" cy="60007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Microorganisms</a:t>
            </a:r>
            <a:endParaRPr lang="ar-SA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286375" y="5786438"/>
            <a:ext cx="2266950" cy="42862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Plants</a:t>
            </a:r>
            <a:endParaRPr lang="ar-SA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341938" y="6329363"/>
            <a:ext cx="2230437" cy="4572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Enzymes</a:t>
            </a:r>
            <a:endParaRPr lang="ar-SA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357313" y="5143500"/>
            <a:ext cx="1785937" cy="42862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Soil</a:t>
            </a:r>
            <a:endParaRPr lang="ar-SA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357313" y="5729288"/>
            <a:ext cx="1785937" cy="3429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Water</a:t>
            </a:r>
            <a:endParaRPr lang="ar-SA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357313" y="6215063"/>
            <a:ext cx="1785937" cy="42862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Air</a:t>
            </a:r>
            <a:endParaRPr lang="ar-SA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786438" y="1357313"/>
            <a:ext cx="1285875" cy="5715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Organic</a:t>
            </a:r>
            <a:endParaRPr lang="ar-SA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428750" y="1285875"/>
            <a:ext cx="1428750" cy="642938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Inorganic</a:t>
            </a:r>
            <a:endParaRPr lang="ar-SA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500938" y="1071563"/>
            <a:ext cx="1000125" cy="35718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1600" dirty="0">
                <a:solidFill>
                  <a:schemeClr val="accent4">
                    <a:lumMod val="10000"/>
                  </a:schemeClr>
                </a:solidFill>
              </a:rPr>
              <a:t>Solid</a:t>
            </a:r>
            <a:endParaRPr lang="ar-SA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7500938" y="1500188"/>
            <a:ext cx="1143000" cy="4286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1600" dirty="0">
                <a:solidFill>
                  <a:schemeClr val="accent4">
                    <a:lumMod val="10000"/>
                  </a:schemeClr>
                </a:solidFill>
              </a:rPr>
              <a:t>Liquid</a:t>
            </a:r>
            <a:endParaRPr lang="ar-SA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7572375" y="2000250"/>
            <a:ext cx="1000125" cy="357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1600" dirty="0">
                <a:solidFill>
                  <a:schemeClr val="accent4">
                    <a:lumMod val="10000"/>
                  </a:schemeClr>
                </a:solidFill>
              </a:rPr>
              <a:t>Gas</a:t>
            </a:r>
            <a:endParaRPr lang="ar-SA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cxnSp>
        <p:nvCxnSpPr>
          <p:cNvPr id="25" name="Straight Arrow Connector 24"/>
          <p:cNvCxnSpPr>
            <a:stCxn id="10" idx="1"/>
            <a:endCxn id="20" idx="3"/>
          </p:cNvCxnSpPr>
          <p:nvPr/>
        </p:nvCxnSpPr>
        <p:spPr>
          <a:xfrm rot="10800000">
            <a:off x="2857500" y="1606550"/>
            <a:ext cx="571500" cy="393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3"/>
            <a:endCxn id="19" idx="1"/>
          </p:cNvCxnSpPr>
          <p:nvPr/>
        </p:nvCxnSpPr>
        <p:spPr>
          <a:xfrm flipV="1">
            <a:off x="5286375" y="1643063"/>
            <a:ext cx="500063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9" idx="3"/>
            <a:endCxn id="21" idx="2"/>
          </p:cNvCxnSpPr>
          <p:nvPr/>
        </p:nvCxnSpPr>
        <p:spPr>
          <a:xfrm flipV="1">
            <a:off x="7072313" y="1249363"/>
            <a:ext cx="428625" cy="393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3"/>
            <a:endCxn id="22" idx="2"/>
          </p:cNvCxnSpPr>
          <p:nvPr/>
        </p:nvCxnSpPr>
        <p:spPr>
          <a:xfrm>
            <a:off x="7072313" y="1643063"/>
            <a:ext cx="428625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9" idx="3"/>
            <a:endCxn id="23" idx="2"/>
          </p:cNvCxnSpPr>
          <p:nvPr/>
        </p:nvCxnSpPr>
        <p:spPr>
          <a:xfrm>
            <a:off x="7072313" y="1643063"/>
            <a:ext cx="500062" cy="5349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72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CA" smtClean="0">
                <a:solidFill>
                  <a:srgbClr val="0070C0"/>
                </a:solidFill>
                <a:latin typeface="Impact" pitchFamily="34" charset="0"/>
              </a:rPr>
              <a:t>Bioremediation With Plants</a:t>
            </a:r>
            <a:endParaRPr lang="en-US" smtClean="0">
              <a:solidFill>
                <a:srgbClr val="0070C0"/>
              </a:solidFill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6324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sz="3000" smtClean="0">
                <a:latin typeface="Comic Sans MS" pitchFamily="66" charset="0"/>
              </a:rPr>
              <a:t>Plants can also be used to </a:t>
            </a:r>
            <a:r>
              <a:rPr lang="en-CA" sz="3000" b="1" smtClean="0">
                <a:solidFill>
                  <a:srgbClr val="00B050"/>
                </a:solidFill>
                <a:latin typeface="Comic Sans MS" pitchFamily="66" charset="0"/>
              </a:rPr>
              <a:t>help trap</a:t>
            </a:r>
            <a:r>
              <a:rPr lang="en-CA" sz="3000" b="1" smtClean="0">
                <a:latin typeface="Comic Sans MS" pitchFamily="66" charset="0"/>
              </a:rPr>
              <a:t> </a:t>
            </a:r>
            <a:r>
              <a:rPr lang="en-CA" sz="3000" smtClean="0">
                <a:latin typeface="Comic Sans MS" pitchFamily="66" charset="0"/>
              </a:rPr>
              <a:t>hazardous wastes such as heavy metals</a:t>
            </a:r>
          </a:p>
          <a:p>
            <a:pPr eaLnBrk="1" hangingPunct="1">
              <a:lnSpc>
                <a:spcPct val="80000"/>
              </a:lnSpc>
            </a:pPr>
            <a:endParaRPr lang="en-CA" sz="3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CA" sz="3000" smtClean="0">
                <a:latin typeface="Comic Sans MS" pitchFamily="66" charset="0"/>
              </a:rPr>
              <a:t>The plants uptake the metals and trap them in their </a:t>
            </a:r>
            <a:r>
              <a:rPr lang="en-CA" sz="3000" u="sng" smtClean="0">
                <a:latin typeface="Comic Sans MS" pitchFamily="66" charset="0"/>
              </a:rPr>
              <a:t>tissues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endParaRPr lang="en-CA" sz="3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CA" sz="3000" smtClean="0">
                <a:latin typeface="Comic Sans MS" pitchFamily="66" charset="0"/>
              </a:rPr>
              <a:t>Plants also help </a:t>
            </a:r>
            <a:r>
              <a:rPr lang="en-CA" sz="3000" b="1" smtClean="0">
                <a:solidFill>
                  <a:srgbClr val="00B050"/>
                </a:solidFill>
                <a:latin typeface="Comic Sans MS" pitchFamily="66" charset="0"/>
              </a:rPr>
              <a:t>stabilize</a:t>
            </a:r>
            <a:r>
              <a:rPr lang="en-CA" sz="3000" b="1" smtClean="0">
                <a:latin typeface="Comic Sans MS" pitchFamily="66" charset="0"/>
              </a:rPr>
              <a:t> </a:t>
            </a:r>
            <a:r>
              <a:rPr lang="en-CA" sz="3000" smtClean="0">
                <a:latin typeface="Comic Sans MS" pitchFamily="66" charset="0"/>
              </a:rPr>
              <a:t>by reducing wind and water erosion (that would spread contaminants).</a:t>
            </a:r>
            <a:endParaRPr lang="en-US" sz="3000" smtClean="0">
              <a:latin typeface="Comic Sans MS" pitchFamily="66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629400" y="3657600"/>
            <a:ext cx="2209800" cy="3200400"/>
            <a:chOff x="6629400" y="3717735"/>
            <a:chExt cx="1981509" cy="3140265"/>
          </a:xfrm>
        </p:grpSpPr>
        <p:pic>
          <p:nvPicPr>
            <p:cNvPr id="35846" name="Picture 4" descr="bufd_h1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17" b="6667"/>
            <a:stretch>
              <a:fillRect/>
            </a:stretch>
          </p:blipFill>
          <p:spPr bwMode="auto">
            <a:xfrm>
              <a:off x="6629400" y="3717735"/>
              <a:ext cx="1981509" cy="3140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ounded Rectangle 5"/>
            <p:cNvSpPr/>
            <p:nvPr/>
          </p:nvSpPr>
          <p:spPr>
            <a:xfrm>
              <a:off x="7697023" y="6019973"/>
              <a:ext cx="913886" cy="6090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4" name="Picture 3" descr="untitled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75" b="16216"/>
          <a:stretch>
            <a:fillRect/>
          </a:stretch>
        </p:blipFill>
        <p:spPr bwMode="auto">
          <a:xfrm>
            <a:off x="6046788" y="990600"/>
            <a:ext cx="3097212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46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6"/>
          <p:cNvGrpSpPr>
            <a:grpSpLocks/>
          </p:cNvGrpSpPr>
          <p:nvPr/>
        </p:nvGrpSpPr>
        <p:grpSpPr bwMode="auto">
          <a:xfrm>
            <a:off x="250825" y="1446213"/>
            <a:ext cx="9001125" cy="4935537"/>
            <a:chOff x="90" y="204"/>
            <a:chExt cx="5670" cy="3109"/>
          </a:xfrm>
        </p:grpSpPr>
        <p:sp>
          <p:nvSpPr>
            <p:cNvPr id="4" name="Rounded Rectangle 3"/>
            <p:cNvSpPr/>
            <p:nvPr/>
          </p:nvSpPr>
          <p:spPr>
            <a:xfrm>
              <a:off x="2250" y="225"/>
              <a:ext cx="1620" cy="585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Metals bioremediation mechanisms</a:t>
              </a:r>
              <a:endParaRPr lang="ar-SA" sz="2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915" y="1125"/>
              <a:ext cx="1395" cy="40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Solubilization</a:t>
              </a:r>
              <a:endPara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(Bioleaching)</a:t>
              </a:r>
              <a:endParaRPr lang="ar-SA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70" y="1935"/>
              <a:ext cx="1395" cy="58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Complexation</a:t>
              </a:r>
              <a:endPara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rtl="0">
                <a:defRPr/>
              </a:pPr>
              <a:r>
                <a:rPr lang="en-US" dirty="0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dirty="0" err="1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Bioaccomulation</a:t>
              </a:r>
              <a:r>
                <a:rPr lang="en-US" dirty="0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</a:p>
            <a:p>
              <a:pPr algn="ctr" rtl="0">
                <a:defRPr/>
              </a:pPr>
              <a:r>
                <a:rPr lang="en-US" dirty="0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dirty="0" err="1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Biosorption</a:t>
              </a:r>
              <a:r>
                <a:rPr lang="en-US" dirty="0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endParaRPr lang="ar-SA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990" y="1125"/>
              <a:ext cx="1395" cy="40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Metal immobilization</a:t>
              </a:r>
              <a:endParaRPr lang="ar-SA" sz="20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980" y="1980"/>
              <a:ext cx="1395" cy="40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Precipitation</a:t>
              </a:r>
              <a:endParaRPr lang="ar-SA" sz="20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30739" name="TextBox 10"/>
            <p:cNvSpPr txBox="1">
              <a:spLocks noChangeArrowheads="1"/>
            </p:cNvSpPr>
            <p:nvPr/>
          </p:nvSpPr>
          <p:spPr bwMode="auto">
            <a:xfrm>
              <a:off x="1845" y="2475"/>
              <a:ext cx="2025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rtl="0" eaLnBrk="1" hangingPunct="1"/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- H</a:t>
              </a:r>
              <a:r>
                <a:rPr lang="en-US" sz="2400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S producing bacteria</a:t>
              </a:r>
            </a:p>
            <a:p>
              <a:pPr algn="l" rtl="0" eaLnBrk="1" hangingPunct="1"/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- Siderophores.</a:t>
              </a:r>
            </a:p>
            <a:p>
              <a:pPr algn="l" rtl="0" eaLnBrk="1" hangingPunct="1"/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- Metal reduction.</a:t>
              </a:r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740" name="TextBox 13"/>
            <p:cNvSpPr txBox="1">
              <a:spLocks noChangeArrowheads="1"/>
            </p:cNvSpPr>
            <p:nvPr/>
          </p:nvSpPr>
          <p:spPr bwMode="auto">
            <a:xfrm>
              <a:off x="90" y="2565"/>
              <a:ext cx="1980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rtl="0" eaLnBrk="1" hangingPunct="1"/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- Exopolysaccharide.</a:t>
              </a:r>
            </a:p>
            <a:p>
              <a:pPr algn="l" rtl="0" eaLnBrk="1" hangingPunct="1"/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- Lipoproteins.</a:t>
              </a:r>
            </a:p>
            <a:p>
              <a:pPr algn="l" rtl="0" eaLnBrk="1" hangingPunct="1"/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741" name="TextBox 14"/>
            <p:cNvSpPr txBox="1">
              <a:spLocks noChangeArrowheads="1"/>
            </p:cNvSpPr>
            <p:nvPr/>
          </p:nvSpPr>
          <p:spPr bwMode="auto">
            <a:xfrm>
              <a:off x="3915" y="1620"/>
              <a:ext cx="1845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rtl="0" eaLnBrk="1" hangingPunct="1"/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- Organic acids.</a:t>
              </a:r>
            </a:p>
            <a:p>
              <a:pPr algn="l" rtl="0" eaLnBrk="1" hangingPunct="1"/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- Siderophores.</a:t>
              </a:r>
            </a:p>
            <a:p>
              <a:pPr algn="l" rtl="0" eaLnBrk="1" hangingPunct="1"/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- Root exudates.</a:t>
              </a:r>
              <a:endParaRPr lang="ar-SA" sz="240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hape 16"/>
            <p:cNvCxnSpPr/>
            <p:nvPr/>
          </p:nvCxnSpPr>
          <p:spPr>
            <a:xfrm>
              <a:off x="3870" y="517"/>
              <a:ext cx="743" cy="608"/>
            </a:xfrm>
            <a:prstGeom prst="bentConnector2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hape 18"/>
            <p:cNvCxnSpPr/>
            <p:nvPr/>
          </p:nvCxnSpPr>
          <p:spPr>
            <a:xfrm rot="10800000" flipV="1">
              <a:off x="1687" y="517"/>
              <a:ext cx="563" cy="608"/>
            </a:xfrm>
            <a:prstGeom prst="bentConnector2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lbow Connector 20"/>
            <p:cNvCxnSpPr/>
            <p:nvPr/>
          </p:nvCxnSpPr>
          <p:spPr>
            <a:xfrm rot="16200000" flipH="1">
              <a:off x="1957" y="1260"/>
              <a:ext cx="450" cy="990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lbow Connector 22"/>
            <p:cNvCxnSpPr/>
            <p:nvPr/>
          </p:nvCxnSpPr>
          <p:spPr>
            <a:xfrm rot="5400000">
              <a:off x="1125" y="1373"/>
              <a:ext cx="405" cy="720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23" name="Rectangl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44450"/>
            <a:ext cx="8437562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32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2771" name="Content Placeholder 3" descr="biorem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381000"/>
            <a:ext cx="7315200" cy="1208088"/>
          </a:xfrm>
        </p:spPr>
      </p:pic>
      <p:pic>
        <p:nvPicPr>
          <p:cNvPr id="5" name="Picture 4" descr="Rhdococc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312896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81000" y="5486400"/>
            <a:ext cx="3962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CA" sz="2400" b="1" i="1">
                <a:latin typeface="Comic Sans MS" pitchFamily="66" charset="0"/>
              </a:rPr>
              <a:t>Rhodococcus</a:t>
            </a:r>
            <a:r>
              <a:rPr lang="en-CA" sz="2400">
                <a:latin typeface="Comic Sans MS" pitchFamily="66" charset="0"/>
              </a:rPr>
              <a:t> bacteria can </a:t>
            </a:r>
          </a:p>
          <a:p>
            <a:pPr algn="ctr" eaLnBrk="1" hangingPunct="1"/>
            <a:r>
              <a:rPr lang="en-CA" sz="2400">
                <a:latin typeface="Comic Sans MS" pitchFamily="66" charset="0"/>
              </a:rPr>
              <a:t>biodegrade PCBs</a:t>
            </a:r>
            <a:endParaRPr lang="en-US" sz="2400">
              <a:latin typeface="Comic Sans MS" pitchFamily="66" charset="0"/>
            </a:endParaRPr>
          </a:p>
        </p:txBody>
      </p:sp>
      <p:pic>
        <p:nvPicPr>
          <p:cNvPr id="7" name="Picture 6" descr="sea-bird-killed-by-cosco-busan-oil-spi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24000"/>
            <a:ext cx="40195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R60OCAOYN134CA27OVJ8CAF5MHHPCA1IEHQMCAZO5TR9CAFSJPE8CAO43AF8CALN6VJ4CAC2EI58CAXO1QMGCA3QEH40CAWA0R1OCAIAZ9CBCAORUK86CAOHA7YRCA1NYB0VCA0R5CKJCAG8A6Q8CA7NT54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33800"/>
            <a:ext cx="3124200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11613" y="5867400"/>
            <a:ext cx="51323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CA" sz="2400">
                <a:latin typeface="Comic Sans MS" pitchFamily="66" charset="0"/>
              </a:rPr>
              <a:t>Bacteria can be used to clean</a:t>
            </a:r>
          </a:p>
          <a:p>
            <a:pPr algn="ctr" eaLnBrk="1" hangingPunct="1"/>
            <a:r>
              <a:rPr lang="en-CA" sz="2400">
                <a:latin typeface="Comic Sans MS" pitchFamily="66" charset="0"/>
              </a:rPr>
              <a:t> up oil spills and underground leaks</a:t>
            </a:r>
            <a:endParaRPr lang="en-US" sz="240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92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pacificspirit.org/news/uploaded_images/NYtimes-7341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29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4" descr="http://eraven.franklinpierce.edu/exch/58/oil%20spi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0"/>
            <a:ext cx="4038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 descr="http://www.oneinchpunch.net/wordpress/wp-content/uploads/2007/12/crude-oil-spill-clear-u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971800"/>
            <a:ext cx="40386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8" descr="http://news.softpedia.com/images/news2/Bacteria-Eating-Up-Oil-Spills-and-Producing-Biodegradable-Plastic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578475"/>
            <a:ext cx="1279525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8" descr="http://news.softpedia.com/images/news2/Bacteria-Eating-Up-Oil-Spills-and-Producing-Biodegradable-Plastic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75" y="5578475"/>
            <a:ext cx="1279525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8" descr="http://news.softpedia.com/images/news2/Bacteria-Eating-Up-Oil-Spills-and-Producing-Biodegradable-Plastic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5578475"/>
            <a:ext cx="1279525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8" descr="http://news.softpedia.com/images/news2/Bacteria-Eating-Up-Oil-Spills-and-Producing-Biodegradable-Plastic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578475"/>
            <a:ext cx="1279525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909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Overview and applications</a:t>
            </a:r>
            <a:endParaRPr lang="en-US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Bioremediation technologies can be generally classified as </a:t>
            </a:r>
            <a:r>
              <a:rPr lang="en-US" i="1" smtClean="0"/>
              <a:t>in situ</a:t>
            </a:r>
            <a:r>
              <a:rPr lang="en-US" smtClean="0"/>
              <a:t> or </a:t>
            </a:r>
            <a:r>
              <a:rPr lang="en-US" i="1" smtClean="0"/>
              <a:t>ex situ</a:t>
            </a:r>
            <a:r>
              <a:rPr lang="en-US" smtClean="0"/>
              <a:t>. </a:t>
            </a:r>
          </a:p>
          <a:p>
            <a:r>
              <a:rPr lang="en-US" i="1" smtClean="0"/>
              <a:t>In situ</a:t>
            </a:r>
            <a:r>
              <a:rPr lang="en-US" smtClean="0"/>
              <a:t> bioremediation involves treating the contaminated material at the site while </a:t>
            </a:r>
            <a:r>
              <a:rPr lang="en-US" i="1" smtClean="0"/>
              <a:t>ex situ</a:t>
            </a:r>
            <a:r>
              <a:rPr lang="en-US" smtClean="0"/>
              <a:t> involves the removal of the contaminated material to be treated elsewhere. </a:t>
            </a:r>
          </a:p>
          <a:p>
            <a:r>
              <a:rPr lang="en-US" smtClean="0"/>
              <a:t>Some examples of bioremediation technologies are bioventing, landfarming, bioreactor, composting, bioaugmentation, rhizofiltration, and biostimulation.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7376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Overview and applications</a:t>
            </a:r>
            <a:endParaRPr lang="en-US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Naturally occurring bioremediation: natural attenuation or intrinsic bioremediation</a:t>
            </a:r>
          </a:p>
          <a:p>
            <a:r>
              <a:rPr lang="en-US" smtClean="0"/>
              <a:t>Bioremediation via the addition of fertilizers to increase the bioavailability within the medium: biostimulation</a:t>
            </a:r>
          </a:p>
          <a:p>
            <a:r>
              <a:rPr lang="en-US" smtClean="0"/>
              <a:t> Addition of matched microbe strains to the medium to enhance the resident microbe population's ability to break down contaminants: bioaugmentation</a:t>
            </a:r>
          </a:p>
        </p:txBody>
      </p:sp>
    </p:spTree>
    <p:extLst>
      <p:ext uri="{BB962C8B-B14F-4D97-AF65-F5344CB8AC3E}">
        <p14:creationId xmlns:p14="http://schemas.microsoft.com/office/powerpoint/2010/main" val="305201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Overview and applications</a:t>
            </a:r>
            <a:endParaRPr lang="en-US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Heavy metals such as cadmium and lead are not readily absorbed or captured by organisms. The assimilation of metals such as mercury into the food chain may worsen matters. </a:t>
            </a:r>
          </a:p>
          <a:p>
            <a:endParaRPr lang="en-US" dirty="0" smtClean="0"/>
          </a:p>
          <a:p>
            <a:r>
              <a:rPr lang="en-US" dirty="0" smtClean="0"/>
              <a:t>Phytoremediation is useful in these situations, because natural plants or transgenic plants are able to </a:t>
            </a:r>
            <a:r>
              <a:rPr lang="en-US" dirty="0" err="1" smtClean="0"/>
              <a:t>bioaccumulate</a:t>
            </a:r>
            <a:r>
              <a:rPr lang="en-US" dirty="0" smtClean="0"/>
              <a:t> these toxins in their above-ground parts, which are then harvested for removal.</a:t>
            </a:r>
          </a:p>
        </p:txBody>
      </p:sp>
    </p:spTree>
    <p:extLst>
      <p:ext uri="{BB962C8B-B14F-4D97-AF65-F5344CB8AC3E}">
        <p14:creationId xmlns:p14="http://schemas.microsoft.com/office/powerpoint/2010/main" val="53517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bg1"/>
                </a:solidFill>
                <a:latin typeface="Calibri" pitchFamily="34" charset="0"/>
              </a:rPr>
              <a:t>What Makes Bioremediation a Promising Approach?</a:t>
            </a:r>
            <a:endParaRPr lang="en-US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886200"/>
          </a:xfrm>
        </p:spPr>
        <p:txBody>
          <a:bodyPr/>
          <a:lstStyle/>
          <a:p>
            <a:pPr eaLnBrk="1" hangingPunct="1"/>
            <a:r>
              <a:rPr lang="en-US" smtClean="0">
                <a:latin typeface="Calibri" pitchFamily="34" charset="0"/>
              </a:rPr>
              <a:t>permanence</a:t>
            </a:r>
          </a:p>
          <a:p>
            <a:pPr lvl="1" eaLnBrk="1" hangingPunct="1"/>
            <a:r>
              <a:rPr lang="en-US" smtClean="0">
                <a:latin typeface="Calibri" pitchFamily="34" charset="0"/>
              </a:rPr>
              <a:t>contaminant is degraded</a:t>
            </a:r>
          </a:p>
          <a:p>
            <a:pPr eaLnBrk="1" hangingPunct="1"/>
            <a:endParaRPr lang="en-US" smtClean="0">
              <a:latin typeface="Calibri" pitchFamily="34" charset="0"/>
            </a:endParaRPr>
          </a:p>
          <a:p>
            <a:pPr eaLnBrk="1" hangingPunct="1"/>
            <a:endParaRPr lang="en-US" smtClean="0">
              <a:latin typeface="Calibri" pitchFamily="34" charset="0"/>
            </a:endParaRPr>
          </a:p>
          <a:p>
            <a:pPr eaLnBrk="1" hangingPunct="1"/>
            <a:r>
              <a:rPr lang="en-US" smtClean="0">
                <a:latin typeface="Calibri" pitchFamily="34" charset="0"/>
              </a:rPr>
              <a:t>potentially low cost</a:t>
            </a:r>
          </a:p>
          <a:p>
            <a:pPr lvl="1" eaLnBrk="1" hangingPunct="1"/>
            <a:r>
              <a:rPr lang="en-US" smtClean="0">
                <a:latin typeface="Calibri" pitchFamily="34" charset="0"/>
              </a:rPr>
              <a:t>60-90% less than other technologies</a:t>
            </a:r>
          </a:p>
          <a:p>
            <a:pPr eaLnBrk="1" hangingPunct="1"/>
            <a:endParaRPr lang="en-US" smtClean="0">
              <a:latin typeface="Calibri" pitchFamily="34" charset="0"/>
            </a:endParaRPr>
          </a:p>
          <a:p>
            <a:pPr eaLnBrk="1" hangingPunct="1"/>
            <a:endParaRPr 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9902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chemeClr val="bg1"/>
                </a:solidFill>
                <a:latin typeface="Calibri" pitchFamily="34" charset="0"/>
              </a:rPr>
              <a:t>Contaminants Potentially Amenable to Bioremediation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type="tbl" idx="1"/>
          </p:nvPr>
        </p:nvGraphicFramePr>
        <p:xfrm>
          <a:off x="987425" y="2281238"/>
          <a:ext cx="69850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Document" r:id="rId3" imgW="7759080" imgH="4402080" progId="Word.Document.8">
                  <p:embed/>
                </p:oleObj>
              </mc:Choice>
              <mc:Fallback>
                <p:oleObj name="Document" r:id="rId3" imgW="7759080" imgH="440208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7425" y="2281238"/>
                        <a:ext cx="6985000" cy="396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44436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http://media.pearsoncmg.com/bc/bc_palladino_biotech_2/ir/Ch09/09_01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625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537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400"/>
            <a:ext cx="84089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81000" y="304800"/>
            <a:ext cx="8229600" cy="685800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pPr algn="ctr">
              <a:defRPr/>
            </a:pPr>
            <a:r>
              <a:rPr lang="en-US" sz="4000" kern="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Biological solution</a:t>
            </a:r>
          </a:p>
        </p:txBody>
      </p:sp>
    </p:spTree>
    <p:extLst>
      <p:ext uri="{BB962C8B-B14F-4D97-AF65-F5344CB8AC3E}">
        <p14:creationId xmlns:p14="http://schemas.microsoft.com/office/powerpoint/2010/main" val="7764423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bg1"/>
                </a:solidFill>
                <a:latin typeface="Calibri" pitchFamily="34" charset="0"/>
              </a:rPr>
              <a:t>Fundamentals of cleanup reactions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ibri" pitchFamily="34" charset="0"/>
              </a:rPr>
              <a:t>Aerobic metabolism</a:t>
            </a:r>
          </a:p>
          <a:p>
            <a:pPr lvl="1" eaLnBrk="1" hangingPunct="1"/>
            <a:r>
              <a:rPr lang="en-US" smtClean="0">
                <a:latin typeface="Calibri" pitchFamily="34" charset="0"/>
              </a:rPr>
              <a:t>Microbes use O</a:t>
            </a:r>
            <a:r>
              <a:rPr lang="en-US" baseline="-25000" smtClean="0">
                <a:latin typeface="Calibri" pitchFamily="34" charset="0"/>
              </a:rPr>
              <a:t>2</a:t>
            </a:r>
            <a:r>
              <a:rPr lang="en-US" smtClean="0">
                <a:latin typeface="Calibri" pitchFamily="34" charset="0"/>
              </a:rPr>
              <a:t> in their metabolism to degrade contaminants</a:t>
            </a:r>
          </a:p>
          <a:p>
            <a:pPr lvl="1" eaLnBrk="1" hangingPunct="1"/>
            <a:endParaRPr lang="en-US" smtClean="0">
              <a:latin typeface="Calibri" pitchFamily="34" charset="0"/>
            </a:endParaRPr>
          </a:p>
          <a:p>
            <a:pPr eaLnBrk="1" hangingPunct="1"/>
            <a:r>
              <a:rPr lang="en-US" smtClean="0">
                <a:latin typeface="Calibri" pitchFamily="34" charset="0"/>
              </a:rPr>
              <a:t>Anaerobic metabolism</a:t>
            </a:r>
          </a:p>
          <a:p>
            <a:pPr lvl="1" eaLnBrk="1" hangingPunct="1"/>
            <a:r>
              <a:rPr lang="en-US" smtClean="0">
                <a:latin typeface="Calibri" pitchFamily="34" charset="0"/>
              </a:rPr>
              <a:t>Microbes substitute another chemical for O</a:t>
            </a:r>
            <a:r>
              <a:rPr lang="en-US" baseline="-25000" smtClean="0">
                <a:latin typeface="Calibri" pitchFamily="34" charset="0"/>
              </a:rPr>
              <a:t>2</a:t>
            </a:r>
            <a:r>
              <a:rPr lang="en-US" smtClean="0">
                <a:latin typeface="Calibri" pitchFamily="34" charset="0"/>
              </a:rPr>
              <a:t> to degrade contaminants</a:t>
            </a:r>
          </a:p>
          <a:p>
            <a:pPr lvl="2" eaLnBrk="1" hangingPunct="1"/>
            <a:r>
              <a:rPr lang="en-US" smtClean="0">
                <a:latin typeface="Calibri" pitchFamily="34" charset="0"/>
              </a:rPr>
              <a:t>Nitrate, iron, sulfate, carbon dioxide, uranium, technicium, perchlorate</a:t>
            </a:r>
          </a:p>
        </p:txBody>
      </p:sp>
    </p:spTree>
    <p:extLst>
      <p:ext uri="{BB962C8B-B14F-4D97-AF65-F5344CB8AC3E}">
        <p14:creationId xmlns:p14="http://schemas.microsoft.com/office/powerpoint/2010/main" val="37001566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http://media.pearsoncmg.com/bc/bc_palladino_biotech_2/ir/Ch09/09_02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33525"/>
            <a:ext cx="70866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0845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http://media.pearsoncmg.com/bc/bc_palladino_biotech_2/ir/Ch09/09_03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1600"/>
            <a:ext cx="7315200" cy="665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53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bg1"/>
                </a:solidFill>
                <a:latin typeface="Calibri" pitchFamily="34" charset="0"/>
              </a:rPr>
              <a:t>Cometabolism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27488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sz="2800" smtClean="0">
                <a:latin typeface="Calibri" pitchFamily="34" charset="0"/>
              </a:rPr>
              <a:t>	</a:t>
            </a:r>
            <a:r>
              <a:rPr lang="en-US" sz="2800" smtClean="0">
                <a:latin typeface="Calibri" pitchFamily="34" charset="0"/>
              </a:rPr>
              <a:t>Bacterium uses some other carbon and energy source to partially degrade contaminant (organic aromatic ring compound)</a:t>
            </a:r>
          </a:p>
        </p:txBody>
      </p:sp>
      <p:graphicFrame>
        <p:nvGraphicFramePr>
          <p:cNvPr id="2050" name="Rectangle 2"/>
          <p:cNvGraphicFramePr>
            <a:graphicFrameLocks noGrp="1"/>
          </p:cNvGraphicFramePr>
          <p:nvPr>
            <p:ph type="clipArt" sz="half" idx="2"/>
          </p:nvPr>
        </p:nvGraphicFramePr>
        <p:xfrm>
          <a:off x="4659313" y="1600200"/>
          <a:ext cx="4027487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Clip" r:id="rId3" imgW="0" imgH="0" progId="">
                  <p:embed/>
                </p:oleObj>
              </mc:Choice>
              <mc:Fallback>
                <p:oleObj name="Clip" r:id="rId3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313" y="1600200"/>
                        <a:ext cx="4027487" cy="4525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Oval 5"/>
          <p:cNvSpPr>
            <a:spLocks noChangeArrowheads="1"/>
          </p:cNvSpPr>
          <p:nvPr/>
        </p:nvSpPr>
        <p:spPr bwMode="auto">
          <a:xfrm>
            <a:off x="5410200" y="3962400"/>
            <a:ext cx="2057400" cy="9144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>
              <a:latin typeface="Calibri" pitchFamily="34" charset="0"/>
            </a:endParaRPr>
          </a:p>
        </p:txBody>
      </p:sp>
      <p:sp>
        <p:nvSpPr>
          <p:cNvPr id="2054" name="Freeform 6"/>
          <p:cNvSpPr>
            <a:spLocks/>
          </p:cNvSpPr>
          <p:nvPr/>
        </p:nvSpPr>
        <p:spPr bwMode="auto">
          <a:xfrm>
            <a:off x="5867400" y="3657600"/>
            <a:ext cx="1143000" cy="698500"/>
          </a:xfrm>
          <a:custGeom>
            <a:avLst/>
            <a:gdLst>
              <a:gd name="T0" fmla="*/ 0 w 720"/>
              <a:gd name="T1" fmla="*/ 48 h 440"/>
              <a:gd name="T2" fmla="*/ 432 w 720"/>
              <a:gd name="T3" fmla="*/ 432 h 440"/>
              <a:gd name="T4" fmla="*/ 720 w 720"/>
              <a:gd name="T5" fmla="*/ 0 h 440"/>
              <a:gd name="T6" fmla="*/ 0 60000 65536"/>
              <a:gd name="T7" fmla="*/ 0 60000 65536"/>
              <a:gd name="T8" fmla="*/ 0 60000 65536"/>
              <a:gd name="T9" fmla="*/ 0 w 720"/>
              <a:gd name="T10" fmla="*/ 0 h 440"/>
              <a:gd name="T11" fmla="*/ 720 w 720"/>
              <a:gd name="T12" fmla="*/ 440 h 4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440">
                <a:moveTo>
                  <a:pt x="0" y="48"/>
                </a:moveTo>
                <a:cubicBezTo>
                  <a:pt x="156" y="244"/>
                  <a:pt x="312" y="440"/>
                  <a:pt x="432" y="432"/>
                </a:cubicBezTo>
                <a:cubicBezTo>
                  <a:pt x="552" y="424"/>
                  <a:pt x="672" y="80"/>
                  <a:pt x="720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Freeform 7"/>
          <p:cNvSpPr>
            <a:spLocks/>
          </p:cNvSpPr>
          <p:nvPr/>
        </p:nvSpPr>
        <p:spPr bwMode="auto">
          <a:xfrm>
            <a:off x="5867400" y="4635500"/>
            <a:ext cx="1219200" cy="546100"/>
          </a:xfrm>
          <a:custGeom>
            <a:avLst/>
            <a:gdLst>
              <a:gd name="T0" fmla="*/ 0 w 768"/>
              <a:gd name="T1" fmla="*/ 296 h 344"/>
              <a:gd name="T2" fmla="*/ 384 w 768"/>
              <a:gd name="T3" fmla="*/ 8 h 344"/>
              <a:gd name="T4" fmla="*/ 768 w 768"/>
              <a:gd name="T5" fmla="*/ 344 h 344"/>
              <a:gd name="T6" fmla="*/ 0 60000 65536"/>
              <a:gd name="T7" fmla="*/ 0 60000 65536"/>
              <a:gd name="T8" fmla="*/ 0 60000 65536"/>
              <a:gd name="T9" fmla="*/ 0 w 768"/>
              <a:gd name="T10" fmla="*/ 0 h 344"/>
              <a:gd name="T11" fmla="*/ 768 w 768"/>
              <a:gd name="T12" fmla="*/ 344 h 3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344">
                <a:moveTo>
                  <a:pt x="0" y="296"/>
                </a:moveTo>
                <a:cubicBezTo>
                  <a:pt x="128" y="148"/>
                  <a:pt x="256" y="0"/>
                  <a:pt x="384" y="8"/>
                </a:cubicBezTo>
                <a:cubicBezTo>
                  <a:pt x="512" y="16"/>
                  <a:pt x="640" y="180"/>
                  <a:pt x="768" y="34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5486400" y="3352800"/>
            <a:ext cx="304800" cy="3048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>
              <a:latin typeface="Calibri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5715000" y="3200400"/>
            <a:ext cx="304800" cy="3048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>
              <a:latin typeface="Calibri" pitchFamily="34" charset="0"/>
            </a:endParaRPr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6934200" y="3276600"/>
            <a:ext cx="304800" cy="3048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>
              <a:latin typeface="Calibri" pitchFamily="34" charset="0"/>
            </a:endParaRPr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7391400" y="3124200"/>
            <a:ext cx="304800" cy="3048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>
              <a:latin typeface="Calibri" pitchFamily="34" charset="0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5791200" y="4267200"/>
            <a:ext cx="1298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Calibri" pitchFamily="34" charset="0"/>
              </a:rPr>
              <a:t>bacterium</a:t>
            </a: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5181600" y="5029200"/>
            <a:ext cx="819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Calibri" pitchFamily="34" charset="0"/>
              </a:rPr>
              <a:t>corn</a:t>
            </a:r>
          </a:p>
          <a:p>
            <a:pPr eaLnBrk="0" hangingPunct="0"/>
            <a:r>
              <a:rPr lang="en-US" sz="2000">
                <a:latin typeface="Calibri" pitchFamily="34" charset="0"/>
              </a:rPr>
              <a:t>starch</a:t>
            </a: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6705600" y="5257800"/>
            <a:ext cx="1216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Calibri" pitchFamily="34" charset="0"/>
              </a:rPr>
              <a:t>CO</a:t>
            </a:r>
            <a:r>
              <a:rPr lang="en-US" sz="2000" baseline="-25000">
                <a:latin typeface="Calibri" pitchFamily="34" charset="0"/>
              </a:rPr>
              <a:t>2 </a:t>
            </a:r>
            <a:r>
              <a:rPr lang="en-US" sz="2000">
                <a:latin typeface="Calibri" pitchFamily="34" charset="0"/>
              </a:rPr>
              <a:t>+ H</a:t>
            </a:r>
            <a:r>
              <a:rPr lang="en-US" sz="2000" baseline="-25000">
                <a:latin typeface="Calibri" pitchFamily="34" charset="0"/>
              </a:rPr>
              <a:t>2</a:t>
            </a:r>
            <a:r>
              <a:rPr lang="en-US" sz="2000">
                <a:latin typeface="Calibri" pitchFamily="34" charset="0"/>
              </a:rPr>
              <a:t>O</a:t>
            </a:r>
            <a:endParaRPr lang="en-US" sz="2000" baseline="-25000">
              <a:latin typeface="Calibri" pitchFamily="34" charset="0"/>
            </a:endParaRP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4800600" y="2667000"/>
            <a:ext cx="1600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contaminant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6629400" y="2338388"/>
            <a:ext cx="1320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degradation</a:t>
            </a:r>
          </a:p>
          <a:p>
            <a:pPr eaLnBrk="0" hangingPunct="0"/>
            <a:r>
              <a:rPr lang="en-US">
                <a:latin typeface="Calibri" pitchFamily="34" charset="0"/>
              </a:rPr>
              <a:t>products</a:t>
            </a:r>
            <a:endParaRPr lang="en-US" sz="16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25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6600" b="1" smtClean="0">
                <a:latin typeface="AbcBulletin" pitchFamily="2" charset="0"/>
              </a:rPr>
              <a:t>A Bright Idea!</a:t>
            </a:r>
            <a:endParaRPr lang="en-US" sz="6600" b="1" smtClean="0">
              <a:latin typeface="AbcBulletin" pitchFamily="2" charset="0"/>
            </a:endParaRPr>
          </a:p>
        </p:txBody>
      </p:sp>
      <p:pic>
        <p:nvPicPr>
          <p:cNvPr id="34819" name="Content Placeholder 3" descr="oil_x22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676400"/>
            <a:ext cx="3200400" cy="4814888"/>
          </a:xfrm>
        </p:spPr>
      </p:pic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4191000" y="1752600"/>
            <a:ext cx="36576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CA" sz="2800" dirty="0">
                <a:latin typeface="Comic Sans MS" pitchFamily="66" charset="0"/>
              </a:rPr>
              <a:t>Recently, scientists were able to change a gene in these chemical-eating bacteria allowing them to</a:t>
            </a:r>
            <a:r>
              <a:rPr lang="en-CA" sz="28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CA" sz="2800" b="1" dirty="0">
                <a:solidFill>
                  <a:srgbClr val="FF00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fluoresce</a:t>
            </a:r>
            <a:r>
              <a:rPr lang="en-CA" sz="28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CA" sz="2800" dirty="0">
                <a:latin typeface="Comic Sans MS" pitchFamily="66" charset="0"/>
              </a:rPr>
              <a:t>(glow) when they are in contact with oil or other chemical pollutants!</a:t>
            </a:r>
            <a:endParaRPr lang="en-US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8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90488"/>
            <a:ext cx="8229600" cy="114300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Bioremediation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techniques: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28688"/>
            <a:ext cx="8229600" cy="1727200"/>
          </a:xfrm>
        </p:spPr>
        <p:txBody>
          <a:bodyPr/>
          <a:lstStyle/>
          <a:p>
            <a:pPr algn="l" rtl="0" eaLnBrk="1" hangingPunct="1">
              <a:buFontTx/>
              <a:buNone/>
            </a:pP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A) Soil bioremediation:</a:t>
            </a:r>
          </a:p>
          <a:p>
            <a:pPr algn="l" rtl="0" eaLnBrk="1" hangingPunct="1">
              <a:buFontTx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en-US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In-situ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(without excavation).</a:t>
            </a:r>
          </a:p>
          <a:p>
            <a:pPr algn="l" rtl="0" eaLnBrk="1" hangingPunct="1">
              <a:buFontTx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(2) </a:t>
            </a:r>
            <a:r>
              <a:rPr lang="en-US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Ex-situ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(with excavation).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974725" y="2500313"/>
            <a:ext cx="781208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Only ex-situ processes allow an efficient optimization of incubation parameters (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biostimulation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), including:</a:t>
            </a:r>
          </a:p>
          <a:p>
            <a:pPr algn="l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 pH, </a:t>
            </a:r>
          </a:p>
          <a:p>
            <a:pPr algn="l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Aeration, </a:t>
            </a:r>
          </a:p>
          <a:p>
            <a:pPr algn="l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Agitation, </a:t>
            </a:r>
          </a:p>
          <a:p>
            <a:pPr algn="l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Moistening</a:t>
            </a:r>
          </a:p>
          <a:p>
            <a:pPr algn="l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nutrients, </a:t>
            </a:r>
          </a:p>
          <a:p>
            <a:pPr algn="l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solvents or surfactants. </a:t>
            </a:r>
          </a:p>
          <a:p>
            <a:pPr algn="l" rtl="0"/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In addition to addition of microorganisms (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bioaugmentation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l" rtl="0"/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31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0698" y="695166"/>
            <a:ext cx="8229600" cy="4525963"/>
          </a:xfrm>
        </p:spPr>
        <p:txBody>
          <a:bodyPr/>
          <a:lstStyle/>
          <a:p>
            <a:pPr algn="l" rtl="0" eaLnBrk="1" hangingPunct="1"/>
            <a:r>
              <a:rPr lang="en-US" dirty="0" smtClean="0">
                <a:solidFill>
                  <a:srgbClr val="C00000"/>
                </a:solidFill>
                <a:cs typeface="Arial" pitchFamily="34" charset="0"/>
              </a:rPr>
              <a:t>The ex-situ technique includes:</a:t>
            </a:r>
          </a:p>
          <a:p>
            <a:pPr algn="l" rtl="0" eaLnBrk="1" hangingPunct="1">
              <a:buFont typeface="Wingdings 3" pitchFamily="18" charset="2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Bioslurry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reactor.</a:t>
            </a:r>
          </a:p>
          <a:p>
            <a:pPr algn="l" rtl="0" eaLnBrk="1" hangingPunct="1">
              <a:buFont typeface="Wingdings 3" pitchFamily="18" charset="2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Biopile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 eaLnBrk="1" hangingPunct="1">
              <a:buFont typeface="Wingdings 3" pitchFamily="18" charset="2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landfarming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138613"/>
            <a:ext cx="299085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3105150"/>
            <a:ext cx="347662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611313"/>
            <a:ext cx="3113088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5"/>
          <p:cNvSpPr>
            <a:spLocks noChangeArrowheads="1"/>
          </p:cNvSpPr>
          <p:nvPr/>
        </p:nvSpPr>
        <p:spPr bwMode="auto">
          <a:xfrm>
            <a:off x="1643063" y="571500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  <a:cs typeface="Times New Roman" pitchFamily="18" charset="0"/>
              </a:rPr>
              <a:t>Bioslurry reactor.</a:t>
            </a:r>
            <a:endParaRPr lang="ar-SA"/>
          </a:p>
        </p:txBody>
      </p:sp>
      <p:sp>
        <p:nvSpPr>
          <p:cNvPr id="37895" name="Rectangle 6"/>
          <p:cNvSpPr>
            <a:spLocks noChangeArrowheads="1"/>
          </p:cNvSpPr>
          <p:nvPr/>
        </p:nvSpPr>
        <p:spPr bwMode="auto">
          <a:xfrm>
            <a:off x="7072313" y="3643313"/>
            <a:ext cx="922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  <a:cs typeface="Times New Roman" pitchFamily="18" charset="0"/>
              </a:rPr>
              <a:t>Biopile.</a:t>
            </a:r>
            <a:endParaRPr lang="ar-SA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7072313" y="6345238"/>
            <a:ext cx="922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  <a:cs typeface="Times New Roman" pitchFamily="18" charset="0"/>
              </a:rPr>
              <a:t>Biopile.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567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-26988"/>
            <a:ext cx="6994525" cy="3846513"/>
          </a:xfrm>
        </p:spPr>
      </p:pic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250825" y="3716338"/>
            <a:ext cx="4535488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1- High density poly ethylene (HDPE)</a:t>
            </a:r>
            <a:endParaRPr lang="en-US" sz="160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2- Sump pump to collect leachate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3- Layer of pea gravel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4- Layer of polluted soil to be treated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5- Chopped alfalfa hay to retain moisture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r>
              <a:rPr lang="en-US" sz="1600">
                <a:latin typeface="Times New Roman" pitchFamily="18" charset="0"/>
                <a:cs typeface="Times New Roman" pitchFamily="18" charset="0"/>
              </a:rPr>
              <a:t>6- </a:t>
            </a:r>
            <a:r>
              <a:rPr lang="en-US" sz="1600" b="1">
                <a:latin typeface="Times New Roman" pitchFamily="18" charset="0"/>
                <a:cs typeface="Times New Roman" pitchFamily="18" charset="0"/>
              </a:rPr>
              <a:t>Wheels on sprinkler piping system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7- Piping frame, aluminum or PVC pipes with frequent holes, sufficient to allow water, nutrients and bacteria to treat the land farm plot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8- Flexible leachate collection hose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>
              <a:spcBef>
                <a:spcPct val="50000"/>
              </a:spcBef>
            </a:pPr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4643438" y="3716338"/>
            <a:ext cx="4321175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9- Bypass valve that allows leachate to be circulated directly to water distribution tank, </a:t>
            </a: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10- Recirculation hose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11- Alken-Murray Bioactivator 2000, bioreactor unit </a:t>
            </a:r>
            <a:endParaRPr lang="en-US" sz="160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12- Fresh water supply hoses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13- Pumps for fresh water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14- Treated water hose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15- Water distribution tank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r>
              <a:rPr lang="en-US" sz="1600" b="1">
                <a:latin typeface="Times New Roman" pitchFamily="18" charset="0"/>
                <a:cs typeface="Times New Roman" pitchFamily="18" charset="0"/>
              </a:rPr>
              <a:t>16- Pump for distribution tank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>
              <a:spcBef>
                <a:spcPct val="50000"/>
              </a:spcBef>
            </a:pPr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87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96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B- Water and gas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bioremediation: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Biofiltration is a process, in which, microorganisms supported on inert materials are used to degrade organic pollutants for air, gas and water bioremediation.</a:t>
            </a:r>
          </a:p>
          <a:p>
            <a:pPr algn="l" rtl="0" eaLnBrk="1" hangingPunct="1"/>
            <a:endParaRPr lang="en-US" sz="2800" b="1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Types of biofilters:</a:t>
            </a:r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1- Bioscrubbers.</a:t>
            </a:r>
          </a:p>
          <a:p>
            <a:pPr algn="l" rtl="0"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2- Biotrickling filters.</a:t>
            </a:r>
          </a:p>
          <a:p>
            <a:pPr algn="l" rtl="0"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3- Slow sand or carbon filters.</a:t>
            </a:r>
          </a:p>
        </p:txBody>
      </p:sp>
    </p:spTree>
    <p:extLst>
      <p:ext uri="{BB962C8B-B14F-4D97-AF65-F5344CB8AC3E}">
        <p14:creationId xmlns:p14="http://schemas.microsoft.com/office/powerpoint/2010/main" val="16512690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1257300" y="1063625"/>
            <a:ext cx="6051550" cy="4619625"/>
            <a:chOff x="1980" y="5815"/>
            <a:chExt cx="9529" cy="7275"/>
          </a:xfrm>
        </p:grpSpPr>
        <p:sp>
          <p:nvSpPr>
            <p:cNvPr id="40969" name="Text Box 3"/>
            <p:cNvSpPr txBox="1">
              <a:spLocks noChangeArrowheads="1"/>
            </p:cNvSpPr>
            <p:nvPr/>
          </p:nvSpPr>
          <p:spPr bwMode="auto">
            <a:xfrm>
              <a:off x="1980" y="5867"/>
              <a:ext cx="7020" cy="7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eaLnBrk="1" hangingPunct="1"/>
              <a:endParaRPr lang="en-US"/>
            </a:p>
          </p:txBody>
        </p:sp>
        <p:sp>
          <p:nvSpPr>
            <p:cNvPr id="40970" name="Text Box 4"/>
            <p:cNvSpPr txBox="1">
              <a:spLocks noChangeArrowheads="1"/>
            </p:cNvSpPr>
            <p:nvPr/>
          </p:nvSpPr>
          <p:spPr bwMode="auto">
            <a:xfrm>
              <a:off x="7920" y="5815"/>
              <a:ext cx="3589" cy="3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eaLnBrk="1" hangingPunct="1"/>
              <a:endParaRPr lang="en-US"/>
            </a:p>
          </p:txBody>
        </p:sp>
      </p:grpSp>
      <p:grpSp>
        <p:nvGrpSpPr>
          <p:cNvPr id="40963" name="Group 5"/>
          <p:cNvGrpSpPr>
            <a:grpSpLocks/>
          </p:cNvGrpSpPr>
          <p:nvPr/>
        </p:nvGrpSpPr>
        <p:grpSpPr bwMode="auto">
          <a:xfrm>
            <a:off x="1473200" y="1279525"/>
            <a:ext cx="6051550" cy="4619625"/>
            <a:chOff x="1980" y="5815"/>
            <a:chExt cx="9529" cy="7275"/>
          </a:xfrm>
        </p:grpSpPr>
        <p:sp>
          <p:nvSpPr>
            <p:cNvPr id="40967" name="Text Box 6"/>
            <p:cNvSpPr txBox="1">
              <a:spLocks noChangeArrowheads="1"/>
            </p:cNvSpPr>
            <p:nvPr/>
          </p:nvSpPr>
          <p:spPr bwMode="auto">
            <a:xfrm>
              <a:off x="1980" y="5867"/>
              <a:ext cx="7020" cy="7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eaLnBrk="1" hangingPunct="1"/>
              <a:endParaRPr lang="en-US"/>
            </a:p>
          </p:txBody>
        </p:sp>
        <p:sp>
          <p:nvSpPr>
            <p:cNvPr id="40968" name="Text Box 7"/>
            <p:cNvSpPr txBox="1">
              <a:spLocks noChangeArrowheads="1"/>
            </p:cNvSpPr>
            <p:nvPr/>
          </p:nvSpPr>
          <p:spPr bwMode="auto">
            <a:xfrm>
              <a:off x="7920" y="5815"/>
              <a:ext cx="3589" cy="3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eaLnBrk="1" hangingPunct="1"/>
              <a:endParaRPr lang="en-US"/>
            </a:p>
          </p:txBody>
        </p:sp>
      </p:grpSp>
      <p:pic>
        <p:nvPicPr>
          <p:cNvPr id="4096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21"/>
          <a:stretch>
            <a:fillRect/>
          </a:stretch>
        </p:blipFill>
        <p:spPr bwMode="auto">
          <a:xfrm>
            <a:off x="900113" y="766763"/>
            <a:ext cx="5137150" cy="48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488" y="333375"/>
            <a:ext cx="2816225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 Box 10"/>
          <p:cNvSpPr txBox="1">
            <a:spLocks noChangeArrowheads="1"/>
          </p:cNvSpPr>
          <p:nvPr/>
        </p:nvSpPr>
        <p:spPr bwMode="auto">
          <a:xfrm>
            <a:off x="2987675" y="6165850"/>
            <a:ext cx="3889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Bioscrubber filters</a:t>
            </a:r>
          </a:p>
        </p:txBody>
      </p:sp>
    </p:spTree>
    <p:extLst>
      <p:ext uri="{BB962C8B-B14F-4D97-AF65-F5344CB8AC3E}">
        <p14:creationId xmlns:p14="http://schemas.microsoft.com/office/powerpoint/2010/main" val="140728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96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latin typeface="Times New Roman" pitchFamily="18" charset="0"/>
                <a:cs typeface="Times New Roman" pitchFamily="18" charset="0"/>
              </a:rPr>
              <a:t> Slow sand or carbon filters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525963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Slow sand or carbon filters work through the formation of a gelatinous layer (or biofilm layer) on the top few millimetres of the fine sand or carbon layer. 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This layer contains bacteria, fungi, protozoa, rotifera and a range of aquatic insect larvae (i.e. </a:t>
            </a: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rotifers)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860800"/>
            <a:ext cx="6629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20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525962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Phytoremediation is use of plants for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accumulation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removal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conversion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of pollutants.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Clean up soil and or groundwater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Can remove organics, metals, leftover pesticides, explosives, radioactive waste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Used independently or with other cleanup methods to reduce costs</a:t>
            </a:r>
          </a:p>
          <a:p>
            <a:pPr marL="0" indent="0" algn="l" rtl="0" eaLnBrk="1" hangingPunct="1">
              <a:lnSpc>
                <a:spcPct val="90000"/>
              </a:lnSpc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>
              <a:lnSpc>
                <a:spcPct val="90000"/>
              </a:lnSpc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>
              <a:lnSpc>
                <a:spcPct val="90000"/>
              </a:lnSpc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>
              <a:lnSpc>
                <a:spcPct val="90000"/>
              </a:lnSpc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>
              <a:lnSpc>
                <a:spcPct val="90000"/>
              </a:lnSpc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Phytoremediation</a:t>
            </a:r>
          </a:p>
        </p:txBody>
      </p:sp>
    </p:spTree>
    <p:extLst>
      <p:ext uri="{BB962C8B-B14F-4D97-AF65-F5344CB8AC3E}">
        <p14:creationId xmlns:p14="http://schemas.microsoft.com/office/powerpoint/2010/main" val="176855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/>
              <a:t>Phytoextraction</a:t>
            </a:r>
          </a:p>
          <a:p>
            <a:pPr lvl="1">
              <a:lnSpc>
                <a:spcPct val="90000"/>
              </a:lnSpc>
            </a:pPr>
            <a:r>
              <a:rPr lang="en-US"/>
              <a:t>Uptake by plants and accumulation in leaves or stem</a:t>
            </a:r>
          </a:p>
          <a:p>
            <a:pPr>
              <a:lnSpc>
                <a:spcPct val="90000"/>
              </a:lnSpc>
            </a:pPr>
            <a:r>
              <a:rPr lang="en-US"/>
              <a:t>Phytodegradation</a:t>
            </a:r>
          </a:p>
          <a:p>
            <a:pPr lvl="1">
              <a:lnSpc>
                <a:spcPct val="90000"/>
              </a:lnSpc>
            </a:pPr>
            <a:r>
              <a:rPr lang="en-US"/>
              <a:t>Plants metabolize contaminants</a:t>
            </a:r>
          </a:p>
          <a:p>
            <a:pPr>
              <a:lnSpc>
                <a:spcPct val="90000"/>
              </a:lnSpc>
            </a:pPr>
            <a:r>
              <a:rPr lang="en-US"/>
              <a:t>Rhizodegradation</a:t>
            </a:r>
          </a:p>
          <a:p>
            <a:pPr lvl="1">
              <a:lnSpc>
                <a:spcPct val="90000"/>
              </a:lnSpc>
            </a:pPr>
            <a:r>
              <a:rPr lang="en-US"/>
              <a:t>Plants promote microbial activity that breaks down contaminants</a:t>
            </a:r>
          </a:p>
          <a:p>
            <a:pPr>
              <a:lnSpc>
                <a:spcPct val="90000"/>
              </a:lnSpc>
            </a:pPr>
            <a:r>
              <a:rPr lang="en-US"/>
              <a:t>Phytovolatilization</a:t>
            </a:r>
          </a:p>
          <a:p>
            <a:pPr lvl="1">
              <a:lnSpc>
                <a:spcPct val="90000"/>
              </a:lnSpc>
            </a:pPr>
            <a:r>
              <a:rPr lang="en-US"/>
              <a:t>Uptake and transpiration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740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Phytoremediation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905399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1552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74700"/>
            <a:ext cx="8229600" cy="1582738"/>
          </a:xfrm>
        </p:spPr>
        <p:txBody>
          <a:bodyPr/>
          <a:lstStyle/>
          <a:p>
            <a:pPr algn="l" rtl="0" eaLnBrk="1" hangingPunct="1"/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Approximately 400 plant species have been classified as hyperaccumulators of heavy metals, such as grasses, sunflower, corn, hemp, flax, alfalfa, tobacco, willow, Indian mustard, poplar, water hyacinth, etc.</a:t>
            </a:r>
            <a:endParaRPr lang="ar-SA" sz="240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endParaRPr lang="ar-SA" sz="24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4857750"/>
            <a:ext cx="22860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2643188"/>
            <a:ext cx="2389188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2286000"/>
            <a:ext cx="1719262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357438"/>
            <a:ext cx="17938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4857750"/>
            <a:ext cx="2357437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46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root exudates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of these plants play an important role in phytoremediation as it </a:t>
            </a:r>
            <a:r>
              <a:rPr lang="en-US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activate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the surrounded microorganisms.</a:t>
            </a:r>
          </a:p>
          <a:p>
            <a:pPr algn="l" rtl="0" eaLnBrk="1" hangingPunct="1"/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Genetic engineering are used as in case of </a:t>
            </a:r>
            <a:r>
              <a:rPr lang="en-US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BT protein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or insect </a:t>
            </a:r>
            <a:r>
              <a:rPr lang="en-US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pheromones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producing plants to reduce the use of pesticides.</a:t>
            </a:r>
          </a:p>
          <a:p>
            <a:pPr eaLnBrk="1" hangingPunct="1"/>
            <a:endParaRPr lang="ar-SA" smtClean="0"/>
          </a:p>
        </p:txBody>
      </p:sp>
    </p:spTree>
    <p:extLst>
      <p:ext uri="{BB962C8B-B14F-4D97-AF65-F5344CB8AC3E}">
        <p14:creationId xmlns:p14="http://schemas.microsoft.com/office/powerpoint/2010/main" val="62970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773195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124200" cy="762000"/>
          </a:xfrm>
          <a:solidFill>
            <a:schemeClr val="bg2"/>
          </a:solidFill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Overview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324600" y="0"/>
            <a:ext cx="2819400" cy="3962400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</a:rPr>
              <a:t>Phytoremediation and self-engineering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</a:rPr>
              <a:t>Examples of self-engineering at hazardous waste sites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</a:rPr>
              <a:t>Roles of phytoremediation in ecological engineering</a:t>
            </a:r>
          </a:p>
        </p:txBody>
      </p:sp>
    </p:spTree>
    <p:extLst>
      <p:ext uri="{BB962C8B-B14F-4D97-AF65-F5344CB8AC3E}">
        <p14:creationId xmlns:p14="http://schemas.microsoft.com/office/powerpoint/2010/main" val="19553623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685800"/>
            <a:ext cx="6172200" cy="560388"/>
          </a:xfrm>
        </p:spPr>
        <p:txBody>
          <a:bodyPr>
            <a:normAutofit fontScale="90000"/>
          </a:bodyPr>
          <a:lstStyle/>
          <a:p>
            <a:r>
              <a:rPr lang="en-US" sz="3600"/>
              <a:t>Strengths and Limitations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76400"/>
            <a:ext cx="3657600" cy="4648200"/>
          </a:xfrm>
        </p:spPr>
        <p:txBody>
          <a:bodyPr/>
          <a:lstStyle/>
          <a:p>
            <a:r>
              <a:rPr lang="en-US" sz="2400"/>
              <a:t>Solar driven, self engineering to ensure nutrients and water</a:t>
            </a:r>
          </a:p>
          <a:p>
            <a:r>
              <a:rPr lang="en-US" sz="2400"/>
              <a:t>Aesthetically </a:t>
            </a:r>
          </a:p>
          <a:p>
            <a:pPr>
              <a:buFontTx/>
              <a:buNone/>
            </a:pPr>
            <a:r>
              <a:rPr lang="en-US" sz="2400"/>
              <a:t>    pleasing, eco-restoration</a:t>
            </a:r>
          </a:p>
          <a:p>
            <a:r>
              <a:rPr lang="en-US" sz="2400"/>
              <a:t>Should be cost effective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676400"/>
            <a:ext cx="3657600" cy="4648200"/>
          </a:xfrm>
        </p:spPr>
        <p:txBody>
          <a:bodyPr/>
          <a:lstStyle/>
          <a:p>
            <a:r>
              <a:rPr lang="en-US" sz="2400"/>
              <a:t>Shallow depths of soil or water (rooting depths)</a:t>
            </a:r>
          </a:p>
          <a:p>
            <a:r>
              <a:rPr lang="en-US" sz="2400"/>
              <a:t>Plants mainly transform contaminants</a:t>
            </a:r>
          </a:p>
          <a:p>
            <a:r>
              <a:rPr lang="en-US" sz="2400"/>
              <a:t>Long durations and large land areas</a:t>
            </a:r>
          </a:p>
        </p:txBody>
      </p:sp>
    </p:spTree>
    <p:extLst>
      <p:ext uri="{BB962C8B-B14F-4D97-AF65-F5344CB8AC3E}">
        <p14:creationId xmlns:p14="http://schemas.microsoft.com/office/powerpoint/2010/main" val="25181596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762000"/>
          </a:xfrm>
        </p:spPr>
        <p:txBody>
          <a:bodyPr/>
          <a:lstStyle/>
          <a:p>
            <a:r>
              <a:rPr lang="en-US" sz="3600"/>
              <a:t>Most Likely Applications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162800" cy="4800600"/>
          </a:xfrm>
        </p:spPr>
        <p:txBody>
          <a:bodyPr/>
          <a:lstStyle/>
          <a:p>
            <a:r>
              <a:rPr lang="en-US" sz="2800"/>
              <a:t>Soil cleanup of oil spills and cyanide</a:t>
            </a:r>
          </a:p>
          <a:p>
            <a:r>
              <a:rPr lang="en-US" sz="2800"/>
              <a:t>Tree plantations and buffers to control and treat groundwater and surface water contaminants</a:t>
            </a:r>
          </a:p>
          <a:p>
            <a:r>
              <a:rPr lang="en-US" sz="2800"/>
              <a:t>Wetlands to remove organics from waters</a:t>
            </a:r>
          </a:p>
          <a:p>
            <a:r>
              <a:rPr lang="en-US" sz="2800"/>
              <a:t>Brownfield stabilization and cleanup</a:t>
            </a:r>
          </a:p>
          <a:p>
            <a:r>
              <a:rPr lang="en-US" sz="2800"/>
              <a:t>Vegetative caps on landfills</a:t>
            </a:r>
          </a:p>
          <a:p>
            <a:r>
              <a:rPr lang="en-US" sz="2800"/>
              <a:t>Removal of some metals from soil and water</a:t>
            </a:r>
          </a:p>
        </p:txBody>
      </p:sp>
    </p:spTree>
    <p:extLst>
      <p:ext uri="{BB962C8B-B14F-4D97-AF65-F5344CB8AC3E}">
        <p14:creationId xmlns:p14="http://schemas.microsoft.com/office/powerpoint/2010/main" val="3718019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1941</Words>
  <Application>Microsoft Office PowerPoint</Application>
  <PresentationFormat>On-screen Show (4:3)</PresentationFormat>
  <Paragraphs>304</Paragraphs>
  <Slides>65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Office Theme</vt:lpstr>
      <vt:lpstr>Equation</vt:lpstr>
      <vt:lpstr>Document</vt:lpstr>
      <vt:lpstr>Clip</vt:lpstr>
      <vt:lpstr>  Bioaccumulation and Biomagnification</vt:lpstr>
      <vt:lpstr>Role of Energy</vt:lpstr>
      <vt:lpstr>Basic Trophic Levels</vt:lpstr>
      <vt:lpstr>PowerPoint Presentation</vt:lpstr>
      <vt:lpstr>Bioaccumulation</vt:lpstr>
      <vt:lpstr>Chemical Pollutants</vt:lpstr>
      <vt:lpstr>                                 DDT</vt:lpstr>
      <vt:lpstr>PowerPoint Presentation</vt:lpstr>
      <vt:lpstr>PowerPoint Presentation</vt:lpstr>
      <vt:lpstr>PowerPoint Presentation</vt:lpstr>
      <vt:lpstr>EFFECTS OF DDT</vt:lpstr>
      <vt:lpstr>DDT – Used as an Insecticide</vt:lpstr>
      <vt:lpstr>                       PCBs</vt:lpstr>
      <vt:lpstr>Heavy Metals</vt:lpstr>
      <vt:lpstr>PowerPoint Presentation</vt:lpstr>
      <vt:lpstr>PowerPoint Presentation</vt:lpstr>
      <vt:lpstr>Persistent Pollutants!</vt:lpstr>
      <vt:lpstr>Bioaccumulation</vt:lpstr>
      <vt:lpstr>PowerPoint Presentation</vt:lpstr>
      <vt:lpstr>Bioaccumulation - EFFECTS</vt:lpstr>
      <vt:lpstr>PowerPoint Presentation</vt:lpstr>
      <vt:lpstr>PowerPoint Presentation</vt:lpstr>
      <vt:lpstr>PowerPoint Presentation</vt:lpstr>
      <vt:lpstr>PowerPoint Presentation</vt:lpstr>
      <vt:lpstr>Biomagnification</vt:lpstr>
      <vt:lpstr>Biomagnification</vt:lpstr>
      <vt:lpstr>Biomagnification</vt:lpstr>
      <vt:lpstr>PowerPoint Presentation</vt:lpstr>
      <vt:lpstr>PowerPoint Presentation</vt:lpstr>
      <vt:lpstr>PowerPoint Presentation</vt:lpstr>
      <vt:lpstr>ORCAS- Biomagnification</vt:lpstr>
      <vt:lpstr>PowerPoint Presentation</vt:lpstr>
      <vt:lpstr>PowerPoint Presentation</vt:lpstr>
      <vt:lpstr>Undoing the Damage</vt:lpstr>
      <vt:lpstr>PowerPoint Presentation</vt:lpstr>
      <vt:lpstr>Bioremediation With Plants</vt:lpstr>
      <vt:lpstr>PowerPoint Presentation</vt:lpstr>
      <vt:lpstr>PowerPoint Presentation</vt:lpstr>
      <vt:lpstr>PowerPoint Presentation</vt:lpstr>
      <vt:lpstr>Overview and applications</vt:lpstr>
      <vt:lpstr>Overview and applications</vt:lpstr>
      <vt:lpstr>Overview and applications</vt:lpstr>
      <vt:lpstr>What Makes Bioremediation a Promising Approach?</vt:lpstr>
      <vt:lpstr>Contaminants Potentially Amenable to Bioremediation</vt:lpstr>
      <vt:lpstr>PowerPoint Presentation</vt:lpstr>
      <vt:lpstr>PowerPoint Presentation</vt:lpstr>
      <vt:lpstr>Fundamentals of cleanup reactions</vt:lpstr>
      <vt:lpstr>PowerPoint Presentation</vt:lpstr>
      <vt:lpstr>PowerPoint Presentation</vt:lpstr>
      <vt:lpstr>Cometabolism</vt:lpstr>
      <vt:lpstr>A Bright Idea!</vt:lpstr>
      <vt:lpstr>Bioremediation techniques:</vt:lpstr>
      <vt:lpstr>PowerPoint Presentation</vt:lpstr>
      <vt:lpstr>PowerPoint Presentation</vt:lpstr>
      <vt:lpstr>B- Water and gas bioremediation:</vt:lpstr>
      <vt:lpstr>PowerPoint Presentation</vt:lpstr>
      <vt:lpstr> Slow sand or carbon filters</vt:lpstr>
      <vt:lpstr>Phytoremediation</vt:lpstr>
      <vt:lpstr>Types</vt:lpstr>
      <vt:lpstr>PowerPoint Presentation</vt:lpstr>
      <vt:lpstr>PowerPoint Presentation</vt:lpstr>
      <vt:lpstr>PowerPoint Presentation</vt:lpstr>
      <vt:lpstr>Overview</vt:lpstr>
      <vt:lpstr>Strengths and Limitations</vt:lpstr>
      <vt:lpstr>Most Likely Applications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Bioaccumulation and Biomagnifications</dc:title>
  <dc:creator>user</dc:creator>
  <cp:lastModifiedBy>user</cp:lastModifiedBy>
  <cp:revision>14</cp:revision>
  <dcterms:created xsi:type="dcterms:W3CDTF">2017-08-26T06:37:03Z</dcterms:created>
  <dcterms:modified xsi:type="dcterms:W3CDTF">2017-08-29T00:16:08Z</dcterms:modified>
</cp:coreProperties>
</file>