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303" r:id="rId2"/>
    <p:sldId id="333" r:id="rId3"/>
    <p:sldId id="400" r:id="rId4"/>
    <p:sldId id="334" r:id="rId5"/>
    <p:sldId id="335" r:id="rId6"/>
    <p:sldId id="336" r:id="rId7"/>
    <p:sldId id="337" r:id="rId8"/>
    <p:sldId id="338" r:id="rId9"/>
    <p:sldId id="339" r:id="rId10"/>
    <p:sldId id="340" r:id="rId11"/>
    <p:sldId id="342" r:id="rId12"/>
    <p:sldId id="343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53" r:id="rId22"/>
    <p:sldId id="354" r:id="rId23"/>
    <p:sldId id="355" r:id="rId24"/>
    <p:sldId id="356" r:id="rId25"/>
    <p:sldId id="357" r:id="rId26"/>
    <p:sldId id="358" r:id="rId27"/>
    <p:sldId id="359" r:id="rId28"/>
    <p:sldId id="360" r:id="rId29"/>
    <p:sldId id="361" r:id="rId30"/>
    <p:sldId id="362" r:id="rId31"/>
    <p:sldId id="363" r:id="rId32"/>
    <p:sldId id="364" r:id="rId33"/>
    <p:sldId id="365" r:id="rId34"/>
    <p:sldId id="366" r:id="rId35"/>
    <p:sldId id="368" r:id="rId36"/>
    <p:sldId id="369" r:id="rId37"/>
    <p:sldId id="370" r:id="rId38"/>
    <p:sldId id="371" r:id="rId39"/>
    <p:sldId id="372" r:id="rId40"/>
    <p:sldId id="373" r:id="rId41"/>
    <p:sldId id="374" r:id="rId42"/>
    <p:sldId id="375" r:id="rId43"/>
    <p:sldId id="376" r:id="rId44"/>
    <p:sldId id="383" r:id="rId45"/>
    <p:sldId id="384" r:id="rId46"/>
    <p:sldId id="385" r:id="rId47"/>
    <p:sldId id="386" r:id="rId48"/>
    <p:sldId id="387" r:id="rId49"/>
    <p:sldId id="388" r:id="rId50"/>
    <p:sldId id="389" r:id="rId51"/>
    <p:sldId id="390" r:id="rId52"/>
    <p:sldId id="391" r:id="rId53"/>
    <p:sldId id="392" r:id="rId54"/>
    <p:sldId id="393" r:id="rId55"/>
    <p:sldId id="394" r:id="rId56"/>
    <p:sldId id="395" r:id="rId57"/>
    <p:sldId id="396" r:id="rId58"/>
    <p:sldId id="397" r:id="rId59"/>
    <p:sldId id="398" r:id="rId60"/>
    <p:sldId id="401" r:id="rId61"/>
    <p:sldId id="402" r:id="rId62"/>
    <p:sldId id="403" r:id="rId63"/>
    <p:sldId id="404" r:id="rId64"/>
    <p:sldId id="405" r:id="rId65"/>
    <p:sldId id="406" r:id="rId66"/>
    <p:sldId id="407" r:id="rId67"/>
    <p:sldId id="408" r:id="rId68"/>
    <p:sldId id="409" r:id="rId69"/>
    <p:sldId id="410" r:id="rId70"/>
    <p:sldId id="399" r:id="rId7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23" autoAdjust="0"/>
  </p:normalViewPr>
  <p:slideViewPr>
    <p:cSldViewPr showGuides="1">
      <p:cViewPr>
        <p:scale>
          <a:sx n="80" d="100"/>
          <a:sy n="80" d="100"/>
        </p:scale>
        <p:origin x="-159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37B21DF4-6B60-491B-A79C-A931773AAD2E}" type="datetimeFigureOut">
              <a:rPr lang="en-US"/>
              <a:pPr>
                <a:defRPr/>
              </a:pPr>
              <a:t>8/29/2017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547AA28-CAA4-4F81-B7AB-94B9B0F1A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16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25596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315865-DA8E-409B-9D6C-8B052C2E93C7}" type="slidenum">
              <a:rPr lang="en-US"/>
              <a:pPr/>
              <a:t>3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02377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89990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60228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96346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65840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74357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15045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18491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41957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04069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A32F4989-C0D6-4811-8CEB-4D4A777628D8}" type="slidenum"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21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2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909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D3572B5E-479A-4B2E-A0A0-A0A6861F7B2A}" type="slidenum">
              <a:rPr lang="en-US" sz="1200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21</a:t>
            </a:fld>
            <a:endParaRPr lang="en-US" sz="12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549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82973882-80EF-4F2E-8816-EBD6EDC7E9BC}" type="slidenum"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22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1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6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011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56154927-9A6B-42CD-BD43-422AE0365885}" type="slidenum">
              <a:rPr lang="en-US" sz="1200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22</a:t>
            </a:fld>
            <a:endParaRPr lang="en-US" sz="12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8673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54DCD712-940B-4BFF-99E9-BE4E9CF85A28}" type="slidenum"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24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3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40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114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6D8F8C28-40AD-4A6E-A8BE-17E2BFD25908}" type="slidenum">
              <a:rPr lang="en-US" sz="1200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24</a:t>
            </a:fld>
            <a:endParaRPr lang="en-US" sz="12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5935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15765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33609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517A326A-0323-40F7-8EBB-72671EBAA1B9}" type="slidenum"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28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21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2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421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71FE8BCF-8A3F-41C1-A4A7-4FD0E7CB089D}" type="slidenum">
              <a:rPr lang="en-US" sz="1200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28</a:t>
            </a:fld>
            <a:endParaRPr lang="en-US" sz="12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8294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129266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2CE6B80B-4223-4F25-AF0F-8A4B528FF21C}" type="slidenum"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32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25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60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626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A78735E8-BF7C-4E2F-B8D4-6E295E9EFEC8}" type="slidenum">
              <a:rPr lang="en-US" sz="1200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32</a:t>
            </a:fld>
            <a:endParaRPr lang="en-US" sz="12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5100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DE998C86-F787-416B-870E-B6641CE058DA}" type="slidenum"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33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28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4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728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3ABFC3F3-CA89-48D3-8F09-6B01EFB27EB5}" type="slidenum">
              <a:rPr lang="en-US" sz="1200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33</a:t>
            </a:fld>
            <a:endParaRPr lang="en-US" sz="12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8814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E8807B46-7868-4B82-A63C-DFE79B1D2816}" type="slidenum"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35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33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2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933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9E93A244-0715-4735-B2F4-A31F61E7BF21}" type="slidenum">
              <a:rPr lang="en-US" sz="1200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35</a:t>
            </a:fld>
            <a:endParaRPr lang="en-US" sz="12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6072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544738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557899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215347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078117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44010091-144E-403D-8DA0-7E7E6D5A8E59}" type="slidenum"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41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45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2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445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F66B4CF2-4530-4B9E-85AB-CEE56CDAFE8C}" type="slidenum">
              <a:rPr lang="en-US" sz="1200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41</a:t>
            </a:fld>
            <a:endParaRPr lang="en-US" sz="12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8964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362163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63090A01-A83C-4476-A268-31D81765DDF4}" type="slidenum"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44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59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6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059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3D9FA158-8C4A-4646-A8E8-94EF396F46E0}" type="slidenum">
              <a:rPr lang="en-US" sz="1200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44</a:t>
            </a:fld>
            <a:endParaRPr lang="en-US" sz="12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8084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480661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974664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861396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887963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00272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625439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88870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985469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517303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833589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330474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623296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9573026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871434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9pPr>
          </a:lstStyle>
          <a:p>
            <a:pPr eaLnBrk="1" hangingPunct="1"/>
            <a:fld id="{98102B9C-13C1-43AA-952E-106FEAB2C6C7}" type="slidenum">
              <a:rPr lang="en-US">
                <a:solidFill>
                  <a:schemeClr val="tx1"/>
                </a:solidFill>
                <a:latin typeface="Arial" pitchFamily="34" charset="0"/>
              </a:rPr>
              <a:pPr eaLnBrk="1" hangingPunct="1"/>
              <a:t>62</a:t>
            </a:fld>
            <a:endParaRPr lang="en-US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What is medical geology?  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9pPr>
          </a:lstStyle>
          <a:p>
            <a:pPr eaLnBrk="1" hangingPunct="1"/>
            <a:fld id="{0CA912D9-BA3B-4AC1-BFFE-A39733843A6F}" type="slidenum">
              <a:rPr lang="en-US">
                <a:solidFill>
                  <a:schemeClr val="tx1"/>
                </a:solidFill>
                <a:latin typeface="Arial" pitchFamily="34" charset="0"/>
              </a:rPr>
              <a:pPr eaLnBrk="1" hangingPunct="1"/>
              <a:t>63</a:t>
            </a:fld>
            <a:endParaRPr lang="en-US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Some of the early studies attempted to establish correlation between geological factors  and diseases, such as cardiovascular disease and water quality (1960s and 1970s); soil geochemistry and cancer in the Caspian region (1972); heart disease and heavy metals in Georgia (1970) and many more.     </a:t>
            </a:r>
          </a:p>
          <a:p>
            <a:pPr eaLnBrk="1" hangingPunct="1"/>
            <a:r>
              <a:rPr lang="en-US" smtClean="0"/>
              <a:t>   Any book on animal and plant science has detailed discussion of metal toxicity and provide guidelines on recommended dose of trace elements for cattle. 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9pPr>
          </a:lstStyle>
          <a:p>
            <a:pPr eaLnBrk="1" hangingPunct="1"/>
            <a:fld id="{7CE0811F-A8D6-4B6C-B239-64E66E3E8560}" type="slidenum">
              <a:rPr lang="en-US">
                <a:solidFill>
                  <a:schemeClr val="tx1"/>
                </a:solidFill>
                <a:latin typeface="Arial" pitchFamily="34" charset="0"/>
              </a:rPr>
              <a:pPr eaLnBrk="1" hangingPunct="1"/>
              <a:t>64</a:t>
            </a:fld>
            <a:endParaRPr lang="en-US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83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9pPr>
          </a:lstStyle>
          <a:p>
            <a:pPr eaLnBrk="1" hangingPunct="1"/>
            <a:fld id="{D2A1B5DB-5178-4947-8B53-F27D69ACB389}" type="slidenum">
              <a:rPr lang="en-US">
                <a:solidFill>
                  <a:schemeClr val="tx1"/>
                </a:solidFill>
                <a:latin typeface="Arial" pitchFamily="34" charset="0"/>
              </a:rPr>
              <a:pPr eaLnBrk="1" hangingPunct="1"/>
              <a:t>65</a:t>
            </a:fld>
            <a:endParaRPr lang="en-US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93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Goiter is prevalent in the southwestern part of Sri Lanka where an estimated 10 million people suffer from goiter (Fordyce, et al, 2003 in Skinner &amp; Berger (ed), Geology and Health, p. 62.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9pPr>
          </a:lstStyle>
          <a:p>
            <a:pPr eaLnBrk="1" hangingPunct="1"/>
            <a:fld id="{E1E1E970-5376-4198-8C79-21F76A321467}" type="slidenum">
              <a:rPr lang="en-US">
                <a:solidFill>
                  <a:schemeClr val="tx1"/>
                </a:solidFill>
                <a:latin typeface="Arial" pitchFamily="34" charset="0"/>
              </a:rPr>
              <a:pPr eaLnBrk="1" hangingPunct="1"/>
              <a:t>66</a:t>
            </a:fld>
            <a:endParaRPr lang="en-US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604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/>
              <a:t>Globally goiters affect as many as 200 million of the 800 million people who have a diet deficient in iodine. </a:t>
            </a:r>
          </a:p>
          <a:p>
            <a:pPr eaLnBrk="1" hangingPunct="1"/>
            <a:r>
              <a:rPr lang="en-US" dirty="0" smtClean="0"/>
              <a:t>150 microgram of iodine in salt/day is recommended dose to maintain proper thyroid function to allow for median urinary iodine (UI) concentration of between 100-200 microgram/L.  When UI falls below 100 microgram/L goiter is indicated.</a:t>
            </a:r>
          </a:p>
          <a:p>
            <a:pPr eaLnBrk="1" hangingPunct="1"/>
            <a:r>
              <a:rPr lang="en-US" dirty="0" smtClean="0"/>
              <a:t>One tablespoonful of iodine is all a person would need in his lifetime. </a:t>
            </a:r>
          </a:p>
          <a:p>
            <a:pPr eaLnBrk="1" hangingPunct="1"/>
            <a:r>
              <a:rPr lang="en-US" dirty="0" smtClean="0"/>
              <a:t>In the US table salt has been supplemented with iodine since the 1920s to maintain UI concentration of 150 microgram/L. 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9pPr>
          </a:lstStyle>
          <a:p>
            <a:pPr eaLnBrk="1" hangingPunct="1"/>
            <a:fld id="{831A1D24-ECEE-4930-A92B-2A81363DB3BF}" type="slidenum">
              <a:rPr lang="en-US">
                <a:solidFill>
                  <a:schemeClr val="tx1"/>
                </a:solidFill>
                <a:latin typeface="Arial" pitchFamily="34" charset="0"/>
              </a:rPr>
              <a:pPr eaLnBrk="1" hangingPunct="1"/>
              <a:t>67</a:t>
            </a:fld>
            <a:endParaRPr lang="en-US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614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9pPr>
          </a:lstStyle>
          <a:p>
            <a:pPr eaLnBrk="1" hangingPunct="1"/>
            <a:fld id="{F4E47B32-9FF8-43EB-BC01-BE67D77BE524}" type="slidenum">
              <a:rPr lang="en-US">
                <a:solidFill>
                  <a:schemeClr val="tx1"/>
                </a:solidFill>
                <a:latin typeface="Arial" pitchFamily="34" charset="0"/>
              </a:rPr>
              <a:pPr eaLnBrk="1" hangingPunct="1"/>
              <a:t>68</a:t>
            </a:fld>
            <a:endParaRPr lang="en-US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624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Read the slide</a:t>
            </a:r>
          </a:p>
          <a:p>
            <a:pPr eaLnBrk="1" hangingPunct="1"/>
            <a:r>
              <a:rPr lang="en-US" smtClean="0"/>
              <a:t>We’ll see some pictures of serious health problems caused by fluorine later.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9pPr>
          </a:lstStyle>
          <a:p>
            <a:pPr eaLnBrk="1" hangingPunct="1"/>
            <a:fld id="{A9C416A1-8BAC-40D7-B2FC-B5A425A55FC2}" type="slidenum">
              <a:rPr lang="en-US">
                <a:solidFill>
                  <a:schemeClr val="tx1"/>
                </a:solidFill>
                <a:latin typeface="Arial" pitchFamily="34" charset="0"/>
              </a:rPr>
              <a:pPr eaLnBrk="1" hangingPunct="1"/>
              <a:t>69</a:t>
            </a:fld>
            <a:endParaRPr lang="en-US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6349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5063" y="687388"/>
            <a:ext cx="4586287" cy="3440112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56100"/>
            <a:ext cx="5029200" cy="41275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Dental fluorosis is caused by high intake of F (&gt;4 ppm). It ranges from discoloration and mottling of teeth surface to serious staining and pitting. EPA’s  MCL for drinking water is 4 ppm but it is too high and NAS in 2006 recommended to lower it below 2 ppm. In US approximately 200,000 people were using drinking water with F concentrations equal to or exceeding 4 ppm (mg/L).</a:t>
            </a:r>
          </a:p>
          <a:p>
            <a:pPr eaLnBrk="1" hangingPunct="1"/>
            <a:r>
              <a:rPr lang="en-US" dirty="0" smtClean="0"/>
              <a:t>This man in China has a very advanced case of dental floozies caused by ingesting high levels (&gt;100 ppm) of F. </a:t>
            </a:r>
          </a:p>
          <a:p>
            <a:pPr eaLnBrk="1" hangingPunct="1"/>
            <a:r>
              <a:rPr lang="en-US" dirty="0" smtClean="0"/>
              <a:t>About 10 million people in the southern China suffer from dental fluorosis.</a:t>
            </a:r>
            <a:br>
              <a:rPr lang="en-US" dirty="0" smtClean="0"/>
            </a:b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497B8-39CA-4DDF-B0A4-89AAE05DF3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D8423-439E-4D6F-9E76-5310C7CD40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A8A6F-58EE-4B2F-BFF6-5CD79A9559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8720B-EC00-4001-B6C3-91D016A8D8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7CEA-D34F-49D3-B790-93E5FA5EF7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FB077-0B72-4080-8E0D-81696AC2A5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BAE6D-8996-4DCA-B554-56CC97A9A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154FA-B9FA-4145-9380-F4076216E0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87804-C1E6-45B1-9799-86A05C765A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B3335-7E12-459B-BF9A-0867BC9D8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8D8E9-F2B3-4D96-935D-E7DE7867C3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0D14C-020E-43B4-ADE2-248B139150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0847F-B126-42D8-AD0B-A967B7658E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114AF652-0862-4759-811A-AFE6CCE694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indorgs.virginia.edu/iccidd/mi/regions/world_map.htm" TargetMode="Externa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/>
          <a:lstStyle/>
          <a:p>
            <a:r>
              <a:rPr lang="en-US" sz="4800" b="1" dirty="0" smtClean="0">
                <a:solidFill>
                  <a:srgbClr val="0000FF"/>
                </a:solidFill>
              </a:rPr>
              <a:t>Environmental Systems</a:t>
            </a:r>
            <a:endParaRPr lang="en-US" sz="4800" b="1" dirty="0">
              <a:solidFill>
                <a:srgbClr val="0000FF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lecture will help you understand: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Environmental systems</a:t>
            </a:r>
          </a:p>
          <a:p>
            <a:r>
              <a:rPr lang="en-US" dirty="0" smtClean="0"/>
              <a:t>Ecosystems and their services</a:t>
            </a:r>
          </a:p>
          <a:p>
            <a:r>
              <a:rPr lang="en-US" dirty="0" smtClean="0"/>
              <a:t>How living and nonliving entities interact </a:t>
            </a:r>
          </a:p>
          <a:p>
            <a:r>
              <a:rPr lang="en-US" dirty="0" smtClean="0"/>
              <a:t>Landscape ecology, GIS, and ecological modeling</a:t>
            </a:r>
          </a:p>
          <a:p>
            <a:r>
              <a:rPr lang="en-US" dirty="0" smtClean="0"/>
              <a:t>The water, carbon, nitrogen, and phosphorus cycles </a:t>
            </a:r>
          </a:p>
          <a:p>
            <a:r>
              <a:rPr lang="en-US" dirty="0" smtClean="0"/>
              <a:t>Human impacts on biogeochemical cycles</a:t>
            </a:r>
          </a:p>
        </p:txBody>
      </p:sp>
    </p:spTree>
    <p:extLst>
      <p:ext uri="{BB962C8B-B14F-4D97-AF65-F5344CB8AC3E}">
        <p14:creationId xmlns:p14="http://schemas.microsoft.com/office/powerpoint/2010/main" val="207686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17550" y="33338"/>
            <a:ext cx="7772400" cy="1143000"/>
          </a:xfrm>
        </p:spPr>
        <p:txBody>
          <a:bodyPr/>
          <a:lstStyle/>
          <a:p>
            <a:r>
              <a:rPr lang="en-US"/>
              <a:t>What is a system?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450" y="1312863"/>
            <a:ext cx="8526463" cy="13192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/>
              <a:t>System</a:t>
            </a:r>
            <a:r>
              <a:rPr lang="en-US" sz="2800"/>
              <a:t>: a collection of matter, parts, or components which are included inside a specified, often arbitrary, boundary.  Example: </a:t>
            </a:r>
            <a:r>
              <a:rPr lang="en-US" sz="2800" b="1"/>
              <a:t>Ecosystem</a:t>
            </a:r>
            <a:endParaRPr lang="en-US" sz="240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71463" y="2778125"/>
            <a:ext cx="8515350" cy="196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/>
              <a:t>Systems often have inputs and outputs.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/>
              <a:t>For dynamic systems, by definition, one or more aspects of the system change with time.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/>
              <a:t>Example of a simple dynamic system: bathtub or your ‘bank’ account.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334963" y="4964113"/>
            <a:ext cx="8515350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/>
              <a:t>The boundary of a dynamic system is chosen for convenient conceptual separation for the system </a:t>
            </a:r>
          </a:p>
        </p:txBody>
      </p:sp>
      <p:grpSp>
        <p:nvGrpSpPr>
          <p:cNvPr id="4107" name="Group 11"/>
          <p:cNvGrpSpPr>
            <a:grpSpLocks/>
          </p:cNvGrpSpPr>
          <p:nvPr/>
        </p:nvGrpSpPr>
        <p:grpSpPr bwMode="auto">
          <a:xfrm>
            <a:off x="0" y="3309938"/>
            <a:ext cx="8793163" cy="3270250"/>
            <a:chOff x="0" y="4320"/>
            <a:chExt cx="5539" cy="2060"/>
          </a:xfrm>
        </p:grpSpPr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0" y="4320"/>
              <a:ext cx="5539" cy="206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109" name="Picture 13" descr="image00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648" b="11452"/>
            <a:stretch>
              <a:fillRect/>
            </a:stretch>
          </p:blipFill>
          <p:spPr bwMode="auto">
            <a:xfrm>
              <a:off x="109" y="4905"/>
              <a:ext cx="2362" cy="1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11" name="Group 15"/>
          <p:cNvGrpSpPr>
            <a:grpSpLocks/>
          </p:cNvGrpSpPr>
          <p:nvPr/>
        </p:nvGrpSpPr>
        <p:grpSpPr bwMode="auto">
          <a:xfrm>
            <a:off x="0" y="3314700"/>
            <a:ext cx="8793163" cy="3275013"/>
            <a:chOff x="-714" y="4638"/>
            <a:chExt cx="5539" cy="2063"/>
          </a:xfrm>
        </p:grpSpPr>
        <p:grpSp>
          <p:nvGrpSpPr>
            <p:cNvPr id="4106" name="Group 10"/>
            <p:cNvGrpSpPr>
              <a:grpSpLocks/>
            </p:cNvGrpSpPr>
            <p:nvPr/>
          </p:nvGrpSpPr>
          <p:grpSpPr bwMode="auto">
            <a:xfrm>
              <a:off x="-714" y="4638"/>
              <a:ext cx="5539" cy="2060"/>
              <a:chOff x="0" y="4320"/>
              <a:chExt cx="5539" cy="2060"/>
            </a:xfrm>
          </p:grpSpPr>
          <p:sp>
            <p:nvSpPr>
              <p:cNvPr id="4103" name="Rectangle 7"/>
              <p:cNvSpPr>
                <a:spLocks noChangeArrowheads="1"/>
              </p:cNvSpPr>
              <p:nvPr/>
            </p:nvSpPr>
            <p:spPr bwMode="auto">
              <a:xfrm>
                <a:off x="0" y="4320"/>
                <a:ext cx="5539" cy="206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4104" name="Picture 8" descr="image00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648" b="11452"/>
              <a:stretch>
                <a:fillRect/>
              </a:stretch>
            </p:blipFill>
            <p:spPr bwMode="auto">
              <a:xfrm>
                <a:off x="109" y="4905"/>
                <a:ext cx="2362" cy="12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110" name="Picture 14" descr="image00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7" y="4657"/>
              <a:ext cx="2830" cy="20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16" name="Group 20"/>
          <p:cNvGrpSpPr>
            <a:grpSpLocks/>
          </p:cNvGrpSpPr>
          <p:nvPr/>
        </p:nvGrpSpPr>
        <p:grpSpPr bwMode="auto">
          <a:xfrm>
            <a:off x="1984375" y="4994275"/>
            <a:ext cx="866775" cy="481013"/>
            <a:chOff x="1250" y="3146"/>
            <a:chExt cx="546" cy="303"/>
          </a:xfrm>
        </p:grpSpPr>
        <p:sp>
          <p:nvSpPr>
            <p:cNvPr id="4112" name="AutoShape 16"/>
            <p:cNvSpPr>
              <a:spLocks noChangeArrowheads="1"/>
            </p:cNvSpPr>
            <p:nvPr/>
          </p:nvSpPr>
          <p:spPr bwMode="auto">
            <a:xfrm>
              <a:off x="1250" y="3149"/>
              <a:ext cx="494" cy="300"/>
            </a:xfrm>
            <a:prstGeom prst="wedgeRectCallout">
              <a:avLst>
                <a:gd name="adj1" fmla="val -55060"/>
                <a:gd name="adj2" fmla="val 89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113" name="Text Box 17"/>
            <p:cNvSpPr txBox="1">
              <a:spLocks noChangeArrowheads="1"/>
            </p:cNvSpPr>
            <p:nvPr/>
          </p:nvSpPr>
          <p:spPr bwMode="auto">
            <a:xfrm>
              <a:off x="1262" y="3146"/>
              <a:ext cx="53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Pool</a:t>
              </a:r>
            </a:p>
          </p:txBody>
        </p:sp>
      </p:grpSp>
      <p:sp>
        <p:nvSpPr>
          <p:cNvPr id="4115" name="AutoShape 19"/>
          <p:cNvSpPr>
            <a:spLocks noChangeArrowheads="1"/>
          </p:cNvSpPr>
          <p:nvPr/>
        </p:nvSpPr>
        <p:spPr bwMode="auto">
          <a:xfrm>
            <a:off x="942975" y="4900613"/>
            <a:ext cx="912813" cy="515937"/>
          </a:xfrm>
          <a:prstGeom prst="wedgeRectCallout">
            <a:avLst>
              <a:gd name="adj1" fmla="val -41653"/>
              <a:gd name="adj2" fmla="val 813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Flux</a:t>
            </a:r>
          </a:p>
        </p:txBody>
      </p:sp>
    </p:spTree>
    <p:extLst>
      <p:ext uri="{BB962C8B-B14F-4D97-AF65-F5344CB8AC3E}">
        <p14:creationId xmlns:p14="http://schemas.microsoft.com/office/powerpoint/2010/main" val="327449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  <p:bldP spid="4101" grpId="0"/>
      <p:bldP spid="4102" grpId="0"/>
      <p:bldP spid="4115" grpId="0" animBg="1"/>
      <p:bldP spid="411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04" y="356616"/>
            <a:ext cx="8546592" cy="614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959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Central Case Study: The Vanishing Oysters of the Chesapeake Bay</a:t>
            </a:r>
          </a:p>
        </p:txBody>
      </p:sp>
      <p:sp>
        <p:nvSpPr>
          <p:cNvPr id="6147" name="Rectangle 5"/>
          <p:cNvSpPr>
            <a:spLocks noGrp="1" noChangeArrowheads="1"/>
          </p:cNvSpPr>
          <p:nvPr>
            <p:ph idx="1"/>
          </p:nvPr>
        </p:nvSpPr>
        <p:spPr>
          <a:xfrm>
            <a:off x="143395" y="1525091"/>
            <a:ext cx="8849528" cy="5180509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en-US" sz="2400" dirty="0" smtClean="0"/>
              <a:t>Chesapeake Bay used to be the world’s largest oyster fishery</a:t>
            </a:r>
          </a:p>
          <a:p>
            <a:pPr lvl="1">
              <a:lnSpc>
                <a:spcPts val="3000"/>
              </a:lnSpc>
            </a:pPr>
            <a:r>
              <a:rPr lang="en-US" sz="2400" dirty="0" smtClean="0"/>
              <a:t>By 2010, output reduced to 1% of historical levels</a:t>
            </a:r>
          </a:p>
          <a:p>
            <a:pPr>
              <a:lnSpc>
                <a:spcPts val="3000"/>
              </a:lnSpc>
            </a:pPr>
            <a:r>
              <a:rPr lang="en-US" sz="2400" dirty="0" smtClean="0"/>
              <a:t>Numerous causes of the decline:</a:t>
            </a:r>
          </a:p>
          <a:p>
            <a:pPr lvl="1">
              <a:lnSpc>
                <a:spcPts val="3000"/>
              </a:lnSpc>
            </a:pPr>
            <a:r>
              <a:rPr lang="en-US" sz="2400" dirty="0" smtClean="0"/>
              <a:t>Overharvesting</a:t>
            </a:r>
          </a:p>
          <a:p>
            <a:pPr lvl="1">
              <a:lnSpc>
                <a:spcPts val="3000"/>
              </a:lnSpc>
            </a:pPr>
            <a:r>
              <a:rPr lang="en-US" sz="2400" dirty="0" smtClean="0"/>
              <a:t>Habitat destruction</a:t>
            </a:r>
          </a:p>
          <a:p>
            <a:pPr lvl="1">
              <a:lnSpc>
                <a:spcPts val="3000"/>
              </a:lnSpc>
            </a:pPr>
            <a:r>
              <a:rPr lang="en-US" sz="2400" dirty="0" smtClean="0"/>
              <a:t>Disease</a:t>
            </a:r>
          </a:p>
          <a:p>
            <a:pPr>
              <a:lnSpc>
                <a:spcPts val="3000"/>
              </a:lnSpc>
            </a:pPr>
            <a:r>
              <a:rPr lang="en-US" sz="2400" dirty="0" smtClean="0"/>
              <a:t>More recently, nutrient addition  (nitrogen and phosphorus) from fertilizer, fossil fuel emissions, storm water runoff</a:t>
            </a:r>
          </a:p>
          <a:p>
            <a:pPr lvl="1">
              <a:lnSpc>
                <a:spcPts val="3000"/>
              </a:lnSpc>
            </a:pPr>
            <a:r>
              <a:rPr lang="en-US" sz="2400" dirty="0" smtClean="0"/>
              <a:t>Hypoxia </a:t>
            </a:r>
            <a:r>
              <a:rPr lang="en-US" sz="2400" dirty="0" smtClean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low concentrations of oxygen in water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6524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4"/>
          <a:stretch/>
        </p:blipFill>
        <p:spPr>
          <a:xfrm>
            <a:off x="1326230" y="292852"/>
            <a:ext cx="6485189" cy="630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95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Earth’s Environmental Systems</a:t>
            </a:r>
          </a:p>
        </p:txBody>
      </p:sp>
      <p:sp>
        <p:nvSpPr>
          <p:cNvPr id="8195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Our planet’s environment consists of complex networks of interlinked systems</a:t>
            </a:r>
          </a:p>
          <a:p>
            <a:pPr lvl="1"/>
            <a:r>
              <a:rPr lang="en-US" sz="2400" dirty="0" smtClean="0"/>
              <a:t>Matter and molecules</a:t>
            </a:r>
          </a:p>
          <a:p>
            <a:pPr lvl="1"/>
            <a:r>
              <a:rPr lang="en-US" sz="2400" dirty="0" smtClean="0"/>
              <a:t>Organisms, populations, interacting species</a:t>
            </a:r>
          </a:p>
          <a:p>
            <a:pPr lvl="1"/>
            <a:r>
              <a:rPr lang="en-US" sz="2400" dirty="0" smtClean="0"/>
              <a:t>Nonliving entities (rocks, air, water, etc.)</a:t>
            </a:r>
          </a:p>
          <a:p>
            <a:r>
              <a:rPr lang="en-US" sz="2800" dirty="0" smtClean="0"/>
              <a:t>A systems approach assesses questions holistically</a:t>
            </a:r>
          </a:p>
          <a:p>
            <a:pPr lvl="1"/>
            <a:r>
              <a:rPr lang="en-US" sz="2400" dirty="0" smtClean="0"/>
              <a:t>Helps address complex, multifaceted issues</a:t>
            </a:r>
          </a:p>
          <a:p>
            <a:pPr lvl="1"/>
            <a:r>
              <a:rPr lang="en-US" sz="2400" dirty="0" smtClean="0"/>
              <a:t>But systems can show behavior that is hard to understand and predict</a:t>
            </a:r>
          </a:p>
        </p:txBody>
      </p:sp>
    </p:spTree>
    <p:extLst>
      <p:ext uri="{BB962C8B-B14F-4D97-AF65-F5344CB8AC3E}">
        <p14:creationId xmlns:p14="http://schemas.microsoft.com/office/powerpoint/2010/main" val="28681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Systems involve feedback loops</a:t>
            </a:r>
          </a:p>
        </p:txBody>
      </p:sp>
      <p:sp>
        <p:nvSpPr>
          <p:cNvPr id="10249" name="Rectangle 9"/>
          <p:cNvSpPr>
            <a:spLocks noGrp="1" noChangeArrowheads="1"/>
          </p:cNvSpPr>
          <p:nvPr>
            <p:ph idx="1"/>
          </p:nvPr>
        </p:nvSpPr>
        <p:spPr>
          <a:xfrm>
            <a:off x="143395" y="1300678"/>
            <a:ext cx="8849528" cy="5423972"/>
          </a:xfrm>
        </p:spPr>
        <p:txBody>
          <a:bodyPr/>
          <a:lstStyle/>
          <a:p>
            <a:r>
              <a:rPr lang="en-US" sz="2800" b="1" dirty="0" smtClean="0"/>
              <a:t>System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a network of relationships among parts, elements, or components </a:t>
            </a:r>
          </a:p>
          <a:p>
            <a:pPr lvl="1"/>
            <a:r>
              <a:rPr lang="en-US" sz="2400" dirty="0" smtClean="0"/>
              <a:t>They interact with and influence one another </a:t>
            </a:r>
          </a:p>
          <a:p>
            <a:pPr lvl="1"/>
            <a:r>
              <a:rPr lang="en-US" sz="2400" dirty="0" smtClean="0"/>
              <a:t>They exchange energy, matter, or information </a:t>
            </a:r>
          </a:p>
          <a:p>
            <a:r>
              <a:rPr lang="en-US" sz="2800" dirty="0" smtClean="0"/>
              <a:t>Systems receive inputs of energy, matter, or information</a:t>
            </a:r>
          </a:p>
          <a:p>
            <a:pPr lvl="1"/>
            <a:r>
              <a:rPr lang="en-US" sz="2400" dirty="0" smtClean="0"/>
              <a:t>They process these inputs and produce outputs</a:t>
            </a:r>
          </a:p>
          <a:p>
            <a:pPr lvl="1"/>
            <a:r>
              <a:rPr lang="en-US" sz="2400" b="1" dirty="0" smtClean="0"/>
              <a:t>Feedback loop</a:t>
            </a:r>
            <a:r>
              <a:rPr lang="en-US" sz="2400" dirty="0" smtClean="0"/>
              <a:t> </a:t>
            </a:r>
            <a:r>
              <a:rPr lang="en-US" sz="2400" dirty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a circular process in which a system’s output serves as input to that same system</a:t>
            </a:r>
          </a:p>
          <a:p>
            <a:pPr lvl="1"/>
            <a:r>
              <a:rPr lang="en-US" sz="2400" dirty="0" smtClean="0"/>
              <a:t>Negative and positive feedback loops do </a:t>
            </a:r>
            <a:r>
              <a:rPr lang="en-US" sz="2400" i="1" dirty="0" smtClean="0"/>
              <a:t>not</a:t>
            </a:r>
            <a:r>
              <a:rPr lang="en-US" sz="2400" dirty="0" smtClean="0"/>
              <a:t> mean bad and good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4688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Systems involve feedback loops	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43395" y="1300678"/>
            <a:ext cx="8849528" cy="5110170"/>
          </a:xfrm>
        </p:spPr>
        <p:txBody>
          <a:bodyPr/>
          <a:lstStyle/>
          <a:p>
            <a:r>
              <a:rPr lang="en-US" sz="2800" b="1" dirty="0" smtClean="0"/>
              <a:t>Negative feedback loop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system changes and moves in one direction; that movement acts as an output, and as an input back into the system; the input then moves the system in the other direction</a:t>
            </a:r>
          </a:p>
          <a:p>
            <a:r>
              <a:rPr lang="en-US" sz="2800" dirty="0" smtClean="0"/>
              <a:t>Input and output neutralize one another</a:t>
            </a:r>
          </a:p>
          <a:p>
            <a:pPr lvl="1"/>
            <a:r>
              <a:rPr lang="en-US" sz="2400" dirty="0" smtClean="0"/>
              <a:t>Stabilizes the system</a:t>
            </a:r>
          </a:p>
          <a:p>
            <a:pPr lvl="1"/>
            <a:r>
              <a:rPr lang="en-US" sz="2400" dirty="0" smtClean="0"/>
              <a:t>Example: body temperature</a:t>
            </a:r>
          </a:p>
          <a:p>
            <a:r>
              <a:rPr lang="en-US" sz="2800" dirty="0" smtClean="0"/>
              <a:t>Most systems in nature</a:t>
            </a:r>
          </a:p>
        </p:txBody>
      </p:sp>
    </p:spTree>
    <p:extLst>
      <p:ext uri="{BB962C8B-B14F-4D97-AF65-F5344CB8AC3E}">
        <p14:creationId xmlns:p14="http://schemas.microsoft.com/office/powerpoint/2010/main" val="195554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7"/>
          <a:stretch/>
        </p:blipFill>
        <p:spPr>
          <a:xfrm>
            <a:off x="1569593" y="2270219"/>
            <a:ext cx="5998464" cy="235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850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Systems involve feedback loops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Positive feedback loop</a:t>
            </a:r>
            <a:r>
              <a:rPr lang="en-US" dirty="0" smtClean="0"/>
              <a:t> </a:t>
            </a:r>
            <a:r>
              <a:rPr lang="en-US" dirty="0">
                <a:latin typeface="Symbol" panose="05050102010706020507" pitchFamily="18" charset="2"/>
              </a:rPr>
              <a:t>=</a:t>
            </a:r>
            <a:r>
              <a:rPr lang="en-US" dirty="0" smtClean="0"/>
              <a:t> system output causes the system to change in the same way and drives it further toward one extreme or another</a:t>
            </a:r>
          </a:p>
          <a:p>
            <a:pPr lvl="1"/>
            <a:r>
              <a:rPr lang="en-US" dirty="0" smtClean="0"/>
              <a:t>Exponential population growth, spread of cancer, melting sea ice</a:t>
            </a:r>
          </a:p>
          <a:p>
            <a:r>
              <a:rPr lang="en-US" dirty="0" smtClean="0"/>
              <a:t>Rare in nature</a:t>
            </a:r>
          </a:p>
          <a:p>
            <a:pPr lvl="1"/>
            <a:r>
              <a:rPr lang="en-US" dirty="0" smtClean="0"/>
              <a:t>But is common in natural systems altered by humans</a:t>
            </a:r>
          </a:p>
        </p:txBody>
      </p:sp>
    </p:spTree>
    <p:extLst>
      <p:ext uri="{BB962C8B-B14F-4D97-AF65-F5344CB8AC3E}">
        <p14:creationId xmlns:p14="http://schemas.microsoft.com/office/powerpoint/2010/main" val="136282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8"/>
          <a:stretch/>
        </p:blipFill>
        <p:spPr>
          <a:xfrm>
            <a:off x="295529" y="1777599"/>
            <a:ext cx="8546592" cy="333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562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4000" dirty="0" smtClean="0"/>
              <a:t>Systems show several defining properties</a:t>
            </a:r>
          </a:p>
        </p:txBody>
      </p:sp>
      <p:sp>
        <p:nvSpPr>
          <p:cNvPr id="14339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/>
          <a:lstStyle/>
          <a:p>
            <a:r>
              <a:rPr lang="en-US" sz="2800" b="1" dirty="0" smtClean="0"/>
              <a:t>Dynamic equilibrium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when system processes move in opposing directions; balancing their effects</a:t>
            </a:r>
          </a:p>
          <a:p>
            <a:r>
              <a:rPr lang="en-US" sz="2800" b="1" dirty="0" smtClean="0"/>
              <a:t>Homeostasis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when a system maintains constant (stable) internal conditions </a:t>
            </a:r>
          </a:p>
          <a:p>
            <a:r>
              <a:rPr lang="en-US" sz="2800" b="1" dirty="0" smtClean="0"/>
              <a:t>Emergent properties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system characteristics that are not evident in the components alone</a:t>
            </a:r>
          </a:p>
          <a:p>
            <a:pPr lvl="1"/>
            <a:r>
              <a:rPr lang="en-US" sz="2400" dirty="0" smtClean="0"/>
              <a:t>The whole is more than the sum of the parts</a:t>
            </a:r>
          </a:p>
        </p:txBody>
      </p:sp>
      <p:sp>
        <p:nvSpPr>
          <p:cNvPr id="14340" name="Text Box 9"/>
          <p:cNvSpPr txBox="1">
            <a:spLocks noChangeArrowheads="1"/>
          </p:cNvSpPr>
          <p:nvPr/>
        </p:nvSpPr>
        <p:spPr bwMode="auto">
          <a:xfrm>
            <a:off x="152400" y="5660648"/>
            <a:ext cx="88392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sz="2600" i="1" dirty="0">
                <a:latin typeface="+mn-lt"/>
                <a:cs typeface="Arial" panose="020B0604020202020204" pitchFamily="34" charset="0"/>
              </a:rPr>
              <a:t>It is hard to fully understand systems; they connect to other systems and do not have sharp boundaries</a:t>
            </a:r>
          </a:p>
        </p:txBody>
      </p:sp>
    </p:spTree>
    <p:extLst>
      <p:ext uri="{BB962C8B-B14F-4D97-AF65-F5344CB8AC3E}">
        <p14:creationId xmlns:p14="http://schemas.microsoft.com/office/powerpoint/2010/main" val="351680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4"/>
          <a:stretch/>
        </p:blipFill>
        <p:spPr>
          <a:xfrm>
            <a:off x="2654681" y="264400"/>
            <a:ext cx="3828288" cy="644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79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Environmental systems interact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43395" y="1300677"/>
            <a:ext cx="8849528" cy="5291041"/>
          </a:xfrm>
        </p:spPr>
        <p:txBody>
          <a:bodyPr/>
          <a:lstStyle/>
          <a:p>
            <a:r>
              <a:rPr lang="en-US" sz="2400" dirty="0" smtClean="0"/>
              <a:t>Environmental systems often interact and can profoundly impact each other</a:t>
            </a:r>
          </a:p>
          <a:p>
            <a:r>
              <a:rPr lang="en-US" sz="2400" dirty="0" smtClean="0"/>
              <a:t>The Chesapeake Bay is fed by river systems and the surrounding farms, cities, and forests</a:t>
            </a:r>
          </a:p>
          <a:p>
            <a:pPr marL="0" indent="0">
              <a:buNone/>
            </a:pPr>
            <a:endParaRPr lang="en-US" sz="2400" dirty="0" smtClean="0"/>
          </a:p>
          <a:p>
            <a:pPr lvl="1"/>
            <a:r>
              <a:rPr lang="en-US" sz="2000" b="1" dirty="0" smtClean="0"/>
              <a:t>Runoff</a:t>
            </a:r>
            <a:r>
              <a:rPr lang="en-US" sz="2000" dirty="0" smtClean="0"/>
              <a:t> </a:t>
            </a:r>
            <a:r>
              <a:rPr lang="en-US" sz="2000" dirty="0">
                <a:latin typeface="Symbol" panose="05050102010706020507" pitchFamily="18" charset="2"/>
              </a:rPr>
              <a:t>=</a:t>
            </a:r>
            <a:r>
              <a:rPr lang="en-US" sz="2000" dirty="0" smtClean="0"/>
              <a:t> precipitation that flows over land and enters waterways</a:t>
            </a:r>
          </a:p>
          <a:p>
            <a:pPr lvl="1"/>
            <a:r>
              <a:rPr lang="en-US" sz="2000" b="1" dirty="0" err="1" smtClean="0"/>
              <a:t>Airshed</a:t>
            </a:r>
            <a:r>
              <a:rPr lang="en-US" sz="2000" dirty="0" smtClean="0"/>
              <a:t> </a:t>
            </a:r>
            <a:r>
              <a:rPr lang="en-US" sz="2000" dirty="0">
                <a:latin typeface="Symbol" panose="05050102010706020507" pitchFamily="18" charset="2"/>
              </a:rPr>
              <a:t>=</a:t>
            </a:r>
            <a:r>
              <a:rPr lang="en-US" sz="2000" dirty="0" smtClean="0"/>
              <a:t> the geographic area that produces air pollutants that are likely to end up in a waterway</a:t>
            </a:r>
          </a:p>
          <a:p>
            <a:pPr lvl="1"/>
            <a:r>
              <a:rPr lang="en-US" sz="2000" dirty="0" smtClean="0"/>
              <a:t>Both move nutrients from land to rivers to the Bay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r>
              <a:rPr lang="en-US" sz="2400" dirty="0" smtClean="0"/>
              <a:t>Defining the boundaries of a system depends on the questions being asked</a:t>
            </a:r>
          </a:p>
        </p:txBody>
      </p:sp>
    </p:spTree>
    <p:extLst>
      <p:ext uri="{BB962C8B-B14F-4D97-AF65-F5344CB8AC3E}">
        <p14:creationId xmlns:p14="http://schemas.microsoft.com/office/powerpoint/2010/main" val="1169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Environmental systems interact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Addition of excess nutrients to a water body </a:t>
            </a:r>
            <a:br>
              <a:rPr lang="en-US" sz="2800" dirty="0" smtClean="0"/>
            </a:br>
            <a:r>
              <a:rPr lang="en-US" sz="2800" dirty="0" smtClean="0"/>
              <a:t>leads to:</a:t>
            </a:r>
          </a:p>
          <a:p>
            <a:pPr lvl="1"/>
            <a:r>
              <a:rPr lang="en-US" sz="2400" dirty="0" smtClean="0"/>
              <a:t>Blooms of algae</a:t>
            </a:r>
          </a:p>
          <a:p>
            <a:pPr lvl="1"/>
            <a:r>
              <a:rPr lang="en-US" sz="2400" dirty="0" smtClean="0"/>
              <a:t>Increased production of organic matter that dies and sinks</a:t>
            </a:r>
          </a:p>
          <a:p>
            <a:pPr lvl="1"/>
            <a:r>
              <a:rPr lang="en-US" sz="2400" dirty="0" smtClean="0"/>
              <a:t>Decomposition and loss of dissolved oxygen</a:t>
            </a:r>
          </a:p>
        </p:txBody>
      </p:sp>
    </p:spTree>
    <p:extLst>
      <p:ext uri="{BB962C8B-B14F-4D97-AF65-F5344CB8AC3E}">
        <p14:creationId xmlns:p14="http://schemas.microsoft.com/office/powerpoint/2010/main" val="368686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1"/>
          <a:stretch/>
        </p:blipFill>
        <p:spPr>
          <a:xfrm>
            <a:off x="295529" y="997093"/>
            <a:ext cx="8546592" cy="489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355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Environmental systems interact</a:t>
            </a:r>
          </a:p>
        </p:txBody>
      </p:sp>
      <p:sp>
        <p:nvSpPr>
          <p:cNvPr id="19459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Inputs to the Chesapeake Bay from adjacent systems cause eutrophication and loss of oxygen (hypoxia)</a:t>
            </a:r>
          </a:p>
        </p:txBody>
      </p:sp>
    </p:spTree>
    <p:extLst>
      <p:ext uri="{BB962C8B-B14F-4D97-AF65-F5344CB8AC3E}">
        <p14:creationId xmlns:p14="http://schemas.microsoft.com/office/powerpoint/2010/main" val="233797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95"/>
          <a:stretch/>
        </p:blipFill>
        <p:spPr>
          <a:xfrm>
            <a:off x="295529" y="1375464"/>
            <a:ext cx="8546592" cy="41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30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may perceive Earth’s systems in various ways</a:t>
            </a:r>
          </a:p>
        </p:txBody>
      </p:sp>
      <p:sp>
        <p:nvSpPr>
          <p:cNvPr id="2150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/>
          <a:lstStyle/>
          <a:p>
            <a:r>
              <a:rPr lang="en-US" sz="2800" dirty="0" smtClean="0"/>
              <a:t>Categorizing environmental systems helps make Earth’s dazzling complexity comprehensible</a:t>
            </a:r>
          </a:p>
          <a:p>
            <a:r>
              <a:rPr lang="en-US" sz="2800" dirty="0" smtClean="0"/>
              <a:t>The Earth can be divided into structural spheres</a:t>
            </a:r>
          </a:p>
          <a:p>
            <a:pPr lvl="1"/>
            <a:r>
              <a:rPr lang="en-US" sz="2400" b="1" dirty="0" smtClean="0"/>
              <a:t>Lithosphere</a:t>
            </a:r>
            <a:r>
              <a:rPr lang="en-US" sz="2400" dirty="0" smtClean="0"/>
              <a:t> </a:t>
            </a:r>
            <a:r>
              <a:rPr lang="en-US" sz="2400" dirty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rock and sediment </a:t>
            </a:r>
          </a:p>
          <a:p>
            <a:pPr lvl="1"/>
            <a:r>
              <a:rPr lang="en-US" sz="2400" b="1" dirty="0" smtClean="0"/>
              <a:t>Atmosphere</a:t>
            </a:r>
            <a:r>
              <a:rPr lang="en-US" sz="2400" dirty="0" smtClean="0"/>
              <a:t> </a:t>
            </a:r>
            <a:r>
              <a:rPr lang="en-US" sz="2400" dirty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the air surrounding our planet</a:t>
            </a:r>
          </a:p>
          <a:p>
            <a:pPr lvl="1"/>
            <a:r>
              <a:rPr lang="en-US" sz="2400" b="1" dirty="0" smtClean="0"/>
              <a:t>Hydrosphere</a:t>
            </a:r>
            <a:r>
              <a:rPr lang="en-US" sz="2400" dirty="0" smtClean="0"/>
              <a:t> </a:t>
            </a:r>
            <a:r>
              <a:rPr lang="en-US" sz="2400" dirty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liquid, solid, or vapor water </a:t>
            </a:r>
          </a:p>
          <a:p>
            <a:pPr lvl="1"/>
            <a:r>
              <a:rPr lang="en-US" sz="2400" b="1" dirty="0" smtClean="0"/>
              <a:t>Biosphere</a:t>
            </a:r>
            <a:r>
              <a:rPr lang="en-US" sz="2400" dirty="0" smtClean="0"/>
              <a:t> </a:t>
            </a:r>
            <a:r>
              <a:rPr lang="en-US" sz="2400" dirty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the planet’s living organisms and the abiotic (nonliving) portions of the environment </a:t>
            </a:r>
          </a:p>
          <a:p>
            <a:r>
              <a:rPr lang="en-US" sz="2800" dirty="0" smtClean="0"/>
              <a:t>Boundaries overlap, so the systems interact</a:t>
            </a:r>
          </a:p>
        </p:txBody>
      </p:sp>
    </p:spTree>
    <p:extLst>
      <p:ext uri="{BB962C8B-B14F-4D97-AF65-F5344CB8AC3E}">
        <p14:creationId xmlns:p14="http://schemas.microsoft.com/office/powerpoint/2010/main" val="289002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Ecosystems	 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Ecosystem</a:t>
            </a:r>
            <a:r>
              <a:rPr lang="en-US" dirty="0" smtClean="0"/>
              <a:t> </a:t>
            </a:r>
            <a:r>
              <a:rPr lang="en-US" dirty="0">
                <a:latin typeface="Symbol" panose="05050102010706020507" pitchFamily="18" charset="2"/>
              </a:rPr>
              <a:t>=</a:t>
            </a:r>
            <a:r>
              <a:rPr lang="en-US" dirty="0" smtClean="0"/>
              <a:t> all organisms and nonliving entities that occur and interact in a particular area at the same time</a:t>
            </a:r>
          </a:p>
          <a:p>
            <a:pPr lvl="1"/>
            <a:r>
              <a:rPr lang="en-US" dirty="0" smtClean="0"/>
              <a:t>It includes abiotic and biotic components</a:t>
            </a:r>
          </a:p>
          <a:p>
            <a:r>
              <a:rPr lang="en-US" dirty="0" smtClean="0"/>
              <a:t>Focuses on movement of energy and matter</a:t>
            </a:r>
          </a:p>
          <a:p>
            <a:pPr lvl="1"/>
            <a:r>
              <a:rPr lang="en-US" dirty="0" smtClean="0"/>
              <a:t>Energy flows through an ecosystem</a:t>
            </a:r>
          </a:p>
          <a:p>
            <a:pPr lvl="1"/>
            <a:r>
              <a:rPr lang="en-US" dirty="0" smtClean="0"/>
              <a:t>Matter is cycled among the ecosystem components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54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Ecosystems are systems of interacting living and nonliving entities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/>
          <a:lstStyle/>
          <a:p>
            <a:r>
              <a:rPr lang="en-US" dirty="0" smtClean="0"/>
              <a:t>Energy from the sun flows in one direction, arriving as radiation and leaving as heat</a:t>
            </a:r>
          </a:p>
          <a:p>
            <a:r>
              <a:rPr lang="en-US" dirty="0" smtClean="0"/>
              <a:t>Matter is recycled within ecosystem, through food-web relationships and decomposition</a:t>
            </a:r>
          </a:p>
        </p:txBody>
      </p:sp>
    </p:spTree>
    <p:extLst>
      <p:ext uri="{BB962C8B-B14F-4D97-AF65-F5344CB8AC3E}">
        <p14:creationId xmlns:p14="http://schemas.microsoft.com/office/powerpoint/2010/main" val="191931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6"/>
          <a:stretch/>
        </p:blipFill>
        <p:spPr>
          <a:xfrm>
            <a:off x="295529" y="1010190"/>
            <a:ext cx="8546592" cy="487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721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Energy is converted to biomass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43395" y="1300677"/>
            <a:ext cx="8849528" cy="5361379"/>
          </a:xfrm>
        </p:spPr>
        <p:txBody>
          <a:bodyPr/>
          <a:lstStyle/>
          <a:p>
            <a:r>
              <a:rPr lang="en-US" sz="2800" b="1" dirty="0" smtClean="0"/>
              <a:t>Primary production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conversion of solar energy to chemical energy in sugars by autotrophs </a:t>
            </a:r>
          </a:p>
          <a:p>
            <a:r>
              <a:rPr lang="en-US" sz="2800" b="1" dirty="0" smtClean="0"/>
              <a:t>Gross primary production (GPP)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total amount of energy captured by autotrophs</a:t>
            </a:r>
          </a:p>
          <a:p>
            <a:r>
              <a:rPr lang="en-US" sz="2800" b="1" dirty="0" smtClean="0"/>
              <a:t>Net primary production (NPP)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energy remaining  after respiration—used to generate biomass</a:t>
            </a:r>
          </a:p>
          <a:p>
            <a:pPr lvl="1"/>
            <a:r>
              <a:rPr lang="en-US" sz="2400" dirty="0" smtClean="0"/>
              <a:t>Available for consumption by heterotrophs</a:t>
            </a:r>
          </a:p>
          <a:p>
            <a:r>
              <a:rPr lang="en-US" sz="2800" b="1" dirty="0" smtClean="0"/>
              <a:t>Secondary production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biomass generated by heterotrophs from consuming autotrophs</a:t>
            </a:r>
          </a:p>
          <a:p>
            <a:r>
              <a:rPr lang="en-US" sz="2800" b="1" dirty="0" smtClean="0"/>
              <a:t>Productivity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rate at which ecosystems generate biomass</a:t>
            </a:r>
          </a:p>
        </p:txBody>
      </p:sp>
    </p:spTree>
    <p:extLst>
      <p:ext uri="{BB962C8B-B14F-4D97-AF65-F5344CB8AC3E}">
        <p14:creationId xmlns:p14="http://schemas.microsoft.com/office/powerpoint/2010/main" val="103825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Energy is converted to biomass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Ecosystems differ in net primary productivity</a:t>
            </a:r>
          </a:p>
          <a:p>
            <a:pPr lvl="1"/>
            <a:r>
              <a:rPr lang="en-US" b="1" dirty="0" smtClean="0"/>
              <a:t>High net primary productivity</a:t>
            </a:r>
            <a:r>
              <a:rPr lang="en-US" dirty="0" smtClean="0"/>
              <a:t> </a:t>
            </a:r>
            <a:r>
              <a:rPr lang="en-US" dirty="0">
                <a:latin typeface="Symbol" panose="05050102010706020507" pitchFamily="18" charset="2"/>
              </a:rPr>
              <a:t>=</a:t>
            </a:r>
            <a:r>
              <a:rPr lang="en-US" dirty="0" smtClean="0"/>
              <a:t> ecosystems whose plants rapidly convert solar energy to biomass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05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5"/>
          <a:stretch/>
        </p:blipFill>
        <p:spPr>
          <a:xfrm>
            <a:off x="295529" y="1103723"/>
            <a:ext cx="8546592" cy="468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984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ChangeArrowheads="1"/>
          </p:cNvSpPr>
          <p:nvPr/>
        </p:nvSpPr>
        <p:spPr bwMode="auto">
          <a:xfrm>
            <a:off x="415925" y="5480050"/>
            <a:ext cx="83058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sz="2600" i="1" dirty="0">
                <a:latin typeface="+mn-lt"/>
                <a:cs typeface="Arial" panose="020B0604020202020204" pitchFamily="34" charset="0"/>
              </a:rPr>
              <a:t>NPP increases with temperature and precipitation on land, and with light and nutrients in aquatic ecosystems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2"/>
          <a:stretch/>
        </p:blipFill>
        <p:spPr>
          <a:xfrm>
            <a:off x="295529" y="595179"/>
            <a:ext cx="8546592" cy="457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8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Nutrients influence productivity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143395" y="1300678"/>
            <a:ext cx="8849528" cy="5321186"/>
          </a:xfrm>
        </p:spPr>
        <p:txBody>
          <a:bodyPr/>
          <a:lstStyle/>
          <a:p>
            <a:r>
              <a:rPr lang="en-US" sz="2800" b="1" dirty="0" smtClean="0"/>
              <a:t>Nutrients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elements and compounds required for survival that are consumed by organisms</a:t>
            </a:r>
          </a:p>
          <a:p>
            <a:r>
              <a:rPr lang="en-US" sz="2800" b="1" dirty="0" smtClean="0"/>
              <a:t>Macronutrients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nutrients required in larger amounts</a:t>
            </a:r>
          </a:p>
          <a:p>
            <a:pPr lvl="1"/>
            <a:r>
              <a:rPr lang="en-US" sz="2400" dirty="0" smtClean="0"/>
              <a:t>Nitrogen, carbon, phosphorus</a:t>
            </a:r>
          </a:p>
          <a:p>
            <a:r>
              <a:rPr lang="en-US" sz="2800" b="1" dirty="0" smtClean="0"/>
              <a:t>Micronutrients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nutrients needed in smaller amounts </a:t>
            </a:r>
          </a:p>
          <a:p>
            <a:r>
              <a:rPr lang="en-US" sz="2800" dirty="0" smtClean="0"/>
              <a:t>Nutrients stimulate plant production </a:t>
            </a:r>
          </a:p>
          <a:p>
            <a:pPr lvl="1"/>
            <a:r>
              <a:rPr lang="en-US" sz="2400" dirty="0" smtClean="0"/>
              <a:t>Nitrogen and phosphorus are often limiting for plant and algal growth; oceans are limited by nitrogen; freshwater by phosphorus</a:t>
            </a:r>
          </a:p>
        </p:txBody>
      </p:sp>
    </p:spTree>
    <p:extLst>
      <p:ext uri="{BB962C8B-B14F-4D97-AF65-F5344CB8AC3E}">
        <p14:creationId xmlns:p14="http://schemas.microsoft.com/office/powerpoint/2010/main" val="167235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" y="460248"/>
            <a:ext cx="7754112" cy="593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2349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Nutrients influence productivity</a:t>
            </a:r>
          </a:p>
        </p:txBody>
      </p:sp>
      <p:sp>
        <p:nvSpPr>
          <p:cNvPr id="3174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Over 500 hypoxic dead zones occur globally</a:t>
            </a:r>
          </a:p>
          <a:p>
            <a:pPr lvl="1"/>
            <a:r>
              <a:rPr lang="en-US" sz="2400" dirty="0" smtClean="0"/>
              <a:t>Most are off the coasts of Europe and the U.S.</a:t>
            </a:r>
          </a:p>
          <a:p>
            <a:pPr lvl="1"/>
            <a:r>
              <a:rPr lang="en-US" sz="2400" dirty="0" smtClean="0"/>
              <a:t>Mostly due to farm, city, and industrial pollution</a:t>
            </a:r>
          </a:p>
          <a:p>
            <a:pPr lvl="1"/>
            <a:r>
              <a:rPr lang="en-US" sz="2400" dirty="0" smtClean="0"/>
              <a:t>Some are seasonal; others are permanent</a:t>
            </a:r>
          </a:p>
          <a:p>
            <a:r>
              <a:rPr lang="en-US" sz="2800" dirty="0" smtClean="0"/>
              <a:t>Fisheries and ecosystems are devastated</a:t>
            </a:r>
          </a:p>
          <a:p>
            <a:pPr lvl="1"/>
            <a:r>
              <a:rPr lang="en-US" sz="2400" dirty="0" smtClean="0"/>
              <a:t>Causes over $2 billion/year in lost harvests</a:t>
            </a:r>
          </a:p>
        </p:txBody>
      </p:sp>
    </p:spTree>
    <p:extLst>
      <p:ext uri="{BB962C8B-B14F-4D97-AF65-F5344CB8AC3E}">
        <p14:creationId xmlns:p14="http://schemas.microsoft.com/office/powerpoint/2010/main" val="47036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1"/>
          <a:stretch/>
        </p:blipFill>
        <p:spPr>
          <a:xfrm>
            <a:off x="295529" y="1708902"/>
            <a:ext cx="8546592" cy="347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29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smtClean="0"/>
              <a:t>Ecosystems interact with one another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143395" y="1384414"/>
            <a:ext cx="8849528" cy="5321186"/>
          </a:xfrm>
        </p:spPr>
        <p:txBody>
          <a:bodyPr/>
          <a:lstStyle/>
          <a:p>
            <a:pPr>
              <a:lnSpc>
                <a:spcPts val="3200"/>
              </a:lnSpc>
            </a:pPr>
            <a:r>
              <a:rPr lang="en-US" sz="2400" dirty="0" smtClean="0"/>
              <a:t>Ecosystems vary greatly in size</a:t>
            </a:r>
          </a:p>
          <a:p>
            <a:pPr lvl="1">
              <a:lnSpc>
                <a:spcPts val="3200"/>
              </a:lnSpc>
            </a:pPr>
            <a:r>
              <a:rPr lang="en-US" sz="2000" dirty="0" smtClean="0"/>
              <a:t>For example, from a puddle of water to a bay</a:t>
            </a:r>
          </a:p>
          <a:p>
            <a:pPr>
              <a:lnSpc>
                <a:spcPts val="3200"/>
              </a:lnSpc>
            </a:pPr>
            <a:r>
              <a:rPr lang="en-US" sz="2400" dirty="0" smtClean="0"/>
              <a:t>The term “ecosystem” is most often applied to self-contained systems of moderate geographic extent </a:t>
            </a:r>
          </a:p>
          <a:p>
            <a:pPr>
              <a:lnSpc>
                <a:spcPts val="3200"/>
              </a:lnSpc>
            </a:pPr>
            <a:r>
              <a:rPr lang="en-US" sz="2400" dirty="0" smtClean="0"/>
              <a:t>Adjacent ecosystems may share components and interact</a:t>
            </a:r>
          </a:p>
          <a:p>
            <a:pPr lvl="1">
              <a:lnSpc>
                <a:spcPts val="3200"/>
              </a:lnSpc>
            </a:pPr>
            <a:r>
              <a:rPr lang="en-US" sz="2000" dirty="0" smtClean="0"/>
              <a:t>For example, rain water from a forest moves nutrients into a lake</a:t>
            </a:r>
          </a:p>
          <a:p>
            <a:pPr>
              <a:lnSpc>
                <a:spcPts val="3200"/>
              </a:lnSpc>
            </a:pPr>
            <a:r>
              <a:rPr lang="en-US" sz="2400" b="1" dirty="0" err="1" smtClean="0"/>
              <a:t>Ecotones</a:t>
            </a:r>
            <a:r>
              <a:rPr lang="en-US" sz="2400" dirty="0" smtClean="0"/>
              <a:t> </a:t>
            </a:r>
            <a:r>
              <a:rPr lang="en-US" sz="2400" dirty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transitional zones between two ecosystems </a:t>
            </a:r>
          </a:p>
          <a:p>
            <a:pPr lvl="1">
              <a:lnSpc>
                <a:spcPts val="3200"/>
              </a:lnSpc>
            </a:pPr>
            <a:r>
              <a:rPr lang="en-US" sz="2000" dirty="0" smtClean="0"/>
              <a:t>Elements of each ecosystem mix</a:t>
            </a:r>
          </a:p>
        </p:txBody>
      </p:sp>
    </p:spTree>
    <p:extLst>
      <p:ext uri="{BB962C8B-B14F-4D97-AF65-F5344CB8AC3E}">
        <p14:creationId xmlns:p14="http://schemas.microsoft.com/office/powerpoint/2010/main" val="421603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Landscape ecologists study geographic patterns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/>
          <a:lstStyle/>
          <a:p>
            <a:r>
              <a:rPr lang="en-US" sz="2800" b="1" dirty="0" smtClean="0"/>
              <a:t>Landscape ecology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studies how interacting ecosystems affect the abundance, distribution, and interaction of organisms</a:t>
            </a:r>
          </a:p>
          <a:p>
            <a:r>
              <a:rPr lang="en-US" sz="2800" b="1" dirty="0" smtClean="0"/>
              <a:t>Patches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separate areas of similar habitat</a:t>
            </a:r>
          </a:p>
          <a:p>
            <a:pPr lvl="1"/>
            <a:r>
              <a:rPr lang="en-US" sz="2400" dirty="0" smtClean="0"/>
              <a:t>Are spread spatially in complex patterns (a </a:t>
            </a:r>
            <a:r>
              <a:rPr lang="en-US" sz="2400" b="1" dirty="0" smtClean="0"/>
              <a:t>mosaic</a:t>
            </a:r>
            <a:r>
              <a:rPr lang="en-US" sz="24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348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2"/>
          <a:stretch/>
        </p:blipFill>
        <p:spPr>
          <a:xfrm>
            <a:off x="295529" y="443396"/>
            <a:ext cx="8546592" cy="600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9244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dirty="0" smtClean="0"/>
              <a:t>Remote sensing helps us apply landscape ecology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Remote sensing allows scientists to take a landscape perspective</a:t>
            </a:r>
          </a:p>
          <a:p>
            <a:r>
              <a:rPr lang="en-US" sz="2800" b="1" dirty="0" smtClean="0"/>
              <a:t>Geographic information system (GIS)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computer software used in landscape ecology research</a:t>
            </a:r>
          </a:p>
          <a:p>
            <a:pPr lvl="1"/>
            <a:r>
              <a:rPr lang="en-US" sz="2400" dirty="0" smtClean="0"/>
              <a:t>Analyzes how elements of a landscape are arranged </a:t>
            </a:r>
          </a:p>
          <a:p>
            <a:pPr lvl="1"/>
            <a:r>
              <a:rPr lang="en-US" sz="2400" dirty="0" smtClean="0"/>
              <a:t>Divides landscape into layers</a:t>
            </a:r>
          </a:p>
          <a:p>
            <a:pPr lvl="1"/>
            <a:r>
              <a:rPr lang="en-US" sz="2400" dirty="0" smtClean="0"/>
              <a:t>Helps in planning and land-use decisions</a:t>
            </a:r>
          </a:p>
        </p:txBody>
      </p:sp>
    </p:spTree>
    <p:extLst>
      <p:ext uri="{BB962C8B-B14F-4D97-AF65-F5344CB8AC3E}">
        <p14:creationId xmlns:p14="http://schemas.microsoft.com/office/powerpoint/2010/main" val="164596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2"/>
          <a:stretch/>
        </p:blipFill>
        <p:spPr>
          <a:xfrm>
            <a:off x="3197225" y="299568"/>
            <a:ext cx="2743200" cy="641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003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Modeling helps ecologists understand systems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143395" y="1615526"/>
            <a:ext cx="8849528" cy="5090074"/>
          </a:xfrm>
        </p:spPr>
        <p:txBody>
          <a:bodyPr/>
          <a:lstStyle/>
          <a:p>
            <a:r>
              <a:rPr lang="en-US" sz="2800" b="1" dirty="0" smtClean="0"/>
              <a:t>Model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a simplified representation of a complex natural process</a:t>
            </a:r>
          </a:p>
          <a:p>
            <a:pPr lvl="1"/>
            <a:r>
              <a:rPr lang="en-US" sz="2400" dirty="0" smtClean="0"/>
              <a:t>Helps us understand the process and make predictions</a:t>
            </a:r>
          </a:p>
          <a:p>
            <a:r>
              <a:rPr lang="en-US" sz="2800" b="1" dirty="0" smtClean="0"/>
              <a:t>Ecological modeling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constructs and tests models to explain and predict how ecological systems work</a:t>
            </a:r>
          </a:p>
          <a:p>
            <a:r>
              <a:rPr lang="en-US" sz="2800" dirty="0" smtClean="0"/>
              <a:t>Researchers gather data and form a hypothesis about relationships</a:t>
            </a:r>
          </a:p>
          <a:p>
            <a:pPr lvl="1"/>
            <a:r>
              <a:rPr lang="en-US" sz="2400" dirty="0" smtClean="0"/>
              <a:t>Models predict how the system will behave</a:t>
            </a:r>
          </a:p>
          <a:p>
            <a:pPr lvl="1"/>
            <a:r>
              <a:rPr lang="en-US" sz="2400" dirty="0" smtClean="0"/>
              <a:t>New data refine and increase the model’s accuracy</a:t>
            </a:r>
          </a:p>
        </p:txBody>
      </p:sp>
    </p:spTree>
    <p:extLst>
      <p:ext uri="{BB962C8B-B14F-4D97-AF65-F5344CB8AC3E}">
        <p14:creationId xmlns:p14="http://schemas.microsoft.com/office/powerpoint/2010/main" val="143567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4294967295"/>
          </p:nvPr>
        </p:nvSpPr>
        <p:spPr>
          <a:xfrm>
            <a:off x="174625" y="5920151"/>
            <a:ext cx="8788400" cy="479425"/>
          </a:xfrm>
        </p:spPr>
        <p:txBody>
          <a:bodyPr/>
          <a:lstStyle/>
          <a:p>
            <a:pPr algn="ctr" eaLnBrk="1" hangingPunct="1">
              <a:buFont typeface="Times New Roman" panose="02020603050405020304" pitchFamily="18" charset="0"/>
              <a:buNone/>
            </a:pPr>
            <a:r>
              <a:rPr lang="en-US" sz="2600" i="1" dirty="0" smtClean="0"/>
              <a:t>Ecological modeling resembles the scientific method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2"/>
          <a:stretch/>
        </p:blipFill>
        <p:spPr>
          <a:xfrm>
            <a:off x="1640716" y="358223"/>
            <a:ext cx="5856218" cy="541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94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dirty="0" smtClean="0"/>
              <a:t>Ecosystems services sustain our world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Human society depends on healthy, functioning ecosystems</a:t>
            </a:r>
          </a:p>
          <a:p>
            <a:pPr lvl="1"/>
            <a:r>
              <a:rPr lang="en-US" sz="2400" dirty="0" smtClean="0"/>
              <a:t>They provide goods and services we need to survive</a:t>
            </a:r>
          </a:p>
          <a:p>
            <a:r>
              <a:rPr lang="en-US" sz="2800" dirty="0" smtClean="0"/>
              <a:t>Ecosystem services are provided by the planet’s systems</a:t>
            </a:r>
          </a:p>
          <a:p>
            <a:pPr lvl="1"/>
            <a:r>
              <a:rPr lang="en-US" sz="2400" dirty="0" smtClean="0"/>
              <a:t>Soil formation, water and air purification, pollination</a:t>
            </a:r>
          </a:p>
          <a:p>
            <a:pPr lvl="1"/>
            <a:r>
              <a:rPr lang="en-US" sz="2400" dirty="0" smtClean="0"/>
              <a:t>Breakdown of some pollutants and waste</a:t>
            </a:r>
          </a:p>
          <a:p>
            <a:pPr lvl="1"/>
            <a:r>
              <a:rPr lang="en-US" sz="2400" dirty="0" smtClean="0"/>
              <a:t>Quality of life issues (inspiration, spiritual renewal)</a:t>
            </a:r>
          </a:p>
          <a:p>
            <a:pPr lvl="1"/>
            <a:r>
              <a:rPr lang="en-US" sz="2400" dirty="0" smtClean="0"/>
              <a:t>Nutrient cycling</a:t>
            </a:r>
          </a:p>
        </p:txBody>
      </p:sp>
    </p:spTree>
    <p:extLst>
      <p:ext uri="{BB962C8B-B14F-4D97-AF65-F5344CB8AC3E}">
        <p14:creationId xmlns:p14="http://schemas.microsoft.com/office/powerpoint/2010/main" val="283297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8"/>
          <a:stretch/>
        </p:blipFill>
        <p:spPr>
          <a:xfrm>
            <a:off x="295529" y="432728"/>
            <a:ext cx="8546592" cy="602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5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3600" dirty="0" smtClean="0"/>
              <a:t>Nutrients circulate through ecosystems in biogeochemical cycles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143395" y="1428794"/>
            <a:ext cx="8849528" cy="5200606"/>
          </a:xfrm>
        </p:spPr>
        <p:txBody>
          <a:bodyPr/>
          <a:lstStyle/>
          <a:p>
            <a:pPr>
              <a:lnSpc>
                <a:spcPts val="3100"/>
              </a:lnSpc>
            </a:pPr>
            <a:r>
              <a:rPr lang="en-US" sz="2400" dirty="0" smtClean="0"/>
              <a:t>Matter is continually circulated in ecosystems</a:t>
            </a:r>
          </a:p>
          <a:p>
            <a:pPr>
              <a:lnSpc>
                <a:spcPts val="3100"/>
              </a:lnSpc>
            </a:pPr>
            <a:r>
              <a:rPr lang="en-US" sz="2400" b="1" dirty="0" smtClean="0"/>
              <a:t>Nutrient (biogeochemical) cycles</a:t>
            </a:r>
            <a:r>
              <a:rPr lang="en-US" sz="2400" dirty="0" smtClean="0"/>
              <a:t> </a:t>
            </a:r>
            <a:r>
              <a:rPr lang="en-US" sz="2400" dirty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the movement of nutrients through ecosystems</a:t>
            </a:r>
          </a:p>
          <a:p>
            <a:pPr lvl="1">
              <a:lnSpc>
                <a:spcPts val="3100"/>
              </a:lnSpc>
            </a:pPr>
            <a:r>
              <a:rPr lang="en-US" sz="2000" dirty="0" smtClean="0"/>
              <a:t>May move through the atmosphere, hydrosphere, lithosphere, and biosphere</a:t>
            </a:r>
          </a:p>
          <a:p>
            <a:pPr>
              <a:lnSpc>
                <a:spcPts val="3100"/>
              </a:lnSpc>
            </a:pPr>
            <a:r>
              <a:rPr lang="en-US" sz="2400" b="1" dirty="0" smtClean="0"/>
              <a:t>Pools (reservoirs)</a:t>
            </a:r>
            <a:r>
              <a:rPr lang="en-US" sz="2400" dirty="0" smtClean="0"/>
              <a:t> </a:t>
            </a:r>
            <a:r>
              <a:rPr lang="en-US" sz="2400" dirty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where nutrients reside for varying amounts of time (the </a:t>
            </a:r>
            <a:r>
              <a:rPr lang="en-US" sz="2400" b="1" dirty="0" smtClean="0"/>
              <a:t>residence time</a:t>
            </a:r>
            <a:r>
              <a:rPr lang="en-US" sz="2400" dirty="0" smtClean="0"/>
              <a:t>)</a:t>
            </a:r>
          </a:p>
          <a:p>
            <a:pPr>
              <a:lnSpc>
                <a:spcPts val="3100"/>
              </a:lnSpc>
            </a:pPr>
            <a:r>
              <a:rPr lang="en-US" sz="2400" b="1" dirty="0" smtClean="0"/>
              <a:t>Flux</a:t>
            </a:r>
            <a:r>
              <a:rPr lang="en-US" sz="2400" dirty="0" smtClean="0"/>
              <a:t> </a:t>
            </a:r>
            <a:r>
              <a:rPr lang="en-US" sz="2400" dirty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the rate at which materials move between pools</a:t>
            </a:r>
          </a:p>
          <a:p>
            <a:pPr lvl="1">
              <a:lnSpc>
                <a:spcPts val="3100"/>
              </a:lnSpc>
            </a:pPr>
            <a:r>
              <a:rPr lang="en-US" sz="2000" dirty="0" smtClean="0"/>
              <a:t>Can change over time </a:t>
            </a:r>
          </a:p>
          <a:p>
            <a:pPr lvl="1">
              <a:lnSpc>
                <a:spcPts val="3100"/>
              </a:lnSpc>
            </a:pPr>
            <a:r>
              <a:rPr lang="en-US" sz="2000" dirty="0" smtClean="0"/>
              <a:t>Is influenced by human activities</a:t>
            </a:r>
          </a:p>
        </p:txBody>
      </p:sp>
    </p:spTree>
    <p:extLst>
      <p:ext uri="{BB962C8B-B14F-4D97-AF65-F5344CB8AC3E}">
        <p14:creationId xmlns:p14="http://schemas.microsoft.com/office/powerpoint/2010/main" val="29907112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Nutrients circulate through ecosystems in biogeochemical cycles</a:t>
            </a:r>
          </a:p>
        </p:txBody>
      </p:sp>
      <p:sp>
        <p:nvSpPr>
          <p:cNvPr id="45059" name="Content Placeholder 5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/>
          <a:lstStyle/>
          <a:p>
            <a:r>
              <a:rPr lang="en-US" sz="2400" b="1" dirty="0" smtClean="0"/>
              <a:t>Source</a:t>
            </a:r>
            <a:r>
              <a:rPr lang="en-US" sz="2400" dirty="0" smtClean="0"/>
              <a:t> </a:t>
            </a:r>
            <a:r>
              <a:rPr lang="en-US" sz="2400" dirty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a pool that releases more nutrients than it accepts</a:t>
            </a:r>
          </a:p>
          <a:p>
            <a:r>
              <a:rPr lang="en-US" sz="2400" b="1" dirty="0" smtClean="0"/>
              <a:t>Sink</a:t>
            </a:r>
            <a:r>
              <a:rPr lang="en-US" sz="2400" dirty="0" smtClean="0"/>
              <a:t> </a:t>
            </a:r>
            <a:r>
              <a:rPr lang="en-US" sz="2400" dirty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a pool that accepts more nutrients than it releases</a:t>
            </a:r>
          </a:p>
        </p:txBody>
      </p:sp>
    </p:spTree>
    <p:extLst>
      <p:ext uri="{BB962C8B-B14F-4D97-AF65-F5344CB8AC3E}">
        <p14:creationId xmlns:p14="http://schemas.microsoft.com/office/powerpoint/2010/main" val="133835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4"/>
          <a:stretch/>
        </p:blipFill>
        <p:spPr>
          <a:xfrm>
            <a:off x="295529" y="1268382"/>
            <a:ext cx="8546592" cy="435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2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3600" dirty="0" smtClean="0"/>
              <a:t>The carbon cycle circulates a vital organic nutrient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143395" y="1342546"/>
            <a:ext cx="8849528" cy="5210654"/>
          </a:xfrm>
        </p:spPr>
        <p:txBody>
          <a:bodyPr/>
          <a:lstStyle/>
          <a:p>
            <a:r>
              <a:rPr lang="en-US" sz="2400" dirty="0" smtClean="0"/>
              <a:t>Carbon is found in carbohydrates, fats, proteins, bones, cartilage, and shells </a:t>
            </a:r>
          </a:p>
          <a:p>
            <a:r>
              <a:rPr lang="en-US" sz="2400" b="1" dirty="0" smtClean="0"/>
              <a:t>Carbon cycle</a:t>
            </a:r>
            <a:r>
              <a:rPr lang="en-US" sz="2400" dirty="0" smtClean="0"/>
              <a:t> </a:t>
            </a:r>
            <a:r>
              <a:rPr lang="en-US" sz="2400" dirty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describes the route of carbon atoms through the environment</a:t>
            </a:r>
          </a:p>
          <a:p>
            <a:r>
              <a:rPr lang="en-US" sz="2400" dirty="0" smtClean="0"/>
              <a:t>Photosynthesis by plants, algae, and cyanobacteria</a:t>
            </a:r>
          </a:p>
          <a:p>
            <a:pPr lvl="1"/>
            <a:r>
              <a:rPr lang="en-US" sz="2000" dirty="0" smtClean="0"/>
              <a:t>Removes carbon dioxide from air and water </a:t>
            </a:r>
          </a:p>
          <a:p>
            <a:pPr lvl="1"/>
            <a:r>
              <a:rPr lang="en-US" sz="2000" dirty="0" smtClean="0"/>
              <a:t>Produces oxygen and carbohydrates</a:t>
            </a:r>
          </a:p>
          <a:p>
            <a:pPr lvl="1"/>
            <a:r>
              <a:rPr lang="en-US" sz="2000" dirty="0" smtClean="0"/>
              <a:t>Plants are a major reservoir of carbon</a:t>
            </a:r>
          </a:p>
          <a:p>
            <a:r>
              <a:rPr lang="en-US" sz="2400" dirty="0" smtClean="0"/>
              <a:t>Respiration returns carbon to the air and oceans</a:t>
            </a:r>
          </a:p>
          <a:p>
            <a:pPr lvl="1"/>
            <a:r>
              <a:rPr lang="en-US" sz="2000" dirty="0" smtClean="0"/>
              <a:t>Plants, consumers, and decomposers</a:t>
            </a:r>
          </a:p>
        </p:txBody>
      </p:sp>
    </p:spTree>
    <p:extLst>
      <p:ext uri="{BB962C8B-B14F-4D97-AF65-F5344CB8AC3E}">
        <p14:creationId xmlns:p14="http://schemas.microsoft.com/office/powerpoint/2010/main" val="17353818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3600" i="1" dirty="0" smtClean="0"/>
              <a:t>Sediment storage of carbon and The oceans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143395" y="1300677"/>
            <a:ext cx="8849528" cy="5250847"/>
          </a:xfrm>
        </p:spPr>
        <p:txBody>
          <a:bodyPr/>
          <a:lstStyle/>
          <a:p>
            <a:r>
              <a:rPr lang="en-US" sz="2400" dirty="0" smtClean="0"/>
              <a:t>Decomposition returns carbon to the sediment</a:t>
            </a:r>
          </a:p>
          <a:p>
            <a:pPr lvl="1"/>
            <a:r>
              <a:rPr lang="en-US" sz="2000" dirty="0" smtClean="0"/>
              <a:t>The largest reservoir of carbon</a:t>
            </a:r>
          </a:p>
          <a:p>
            <a:pPr lvl="1"/>
            <a:r>
              <a:rPr lang="en-US" sz="2000" dirty="0" smtClean="0"/>
              <a:t>May be trapped for hundreds of millions of years</a:t>
            </a:r>
          </a:p>
          <a:p>
            <a:r>
              <a:rPr lang="en-US" sz="2400" dirty="0" smtClean="0"/>
              <a:t>Aquatic organisms die and settle in the sediment</a:t>
            </a:r>
          </a:p>
          <a:p>
            <a:pPr lvl="1"/>
            <a:r>
              <a:rPr lang="en-US" sz="2000" dirty="0" smtClean="0"/>
              <a:t>Older layers are buried deeply and undergo high pressure</a:t>
            </a:r>
          </a:p>
          <a:p>
            <a:pPr lvl="1"/>
            <a:r>
              <a:rPr lang="en-US" sz="2000" dirty="0" smtClean="0"/>
              <a:t>Ultimately, it may be converted into fossil fuels</a:t>
            </a:r>
          </a:p>
          <a:p>
            <a:r>
              <a:rPr lang="en-US" sz="2400" dirty="0" smtClean="0"/>
              <a:t>Oceans are the second largest reservoir of carbon</a:t>
            </a:r>
          </a:p>
          <a:p>
            <a:pPr lvl="1"/>
            <a:r>
              <a:rPr lang="en-US" sz="2000" dirty="0" smtClean="0"/>
              <a:t>Compounds enter the oceans from runoff from land, detritus from marine organisms</a:t>
            </a:r>
          </a:p>
          <a:p>
            <a:pPr lvl="1"/>
            <a:r>
              <a:rPr lang="en-US" sz="2000" dirty="0" smtClean="0"/>
              <a:t>Carbon dioxide is dissolved directly into the water from the atmosphere, making the water more acidic</a:t>
            </a:r>
          </a:p>
        </p:txBody>
      </p:sp>
    </p:spTree>
    <p:extLst>
      <p:ext uri="{BB962C8B-B14F-4D97-AF65-F5344CB8AC3E}">
        <p14:creationId xmlns:p14="http://schemas.microsoft.com/office/powerpoint/2010/main" val="235292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0"/>
          <a:stretch/>
        </p:blipFill>
        <p:spPr>
          <a:xfrm>
            <a:off x="769646" y="333046"/>
            <a:ext cx="7598357" cy="622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z="3600" dirty="0" smtClean="0"/>
              <a:t>We are shifting carbon from the lithosphere to the atmosphere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143395" y="1300678"/>
            <a:ext cx="8849528" cy="5331234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en-US" sz="2400" dirty="0" smtClean="0"/>
              <a:t>Burning fossil fuels moves carbon from the ground to the air</a:t>
            </a:r>
          </a:p>
          <a:p>
            <a:pPr>
              <a:lnSpc>
                <a:spcPts val="3000"/>
              </a:lnSpc>
            </a:pPr>
            <a:r>
              <a:rPr lang="en-US" sz="2400" dirty="0" smtClean="0"/>
              <a:t>Cutting forests and burning fields move carbon from vegetation to the air</a:t>
            </a:r>
          </a:p>
          <a:p>
            <a:pPr>
              <a:lnSpc>
                <a:spcPts val="3000"/>
              </a:lnSpc>
            </a:pPr>
            <a:r>
              <a:rPr lang="en-US" sz="2400" dirty="0" smtClean="0"/>
              <a:t>Today’s atmospheric carbon dioxide reservoir is the largest in the past 800,000 years</a:t>
            </a:r>
          </a:p>
          <a:p>
            <a:pPr lvl="1">
              <a:lnSpc>
                <a:spcPts val="3000"/>
              </a:lnSpc>
            </a:pPr>
            <a:r>
              <a:rPr lang="en-US" sz="2000" dirty="0" smtClean="0"/>
              <a:t>It is the driving force behind climate change</a:t>
            </a:r>
          </a:p>
          <a:p>
            <a:pPr>
              <a:lnSpc>
                <a:spcPts val="3000"/>
              </a:lnSpc>
            </a:pPr>
            <a:r>
              <a:rPr lang="en-US" sz="2400" dirty="0" smtClean="0"/>
              <a:t>Uncertainties remain—there is a missing carbon sink: 1–2 billion metric tons of carbon are unaccounted for</a:t>
            </a:r>
          </a:p>
          <a:p>
            <a:pPr lvl="1">
              <a:lnSpc>
                <a:spcPts val="3000"/>
              </a:lnSpc>
            </a:pPr>
            <a:r>
              <a:rPr lang="en-US" sz="2000" dirty="0" smtClean="0"/>
              <a:t>It may be taken up by plants or soils of northern temperate and boreal forests</a:t>
            </a:r>
          </a:p>
        </p:txBody>
      </p:sp>
    </p:spTree>
    <p:extLst>
      <p:ext uri="{BB962C8B-B14F-4D97-AF65-F5344CB8AC3E}">
        <p14:creationId xmlns:p14="http://schemas.microsoft.com/office/powerpoint/2010/main" val="49473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3600" dirty="0" smtClean="0"/>
              <a:t>The nitrogen cycle involves specialized bacteria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Nitrogen comprises 78% of our atmosphere</a:t>
            </a:r>
          </a:p>
          <a:p>
            <a:pPr lvl="1"/>
            <a:r>
              <a:rPr lang="en-US" sz="2000" dirty="0" smtClean="0"/>
              <a:t>It is contained in proteins, DNA, and RNA</a:t>
            </a:r>
          </a:p>
          <a:p>
            <a:r>
              <a:rPr lang="en-US" sz="2400" b="1" dirty="0" smtClean="0"/>
              <a:t>Nitrogen cycle</a:t>
            </a:r>
            <a:r>
              <a:rPr lang="en-US" sz="2400" dirty="0" smtClean="0"/>
              <a:t> </a:t>
            </a:r>
            <a:r>
              <a:rPr lang="en-US" sz="2400" dirty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describes the routes that nitrogen atoms take through the environment</a:t>
            </a:r>
          </a:p>
          <a:p>
            <a:pPr lvl="1"/>
            <a:r>
              <a:rPr lang="en-US" sz="2000" dirty="0" smtClean="0"/>
              <a:t>Nitrogen gas cannot be used by most organisms</a:t>
            </a:r>
          </a:p>
          <a:p>
            <a:r>
              <a:rPr lang="en-US" sz="2400" b="1" dirty="0" smtClean="0"/>
              <a:t>Nitrogen fixation</a:t>
            </a:r>
            <a:r>
              <a:rPr lang="en-US" sz="2400" dirty="0" smtClean="0"/>
              <a:t> </a:t>
            </a:r>
            <a:r>
              <a:rPr lang="en-US" sz="2400" dirty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lightning or </a:t>
            </a:r>
            <a:r>
              <a:rPr lang="en-US" sz="2400" b="1" dirty="0" smtClean="0"/>
              <a:t>nitrogen-fixing bacteria</a:t>
            </a:r>
            <a:r>
              <a:rPr lang="en-US" sz="2400" dirty="0" smtClean="0"/>
              <a:t> combine (fix) nitrogen with hydrogen to form ammonium, which can be used</a:t>
            </a:r>
            <a:r>
              <a:rPr lang="en-US" sz="2400" dirty="0"/>
              <a:t> </a:t>
            </a:r>
            <a:r>
              <a:rPr lang="en-US" sz="2400" dirty="0" smtClean="0"/>
              <a:t>by plants</a:t>
            </a:r>
          </a:p>
        </p:txBody>
      </p:sp>
    </p:spTree>
    <p:extLst>
      <p:ext uri="{BB962C8B-B14F-4D97-AF65-F5344CB8AC3E}">
        <p14:creationId xmlns:p14="http://schemas.microsoft.com/office/powerpoint/2010/main" val="160523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5"/>
          <a:stretch/>
        </p:blipFill>
        <p:spPr>
          <a:xfrm>
            <a:off x="295529" y="1354748"/>
            <a:ext cx="8546592" cy="418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138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z="4000" dirty="0" smtClean="0"/>
              <a:t>Nitrification and </a:t>
            </a:r>
            <a:r>
              <a:rPr lang="en-US" sz="4000" dirty="0" err="1" smtClean="0"/>
              <a:t>denitrification</a:t>
            </a:r>
            <a:endParaRPr lang="en-US" sz="4000" dirty="0" smtClean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Nitrification</a:t>
            </a:r>
            <a:r>
              <a:rPr lang="en-US" sz="2400" dirty="0" smtClean="0"/>
              <a:t> </a:t>
            </a:r>
            <a:r>
              <a:rPr lang="en-US" sz="2400" dirty="0">
                <a:latin typeface="Symbol" panose="05050102010706020507" pitchFamily="18" charset="2"/>
              </a:rPr>
              <a:t>=</a:t>
            </a:r>
            <a:r>
              <a:rPr lang="en-US" sz="2400" dirty="0" smtClean="0"/>
              <a:t> process by which bacteria convert ammonium ions, first into nitrite ions, then into nitrate ions</a:t>
            </a:r>
          </a:p>
          <a:p>
            <a:pPr lvl="1"/>
            <a:r>
              <a:rPr lang="en-US" sz="2000" dirty="0" smtClean="0"/>
              <a:t>Plants can take up nitrate most easily</a:t>
            </a:r>
          </a:p>
          <a:p>
            <a:r>
              <a:rPr lang="en-US" sz="2400" dirty="0" smtClean="0"/>
              <a:t>Animals obtain nitrogen by eating plants or other animals</a:t>
            </a:r>
          </a:p>
          <a:p>
            <a:r>
              <a:rPr lang="en-US" sz="2400" dirty="0" smtClean="0"/>
              <a:t>Decomposers get nitrogen from dead and decaying plants or other animals, releasing ammonium ions to nitrifying bacteria</a:t>
            </a:r>
          </a:p>
        </p:txBody>
      </p:sp>
    </p:spTree>
    <p:extLst>
      <p:ext uri="{BB962C8B-B14F-4D97-AF65-F5344CB8AC3E}">
        <p14:creationId xmlns:p14="http://schemas.microsoft.com/office/powerpoint/2010/main" val="119700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dirty="0" smtClean="0"/>
              <a:t>Nitrification and </a:t>
            </a:r>
            <a:r>
              <a:rPr lang="en-US" sz="4000" dirty="0" err="1" smtClean="0"/>
              <a:t>denitrification</a:t>
            </a:r>
            <a:endParaRPr lang="en-US" sz="4000" dirty="0" smtClean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Denitrifying bacteria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bacteria that convert nitrates in soil or water to gaseous nitrogen, releasing it back into the atmosphere and completing the nitrogen cycle</a:t>
            </a:r>
          </a:p>
        </p:txBody>
      </p:sp>
    </p:spTree>
    <p:extLst>
      <p:ext uri="{BB962C8B-B14F-4D97-AF65-F5344CB8AC3E}">
        <p14:creationId xmlns:p14="http://schemas.microsoft.com/office/powerpoint/2010/main" val="383566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4"/>
          <a:stretch/>
        </p:blipFill>
        <p:spPr>
          <a:xfrm>
            <a:off x="710870" y="477175"/>
            <a:ext cx="7715909" cy="593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6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dirty="0" smtClean="0"/>
              <a:t>We have greatly influenced the nitrogen cycle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Nitrogen fixation was a crop production </a:t>
            </a:r>
            <a:br>
              <a:rPr lang="en-US" sz="2800" dirty="0" smtClean="0"/>
            </a:br>
            <a:r>
              <a:rPr lang="en-US" sz="2800" b="1" dirty="0" smtClean="0"/>
              <a:t>bottleneck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the limiting factor in crop production</a:t>
            </a:r>
          </a:p>
          <a:p>
            <a:r>
              <a:rPr lang="en-US" sz="2800" b="1" dirty="0" smtClean="0"/>
              <a:t>Haber-Bosch process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production of fertilizers by combining nitrogen and hydrogen to synthesize ammonia</a:t>
            </a:r>
          </a:p>
          <a:p>
            <a:pPr lvl="1"/>
            <a:r>
              <a:rPr lang="en-US" sz="2400" dirty="0" smtClean="0"/>
              <a:t>Humans overcame the bottleneck on crop productivity</a:t>
            </a:r>
          </a:p>
        </p:txBody>
      </p:sp>
    </p:spTree>
    <p:extLst>
      <p:ext uri="{BB962C8B-B14F-4D97-AF65-F5344CB8AC3E}">
        <p14:creationId xmlns:p14="http://schemas.microsoft.com/office/powerpoint/2010/main" val="172056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3600" dirty="0" smtClean="0"/>
              <a:t>We have greatly influenced the nitrogen cycle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Overuse of fertilizers has negative side effects:</a:t>
            </a:r>
          </a:p>
          <a:p>
            <a:pPr lvl="1"/>
            <a:r>
              <a:rPr lang="en-US" sz="2000" dirty="0" smtClean="0"/>
              <a:t>Increases the flux of nitrogen from the atmosphere to the land</a:t>
            </a:r>
          </a:p>
          <a:p>
            <a:pPr lvl="1"/>
            <a:r>
              <a:rPr lang="en-US" sz="2000" dirty="0" smtClean="0"/>
              <a:t>Causes eutrophication in estuaries and coastal ecosystems and fisheries</a:t>
            </a:r>
          </a:p>
          <a:p>
            <a:pPr lvl="1"/>
            <a:r>
              <a:rPr lang="en-US" sz="2000" dirty="0" smtClean="0"/>
              <a:t>Washes essential nutrients out of the soil</a:t>
            </a:r>
          </a:p>
          <a:p>
            <a:r>
              <a:rPr lang="en-US" sz="2400" dirty="0" smtClean="0"/>
              <a:t>Burning fossil fuels adds nitrogen compounds to the atmosphere that contribute to acid precipitation</a:t>
            </a:r>
          </a:p>
        </p:txBody>
      </p:sp>
    </p:spTree>
    <p:extLst>
      <p:ext uri="{BB962C8B-B14F-4D97-AF65-F5344CB8AC3E}">
        <p14:creationId xmlns:p14="http://schemas.microsoft.com/office/powerpoint/2010/main" val="374974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7"/>
          <p:cNvSpPr txBox="1">
            <a:spLocks noChangeArrowheads="1"/>
          </p:cNvSpPr>
          <p:nvPr/>
        </p:nvSpPr>
        <p:spPr bwMode="auto">
          <a:xfrm>
            <a:off x="383721" y="5427314"/>
            <a:ext cx="8370207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sz="2600" i="1" dirty="0">
                <a:latin typeface="+mn-lt"/>
                <a:cs typeface="Arial" panose="020B0604020202020204" pitchFamily="34" charset="0"/>
              </a:rPr>
              <a:t>Human activity has doubled the amount of nitrogen entering the </a:t>
            </a:r>
            <a:r>
              <a:rPr lang="en-US" sz="2600" i="1" dirty="0" smtClean="0">
                <a:latin typeface="+mn-lt"/>
                <a:cs typeface="Arial" panose="020B0604020202020204" pitchFamily="34" charset="0"/>
              </a:rPr>
              <a:t>environment, </a:t>
            </a:r>
            <a:r>
              <a:rPr lang="en-US" sz="2600" i="1" dirty="0">
                <a:latin typeface="+mn-lt"/>
                <a:cs typeface="Arial" panose="020B0604020202020204" pitchFamily="34" charset="0"/>
              </a:rPr>
              <a:t>overwhelming nature’s </a:t>
            </a:r>
            <a:r>
              <a:rPr lang="en-US" sz="2600" i="1" dirty="0" err="1">
                <a:latin typeface="+mn-lt"/>
                <a:cs typeface="Arial" panose="020B0604020202020204" pitchFamily="34" charset="0"/>
              </a:rPr>
              <a:t>denitrification</a:t>
            </a:r>
            <a:r>
              <a:rPr lang="en-US" sz="2600" i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600" i="1" dirty="0" smtClean="0">
                <a:latin typeface="+mn-lt"/>
                <a:cs typeface="Arial" panose="020B0604020202020204" pitchFamily="34" charset="0"/>
              </a:rPr>
              <a:t>abilities</a:t>
            </a:r>
            <a:endParaRPr lang="en-US" sz="2600" i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0420" name="Picture 6" descr="SBS_4e_Figure_05_19_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62" y="333132"/>
            <a:ext cx="7324725" cy="498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9913" y="793819"/>
            <a:ext cx="5727560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Please confirm that it is OK to use this art from the previous edition (permissions issue) - PIT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34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dirty="0" smtClean="0"/>
              <a:t>The phosphorus cycle circulates a limited nutrient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Phosphorus (P) is a key component of cell membranes, DNA, RNA, ATP, and ADP</a:t>
            </a:r>
          </a:p>
          <a:p>
            <a:r>
              <a:rPr lang="en-US" sz="2800" b="1" dirty="0" smtClean="0"/>
              <a:t>Phosphorus cycle</a:t>
            </a:r>
            <a:r>
              <a:rPr lang="en-US" sz="2800" dirty="0" smtClean="0"/>
              <a:t> </a:t>
            </a:r>
            <a:r>
              <a:rPr lang="en-US" sz="2800" dirty="0">
                <a:latin typeface="Symbol" panose="05050102010706020507" pitchFamily="18" charset="2"/>
              </a:rPr>
              <a:t>=</a:t>
            </a:r>
            <a:r>
              <a:rPr lang="en-US" sz="2800" dirty="0" smtClean="0"/>
              <a:t> describes the routes that phosphorus atoms take through the environment</a:t>
            </a:r>
          </a:p>
          <a:p>
            <a:r>
              <a:rPr lang="en-US" sz="2800" dirty="0" smtClean="0"/>
              <a:t>Most phosphorus is within rocks </a:t>
            </a:r>
          </a:p>
          <a:p>
            <a:pPr lvl="1"/>
            <a:r>
              <a:rPr lang="en-US" sz="2400" dirty="0" smtClean="0"/>
              <a:t>It is released by weathering</a:t>
            </a:r>
          </a:p>
          <a:p>
            <a:pPr lvl="1"/>
            <a:r>
              <a:rPr lang="en-US" sz="2400" dirty="0" smtClean="0"/>
              <a:t>There is no significant atmospheric component</a:t>
            </a:r>
          </a:p>
          <a:p>
            <a:r>
              <a:rPr lang="en-US" sz="2800" dirty="0" smtClean="0"/>
              <a:t>There is naturally low environmental concentrations</a:t>
            </a:r>
          </a:p>
          <a:p>
            <a:pPr lvl="1"/>
            <a:r>
              <a:rPr lang="en-US" sz="2400" dirty="0" smtClean="0"/>
              <a:t>Phosphorus can be a limiting factor for plant growth</a:t>
            </a:r>
          </a:p>
        </p:txBody>
      </p:sp>
    </p:spTree>
    <p:extLst>
      <p:ext uri="{BB962C8B-B14F-4D97-AF65-F5344CB8AC3E}">
        <p14:creationId xmlns:p14="http://schemas.microsoft.com/office/powerpoint/2010/main" val="301880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4"/>
          <a:stretch/>
        </p:blipFill>
        <p:spPr>
          <a:xfrm>
            <a:off x="295529" y="524737"/>
            <a:ext cx="8546592" cy="584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2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859"/>
            <a:ext cx="8229600" cy="1143000"/>
          </a:xfrm>
        </p:spPr>
        <p:txBody>
          <a:bodyPr/>
          <a:lstStyle/>
          <a:p>
            <a:r>
              <a:rPr lang="en-US" sz="4000" dirty="0" smtClean="0"/>
              <a:t>We influence the phosphorus cycle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Humans add phosphorus to fertilizers to promote crop growth</a:t>
            </a:r>
          </a:p>
          <a:p>
            <a:r>
              <a:rPr lang="en-US" sz="2800" dirty="0" smtClean="0"/>
              <a:t>Runoff from farm fields and lawns contains phosphorus </a:t>
            </a:r>
          </a:p>
          <a:p>
            <a:pPr lvl="1"/>
            <a:r>
              <a:rPr lang="en-US" sz="2400" dirty="0" smtClean="0"/>
              <a:t>Increases phytoplankton growth</a:t>
            </a:r>
          </a:p>
          <a:p>
            <a:pPr lvl="1"/>
            <a:r>
              <a:rPr lang="en-US" sz="2400" dirty="0" smtClean="0"/>
              <a:t>Results in eutrophication and hypoxia</a:t>
            </a:r>
          </a:p>
          <a:p>
            <a:r>
              <a:rPr lang="en-US" sz="2800" dirty="0" smtClean="0"/>
              <a:t>Wastewater discharge also releases phosphorus </a:t>
            </a:r>
          </a:p>
          <a:p>
            <a:pPr lvl="1"/>
            <a:r>
              <a:rPr lang="en-US" sz="2400" dirty="0" smtClean="0"/>
              <a:t>Detergents have traditionally contained high levels of phosphates</a:t>
            </a:r>
          </a:p>
        </p:txBody>
      </p:sp>
    </p:spTree>
    <p:extLst>
      <p:ext uri="{BB962C8B-B14F-4D97-AF65-F5344CB8AC3E}">
        <p14:creationId xmlns:p14="http://schemas.microsoft.com/office/powerpoint/2010/main" val="359350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Tackling nutrient enrichment requires diverse approaches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143395" y="1729408"/>
            <a:ext cx="8849528" cy="5280992"/>
          </a:xfrm>
        </p:spPr>
        <p:txBody>
          <a:bodyPr/>
          <a:lstStyle/>
          <a:p>
            <a:r>
              <a:rPr lang="en-US" sz="2000" dirty="0" smtClean="0"/>
              <a:t>We rely on synthetic fertilizers and fossil fuels </a:t>
            </a:r>
          </a:p>
          <a:p>
            <a:pPr lvl="1"/>
            <a:r>
              <a:rPr lang="en-US" sz="2000" dirty="0" smtClean="0"/>
              <a:t>Nutrient enrichment will be an issue we must address</a:t>
            </a:r>
          </a:p>
          <a:p>
            <a:r>
              <a:rPr lang="en-US" sz="2000" dirty="0" smtClean="0"/>
              <a:t>There are a number of ways to control nutrient pollution</a:t>
            </a:r>
          </a:p>
          <a:p>
            <a:pPr lvl="1"/>
            <a:r>
              <a:rPr lang="en-US" sz="2000" dirty="0" smtClean="0"/>
              <a:t>Reduce fertilizer use on farms and lawns</a:t>
            </a:r>
          </a:p>
          <a:p>
            <a:pPr lvl="1"/>
            <a:r>
              <a:rPr lang="en-US" sz="2000" dirty="0" smtClean="0"/>
              <a:t>Apply fertilizer at times that minimize runoff</a:t>
            </a:r>
          </a:p>
          <a:p>
            <a:pPr lvl="1"/>
            <a:r>
              <a:rPr lang="en-US" sz="2000" dirty="0" smtClean="0"/>
              <a:t>Plant vegetation “buffers” around streams</a:t>
            </a:r>
          </a:p>
          <a:p>
            <a:pPr lvl="1"/>
            <a:r>
              <a:rPr lang="en-US" sz="2000" dirty="0" smtClean="0"/>
              <a:t>Restore wetlands and create artificial ones</a:t>
            </a:r>
          </a:p>
          <a:p>
            <a:pPr lvl="1"/>
            <a:r>
              <a:rPr lang="en-US" sz="2000" dirty="0" smtClean="0"/>
              <a:t>Improve sewage treatment technologies</a:t>
            </a:r>
          </a:p>
          <a:p>
            <a:pPr lvl="1"/>
            <a:r>
              <a:rPr lang="en-US" sz="2000" dirty="0" smtClean="0"/>
              <a:t>Reduce fossil fuel combustion</a:t>
            </a:r>
          </a:p>
          <a:p>
            <a:r>
              <a:rPr lang="en-US" sz="2000" dirty="0" smtClean="0"/>
              <a:t>These approaches have varying costs</a:t>
            </a:r>
          </a:p>
        </p:txBody>
      </p:sp>
    </p:spTree>
    <p:extLst>
      <p:ext uri="{BB962C8B-B14F-4D97-AF65-F5344CB8AC3E}">
        <p14:creationId xmlns:p14="http://schemas.microsoft.com/office/powerpoint/2010/main" val="46557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Other biogeochemical cycles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Sediment cycle</a:t>
            </a:r>
          </a:p>
          <a:p>
            <a:r>
              <a:rPr lang="en-US" sz="2800" dirty="0" smtClean="0"/>
              <a:t>Iodine cycle</a:t>
            </a:r>
          </a:p>
          <a:p>
            <a:r>
              <a:rPr lang="en-US" sz="2800" dirty="0" smtClean="0"/>
              <a:t>Sulfur cycle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335539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Geology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38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“</a:t>
            </a:r>
            <a:r>
              <a:rPr lang="en-US" sz="38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If you want to learn about the health of a population, look at the air they breathe, the water they drink, and the places where they live.”</a:t>
            </a:r>
            <a:r>
              <a:rPr lang="en-US" sz="3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/>
            </a:r>
            <a:br>
              <a:rPr lang="en-US" sz="3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</a:br>
            <a:r>
              <a:rPr lang="en-US" sz="3800" dirty="0" smtClean="0">
                <a:latin typeface="Arial Rounded MT Bold" pitchFamily="34" charset="0"/>
              </a:rPr>
              <a:t>	</a:t>
            </a:r>
            <a:br>
              <a:rPr lang="en-US" sz="3800" dirty="0" smtClean="0">
                <a:latin typeface="Arial Rounded MT Bold" pitchFamily="34" charset="0"/>
              </a:rPr>
            </a:br>
            <a:r>
              <a:rPr lang="en-US" sz="3800" dirty="0" smtClean="0"/>
              <a:t>               </a:t>
            </a:r>
            <a:r>
              <a:rPr lang="en-US" sz="2900" dirty="0" smtClean="0"/>
              <a:t>― Hippocrates, 5</a:t>
            </a:r>
            <a:r>
              <a:rPr lang="en-US" sz="2900" baseline="30000" dirty="0" smtClean="0"/>
              <a:t>th</a:t>
            </a:r>
            <a:r>
              <a:rPr lang="en-US" sz="2900" dirty="0" smtClean="0"/>
              <a:t> Century BC</a:t>
            </a:r>
          </a:p>
        </p:txBody>
      </p:sp>
    </p:spTree>
    <p:extLst>
      <p:ext uri="{BB962C8B-B14F-4D97-AF65-F5344CB8AC3E}">
        <p14:creationId xmlns:p14="http://schemas.microsoft.com/office/powerpoint/2010/main" val="37839829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Medical Geology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3333CC"/>
                </a:solidFill>
                <a:latin typeface="Arial Rounded MT Bold" pitchFamily="34" charset="0"/>
              </a:rPr>
              <a:t>Deals with the geologic factors that have a bearing on human, animal and plant health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3333CC"/>
                </a:solidFill>
                <a:latin typeface="Arial Rounded MT Bold" pitchFamily="34" charset="0"/>
              </a:rPr>
              <a:t>“Is the scientific discipline that examines the impacts that geologic materials and processes have on human and ecosystem health.” (Bunnell, 2004)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3333CC"/>
                </a:solidFill>
                <a:latin typeface="Arial Rounded MT Bold" pitchFamily="34" charset="0"/>
              </a:rPr>
              <a:t>Medical geology deals with the </a:t>
            </a:r>
            <a:r>
              <a:rPr lang="en-US" sz="2400" i="1" smtClean="0">
                <a:solidFill>
                  <a:schemeClr val="hlink"/>
                </a:solidFill>
                <a:latin typeface="Arial Rounded MT Bold" pitchFamily="34" charset="0"/>
              </a:rPr>
              <a:t>cause</a:t>
            </a:r>
            <a:r>
              <a:rPr lang="en-US" sz="2400" smtClean="0">
                <a:solidFill>
                  <a:srgbClr val="3333CC"/>
                </a:solidFill>
                <a:latin typeface="Arial Rounded MT Bold" pitchFamily="34" charset="0"/>
              </a:rPr>
              <a:t> of the disease not its </a:t>
            </a:r>
            <a:r>
              <a:rPr lang="en-US" sz="2400" i="1" smtClean="0">
                <a:solidFill>
                  <a:schemeClr val="hlink"/>
                </a:solidFill>
                <a:latin typeface="Arial Rounded MT Bold" pitchFamily="34" charset="0"/>
              </a:rPr>
              <a:t>cure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i="1" smtClean="0">
              <a:solidFill>
                <a:schemeClr val="hlink"/>
              </a:solidFill>
              <a:latin typeface="Arial Rounded MT Bold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________________________________________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smtClean="0"/>
              <a:t>[Bunnell, J.E; 2204, Medical Geolgoy:Emerging Discipline on the Ecosystem-Human Health Interface.  </a:t>
            </a:r>
            <a:r>
              <a:rPr lang="en-US" sz="1600" i="1" smtClean="0"/>
              <a:t>EcoHealth</a:t>
            </a:r>
            <a:r>
              <a:rPr lang="en-US" sz="1600" smtClean="0"/>
              <a:t>, V. 1, p. 15-18]</a:t>
            </a:r>
          </a:p>
        </p:txBody>
      </p:sp>
    </p:spTree>
    <p:extLst>
      <p:ext uri="{BB962C8B-B14F-4D97-AF65-F5344CB8AC3E}">
        <p14:creationId xmlns:p14="http://schemas.microsoft.com/office/powerpoint/2010/main" val="134464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868362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Medical Geology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80772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Blip>
                <a:blip r:embed="rId3"/>
              </a:buBlip>
            </a:pPr>
            <a:r>
              <a:rPr lang="en-US" smtClean="0">
                <a:solidFill>
                  <a:srgbClr val="3333CC"/>
                </a:solidFill>
                <a:latin typeface="Arial Rounded MT Bold" pitchFamily="34" charset="0"/>
              </a:rPr>
              <a:t>Impetus from geochemical research after WW II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Blip>
                <a:blip r:embed="rId3"/>
              </a:buBlip>
            </a:pPr>
            <a:r>
              <a:rPr lang="en-US" smtClean="0">
                <a:solidFill>
                  <a:srgbClr val="3333CC"/>
                </a:solidFill>
                <a:latin typeface="Arial Rounded MT Bold" pitchFamily="34" charset="0"/>
              </a:rPr>
              <a:t>Geochemical data triggered interest of geologists and health care professionals to study possible relation between geochemical nature of an area and incidence of disease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Blip>
                <a:blip r:embed="rId3"/>
              </a:buBlip>
            </a:pPr>
            <a:r>
              <a:rPr lang="en-US" smtClean="0">
                <a:solidFill>
                  <a:srgbClr val="3333CC"/>
                </a:solidFill>
                <a:latin typeface="Arial Rounded MT Bold" pitchFamily="34" charset="0"/>
              </a:rPr>
              <a:t>Earlier, during the 1930s and subsequent period, animal and plant scientists made much progress in studying health impact caused by excess or deficiency of trace elements in animals and plants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Blip>
                <a:blip r:embed="rId3"/>
              </a:buBlip>
            </a:pPr>
            <a:endParaRPr lang="en-US" sz="2400" smtClean="0">
              <a:solidFill>
                <a:srgbClr val="3333CC"/>
              </a:solidFill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Blip>
                <a:blip r:embed="rId3"/>
              </a:buBlip>
            </a:pPr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val="1596698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838200" y="457200"/>
            <a:ext cx="74676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US" sz="4000" dirty="0">
                <a:solidFill>
                  <a:srgbClr val="3333CC"/>
                </a:solidFill>
              </a:rPr>
              <a:t>Trace Elements and Health</a:t>
            </a:r>
          </a:p>
          <a:p>
            <a:pPr marL="342900" indent="-342900">
              <a:defRPr/>
            </a:pPr>
            <a:endParaRPr lang="en-US" sz="4000" dirty="0">
              <a:solidFill>
                <a:srgbClr val="3333CC"/>
              </a:solidFill>
            </a:endParaRPr>
          </a:p>
          <a:p>
            <a:pPr marL="342900" indent="-342900">
              <a:defRPr/>
            </a:pPr>
            <a:r>
              <a:rPr lang="en-US" dirty="0">
                <a:solidFill>
                  <a:schemeClr val="tx1"/>
                </a:solidFill>
              </a:rPr>
              <a:t>                      </a:t>
            </a:r>
          </a:p>
          <a:p>
            <a:pPr marL="342900" indent="-342900"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defRPr/>
            </a:pPr>
            <a:r>
              <a:rPr lang="en-US" sz="3200" b="1" smtClean="0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Well </a:t>
            </a:r>
            <a:r>
              <a:rPr lang="en-US" sz="32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Studied Trace Elements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3200" dirty="0">
                <a:solidFill>
                  <a:srgbClr val="3333CC"/>
                </a:solidFill>
              </a:rPr>
              <a:t>  Fluorine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3200" dirty="0">
                <a:solidFill>
                  <a:srgbClr val="3333CC"/>
                </a:solidFill>
              </a:rPr>
              <a:t>  Iodine</a:t>
            </a:r>
          </a:p>
          <a:p>
            <a:pPr marL="514350" indent="-514350">
              <a:buAutoNum type="arabicPeriod" startAt="3"/>
              <a:defRPr/>
            </a:pPr>
            <a:r>
              <a:rPr lang="en-US" sz="3200" dirty="0" smtClean="0">
                <a:solidFill>
                  <a:srgbClr val="3333CC"/>
                </a:solidFill>
              </a:rPr>
              <a:t>Selenium</a:t>
            </a:r>
          </a:p>
          <a:p>
            <a:pPr marL="514350" indent="-514350">
              <a:buAutoNum type="arabicPeriod" startAt="3"/>
              <a:defRPr/>
            </a:pPr>
            <a:r>
              <a:rPr lang="en-US" sz="3200" dirty="0" smtClean="0">
                <a:solidFill>
                  <a:srgbClr val="3333CC"/>
                </a:solidFill>
              </a:rPr>
              <a:t>Arsenic</a:t>
            </a:r>
            <a:endParaRPr lang="en-US" sz="3200" dirty="0">
              <a:solidFill>
                <a:srgbClr val="3333CC"/>
              </a:solidFill>
            </a:endParaRPr>
          </a:p>
          <a:p>
            <a:pPr marL="342900" indent="-342900">
              <a:defRPr/>
            </a:pPr>
            <a:endParaRPr lang="en-US" sz="2400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805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57200" y="457200"/>
            <a:ext cx="830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en-US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609600" y="381000"/>
            <a:ext cx="7848600" cy="693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400" b="1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Iodine</a:t>
            </a:r>
          </a:p>
          <a:p>
            <a:pPr eaLnBrk="0" hangingPunct="0">
              <a:spcBef>
                <a:spcPct val="50000"/>
              </a:spcBef>
              <a:defRPr/>
            </a:pPr>
            <a:endParaRPr lang="en-US" sz="14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0" hangingPunct="0">
              <a:spcBef>
                <a:spcPct val="50000"/>
              </a:spcBef>
              <a:defRPr/>
            </a:pPr>
            <a:r>
              <a:rPr lang="en-US" sz="2800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Sources</a:t>
            </a:r>
            <a:r>
              <a:rPr lang="en-US" sz="2800">
                <a:solidFill>
                  <a:srgbClr val="3333CC"/>
                </a:solidFill>
              </a:rPr>
              <a:t>: alcohol, iodized table salt, seafood, kelp &amp; other seaweed (raw or processed in items like ice cream)</a:t>
            </a:r>
          </a:p>
          <a:p>
            <a:pPr eaLnBrk="0" hangingPunct="0">
              <a:defRPr/>
            </a:pPr>
            <a:r>
              <a:rPr lang="en-US" sz="2800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Benefits</a:t>
            </a:r>
            <a:r>
              <a:rPr lang="en-US" sz="2800">
                <a:solidFill>
                  <a:srgbClr val="3333CC"/>
                </a:solidFill>
              </a:rPr>
              <a:t>: helps metabolize fats, produce energy, and keep thyroid glands healthy</a:t>
            </a:r>
          </a:p>
          <a:p>
            <a:pPr eaLnBrk="0" hangingPunct="0">
              <a:defRPr/>
            </a:pPr>
            <a:r>
              <a:rPr lang="en-US" sz="2800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Hazards</a:t>
            </a:r>
            <a:r>
              <a:rPr lang="en-US" sz="2800">
                <a:solidFill>
                  <a:srgbClr val="3333CC"/>
                </a:solidFill>
              </a:rPr>
              <a:t>: too little can result in hypothyroidism, causing weight gain, lack of energy, reduced mental focus, and in some cases goiter. Globally 2.11 million people suffer from goiter (WHO, 1990)</a:t>
            </a:r>
          </a:p>
          <a:p>
            <a:pPr eaLnBrk="0" hangingPunct="0">
              <a:spcBef>
                <a:spcPct val="50000"/>
              </a:spcBef>
              <a:defRPr/>
            </a:pPr>
            <a:endParaRPr lang="en-US" sz="2800">
              <a:solidFill>
                <a:srgbClr val="3333CC"/>
              </a:solidFill>
              <a:latin typeface="Arial" pitchFamily="34" charset="0"/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en-US" sz="32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65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343400"/>
            <a:ext cx="8001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000" dirty="0"/>
              <a:t>Globally goiters affect as many as 200 million of the 800 million people who have a diet deficient in iodine. 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000" dirty="0"/>
              <a:t>150 microgram of iodine in salt/day is recommended dose to maintain proper thyroid function to allow for median urinary iodine (UI) concentration of between 100-200 microgram/L.  When UI falls below 100 microgram/L goiter is indicated.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000" dirty="0"/>
              <a:t>One tablespoonful of iodine is all a person would need in his lifetime. </a:t>
            </a:r>
          </a:p>
        </p:txBody>
      </p:sp>
      <p:pic>
        <p:nvPicPr>
          <p:cNvPr id="1026" name="Picture 2" descr="F:\IFS\PUBLICATIONS\Rohan Fernando\KLT\Manuscript\Figure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8600"/>
            <a:ext cx="5181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84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world_iod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3152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914400" y="4800600"/>
            <a:ext cx="7543800" cy="169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FF"/>
                </a:solidFill>
                <a:latin typeface="Arial Rounded MT Bold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/>
              <a:t>                         </a:t>
            </a:r>
            <a:r>
              <a:rPr lang="en-US" sz="2400" b="1">
                <a:solidFill>
                  <a:schemeClr val="tx1"/>
                </a:solidFill>
              </a:rPr>
              <a:t>Global Iodine Nutrition</a:t>
            </a:r>
          </a:p>
          <a:p>
            <a:pPr eaLnBrk="1" hangingPunct="1">
              <a:spcBef>
                <a:spcPct val="50000"/>
              </a:spcBef>
            </a:pPr>
            <a:endParaRPr lang="en-US" sz="2400" b="1">
              <a:solidFill>
                <a:schemeClr val="tx1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CC6600"/>
                </a:solidFill>
              </a:rPr>
              <a:t>Source: Accessed April 7, 2006 </a:t>
            </a:r>
            <a:r>
              <a:rPr lang="en-US">
                <a:solidFill>
                  <a:srgbClr val="CC6600"/>
                </a:solidFill>
                <a:hlinkClick r:id="rId4"/>
              </a:rPr>
              <a:t>http://indorgs.virginia.edu/iccidd/mi/regions/world_map.htm</a:t>
            </a:r>
            <a:r>
              <a:rPr lang="en-US">
                <a:solidFill>
                  <a:srgbClr val="CC6600"/>
                </a:solidFill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73113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685800" y="304800"/>
            <a:ext cx="7924800" cy="553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4400" b="1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Fluorine</a:t>
            </a:r>
          </a:p>
          <a:p>
            <a:pPr>
              <a:defRPr/>
            </a:pPr>
            <a:endParaRPr lang="en-US" sz="4400" b="1">
              <a:solidFill>
                <a:srgbClr val="3333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sz="2800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Sources</a:t>
            </a:r>
            <a:r>
              <a:rPr lang="en-US" sz="2800">
                <a:solidFill>
                  <a:srgbClr val="3333CC"/>
                </a:solidFill>
                <a:latin typeface="Arial" pitchFamily="34" charset="0"/>
              </a:rPr>
              <a:t>: drinking water, seafood, teas. Regularly added to drinking water and toothpaste for its proven ability to reduce the formation of dental cavities by up to 70%</a:t>
            </a:r>
          </a:p>
          <a:p>
            <a:pPr>
              <a:defRPr/>
            </a:pPr>
            <a:r>
              <a:rPr lang="en-US" sz="2800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Benefits</a:t>
            </a:r>
            <a:r>
              <a:rPr lang="en-US" sz="2800">
                <a:solidFill>
                  <a:srgbClr val="3333CC"/>
                </a:solidFill>
                <a:latin typeface="Arial" pitchFamily="34" charset="0"/>
              </a:rPr>
              <a:t>: required to maintain strong bones and teeth</a:t>
            </a:r>
          </a:p>
          <a:p>
            <a:pPr>
              <a:defRPr/>
            </a:pPr>
            <a:r>
              <a:rPr lang="en-US" sz="2800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Hazards</a:t>
            </a:r>
            <a:r>
              <a:rPr lang="en-US" sz="2800">
                <a:solidFill>
                  <a:srgbClr val="3333CC"/>
                </a:solidFill>
                <a:latin typeface="Arial" pitchFamily="34" charset="0"/>
              </a:rPr>
              <a:t>: excessive amounts can result in mottled teeth, too little can cause osteoporosis</a:t>
            </a:r>
          </a:p>
          <a:p>
            <a:pPr>
              <a:defRPr/>
            </a:pPr>
            <a:endParaRPr lang="en-US">
              <a:solidFill>
                <a:srgbClr val="3333CC"/>
              </a:solidFill>
              <a:latin typeface="Arial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en-US">
              <a:solidFill>
                <a:schemeClr val="tx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664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755" y="2971800"/>
            <a:ext cx="58743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000" dirty="0"/>
              <a:t>Dental fluorosis is caused by high intake of F (&gt;4 ppm). It ranges from discoloration and mottling of teeth surface to serious staining and pitting. EPA’s  MCL for drinking water is 4 ppm but it is too high and NAS in 2006 recommended to lower it below 2 ppm. </a:t>
            </a:r>
            <a:br>
              <a:rPr lang="en-US" sz="2000" dirty="0"/>
            </a:br>
            <a:endParaRPr lang="en-US" sz="2000" dirty="0"/>
          </a:p>
          <a:p>
            <a:pPr marL="342900" indent="-342900" eaLnBrk="1" hangingPunct="1">
              <a:buFont typeface="Arial" pitchFamily="34" charset="0"/>
              <a:buChar char="•"/>
            </a:pPr>
            <a:endParaRPr lang="en-US" sz="2000" dirty="0"/>
          </a:p>
        </p:txBody>
      </p:sp>
      <p:pic>
        <p:nvPicPr>
          <p:cNvPr id="4" name="Picture 6" descr="DSCN284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5418117" cy="287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883-3-m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83" y="-35584"/>
            <a:ext cx="3057014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4640" y="4923472"/>
            <a:ext cx="86907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000" dirty="0"/>
              <a:t>In US approximately 200,000 people were using drinking water with F concentrations equal to or exceeding 4 ppm (mg/L).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000" dirty="0"/>
              <a:t>This man in China has a very advanced case of dental floozies caused by ingesting high levels (&gt;100 ppm) of F. 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000" dirty="0"/>
              <a:t>About 10 million people in the southern China suffer from dental fluorosis.</a:t>
            </a:r>
          </a:p>
        </p:txBody>
      </p:sp>
    </p:spTree>
    <p:extLst>
      <p:ext uri="{BB962C8B-B14F-4D97-AF65-F5344CB8AC3E}">
        <p14:creationId xmlns:p14="http://schemas.microsoft.com/office/powerpoint/2010/main" val="3971169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Assignment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Assess one biogeochemical cycle from Carbon, Nitrogen, Phosphorus, Sediment cycle, Iodine cycle or Sulfur cycle and discuss the influence of Sri Lankan’s impact to it</a:t>
            </a:r>
          </a:p>
          <a:p>
            <a:r>
              <a:rPr lang="en-US" sz="2400" dirty="0" smtClean="0"/>
              <a:t>Presentation of 8 minutes</a:t>
            </a:r>
          </a:p>
          <a:p>
            <a:r>
              <a:rPr lang="en-US" sz="2400" dirty="0" smtClean="0"/>
              <a:t>Report of 4 pages maximum </a:t>
            </a:r>
          </a:p>
          <a:p>
            <a:pPr lvl="1"/>
            <a:r>
              <a:rPr lang="en-US" sz="2000" dirty="0" smtClean="0"/>
              <a:t>1.5 line spacing</a:t>
            </a:r>
          </a:p>
          <a:p>
            <a:pPr lvl="1"/>
            <a:r>
              <a:rPr lang="en-US" sz="2000" dirty="0" smtClean="0"/>
              <a:t>12 </a:t>
            </a:r>
            <a:r>
              <a:rPr lang="en-US" sz="2000" dirty="0" err="1" smtClean="0"/>
              <a:t>pt</a:t>
            </a:r>
            <a:r>
              <a:rPr lang="en-US" sz="2000" smtClean="0"/>
              <a:t> Times New Roman</a:t>
            </a:r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8106098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3049</Words>
  <Application>Microsoft Office PowerPoint</Application>
  <PresentationFormat>On-screen Show (4:3)</PresentationFormat>
  <Paragraphs>331</Paragraphs>
  <Slides>70</Slides>
  <Notes>51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Default Design</vt:lpstr>
      <vt:lpstr>Environmental Systems</vt:lpstr>
      <vt:lpstr>This lecture will help you understand:</vt:lpstr>
      <vt:lpstr>What is a system?</vt:lpstr>
      <vt:lpstr>PowerPoint Presentation</vt:lpstr>
      <vt:lpstr>Central Case Study: The Vanishing Oysters of the Chesapeake Bay</vt:lpstr>
      <vt:lpstr>PowerPoint Presentation</vt:lpstr>
      <vt:lpstr>Earth’s Environmental Systems</vt:lpstr>
      <vt:lpstr>Systems involve feedback loops</vt:lpstr>
      <vt:lpstr>Systems involve feedback loops </vt:lpstr>
      <vt:lpstr>PowerPoint Presentation</vt:lpstr>
      <vt:lpstr>Systems involve feedback loops</vt:lpstr>
      <vt:lpstr>PowerPoint Presentation</vt:lpstr>
      <vt:lpstr>Systems show several defining properties</vt:lpstr>
      <vt:lpstr>PowerPoint Presentation</vt:lpstr>
      <vt:lpstr>Environmental systems interact</vt:lpstr>
      <vt:lpstr>Environmental systems interact</vt:lpstr>
      <vt:lpstr>PowerPoint Presentation</vt:lpstr>
      <vt:lpstr>Environmental systems interact</vt:lpstr>
      <vt:lpstr>PowerPoint Presentation</vt:lpstr>
      <vt:lpstr>We may perceive Earth’s systems in various ways</vt:lpstr>
      <vt:lpstr>Ecosystems  </vt:lpstr>
      <vt:lpstr>Ecosystems are systems of interacting living and nonliving entities</vt:lpstr>
      <vt:lpstr>PowerPoint Presentation</vt:lpstr>
      <vt:lpstr>Energy is converted to biomass</vt:lpstr>
      <vt:lpstr>Energy is converted to biomass</vt:lpstr>
      <vt:lpstr>PowerPoint Presentation</vt:lpstr>
      <vt:lpstr>PowerPoint Presentation</vt:lpstr>
      <vt:lpstr>Nutrients influence productivity</vt:lpstr>
      <vt:lpstr>PowerPoint Presentation</vt:lpstr>
      <vt:lpstr>Nutrients influence productivity</vt:lpstr>
      <vt:lpstr>PowerPoint Presentation</vt:lpstr>
      <vt:lpstr>Ecosystems interact with one another</vt:lpstr>
      <vt:lpstr>Landscape ecologists study geographic patterns</vt:lpstr>
      <vt:lpstr>PowerPoint Presentation</vt:lpstr>
      <vt:lpstr>Remote sensing helps us apply landscape ecology</vt:lpstr>
      <vt:lpstr>PowerPoint Presentation</vt:lpstr>
      <vt:lpstr>Modeling helps ecologists understand systems</vt:lpstr>
      <vt:lpstr>PowerPoint Presentation</vt:lpstr>
      <vt:lpstr>Ecosystems services sustain our world</vt:lpstr>
      <vt:lpstr>PowerPoint Presentation</vt:lpstr>
      <vt:lpstr>Nutrients circulate through ecosystems in biogeochemical cycles</vt:lpstr>
      <vt:lpstr>Nutrients circulate through ecosystems in biogeochemical cycles</vt:lpstr>
      <vt:lpstr>PowerPoint Presentation</vt:lpstr>
      <vt:lpstr>The carbon cycle circulates a vital organic nutrient</vt:lpstr>
      <vt:lpstr>Sediment storage of carbon and The oceans</vt:lpstr>
      <vt:lpstr>PowerPoint Presentation</vt:lpstr>
      <vt:lpstr>We are shifting carbon from the lithosphere to the atmosphere</vt:lpstr>
      <vt:lpstr>The nitrogen cycle involves specialized bacteria</vt:lpstr>
      <vt:lpstr>PowerPoint Presentation</vt:lpstr>
      <vt:lpstr>Nitrification and denitrification</vt:lpstr>
      <vt:lpstr>Nitrification and denitrification</vt:lpstr>
      <vt:lpstr>PowerPoint Presentation</vt:lpstr>
      <vt:lpstr>We have greatly influenced the nitrogen cycle</vt:lpstr>
      <vt:lpstr>We have greatly influenced the nitrogen cycle</vt:lpstr>
      <vt:lpstr>PowerPoint Presentation</vt:lpstr>
      <vt:lpstr>The phosphorus cycle circulates a limited nutrient</vt:lpstr>
      <vt:lpstr>PowerPoint Presentation</vt:lpstr>
      <vt:lpstr>We influence the phosphorus cycle</vt:lpstr>
      <vt:lpstr>Tackling nutrient enrichment requires diverse approaches</vt:lpstr>
      <vt:lpstr>Other biogeochemical cycles</vt:lpstr>
      <vt:lpstr>Medical Geology</vt:lpstr>
      <vt:lpstr>Medical Geology</vt:lpstr>
      <vt:lpstr>Medical Geology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Assignment</vt:lpstr>
    </vt:vector>
  </TitlesOfParts>
  <Company>MSU College of Engineering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Ecosystems and Nutrient Cycles</dc:title>
  <dc:creator>Thomas C. Voice</dc:creator>
  <cp:lastModifiedBy>user</cp:lastModifiedBy>
  <cp:revision>46</cp:revision>
  <dcterms:created xsi:type="dcterms:W3CDTF">2003-09-17T01:42:00Z</dcterms:created>
  <dcterms:modified xsi:type="dcterms:W3CDTF">2017-08-29T00:55:46Z</dcterms:modified>
</cp:coreProperties>
</file>