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72"/>
  </p:notesMasterIdLst>
  <p:sldIdLst>
    <p:sldId id="259" r:id="rId2"/>
    <p:sldId id="383" r:id="rId3"/>
    <p:sldId id="274" r:id="rId4"/>
    <p:sldId id="303" r:id="rId5"/>
    <p:sldId id="320" r:id="rId6"/>
    <p:sldId id="321" r:id="rId7"/>
    <p:sldId id="322" r:id="rId8"/>
    <p:sldId id="323" r:id="rId9"/>
    <p:sldId id="324" r:id="rId10"/>
    <p:sldId id="325" r:id="rId11"/>
    <p:sldId id="327" r:id="rId12"/>
    <p:sldId id="329" r:id="rId13"/>
    <p:sldId id="330" r:id="rId14"/>
    <p:sldId id="331" r:id="rId15"/>
    <p:sldId id="332" r:id="rId16"/>
    <p:sldId id="380" r:id="rId17"/>
    <p:sldId id="336" r:id="rId18"/>
    <p:sldId id="381" r:id="rId19"/>
    <p:sldId id="337" r:id="rId20"/>
    <p:sldId id="339" r:id="rId21"/>
    <p:sldId id="341" r:id="rId22"/>
    <p:sldId id="342" r:id="rId23"/>
    <p:sldId id="346" r:id="rId24"/>
    <p:sldId id="353" r:id="rId25"/>
    <p:sldId id="347" r:id="rId26"/>
    <p:sldId id="350" r:id="rId27"/>
    <p:sldId id="261" r:id="rId28"/>
    <p:sldId id="400" r:id="rId29"/>
    <p:sldId id="262" r:id="rId30"/>
    <p:sldId id="263" r:id="rId31"/>
    <p:sldId id="273" r:id="rId32"/>
    <p:sldId id="276" r:id="rId33"/>
    <p:sldId id="280" r:id="rId34"/>
    <p:sldId id="384" r:id="rId35"/>
    <p:sldId id="385" r:id="rId36"/>
    <p:sldId id="386" r:id="rId37"/>
    <p:sldId id="387" r:id="rId38"/>
    <p:sldId id="388" r:id="rId39"/>
    <p:sldId id="389" r:id="rId40"/>
    <p:sldId id="390" r:id="rId41"/>
    <p:sldId id="391" r:id="rId42"/>
    <p:sldId id="392" r:id="rId43"/>
    <p:sldId id="393" r:id="rId44"/>
    <p:sldId id="394" r:id="rId45"/>
    <p:sldId id="395" r:id="rId46"/>
    <p:sldId id="396" r:id="rId47"/>
    <p:sldId id="397" r:id="rId48"/>
    <p:sldId id="281" r:id="rId49"/>
    <p:sldId id="357" r:id="rId50"/>
    <p:sldId id="399" r:id="rId51"/>
    <p:sldId id="398" r:id="rId52"/>
    <p:sldId id="359" r:id="rId53"/>
    <p:sldId id="378" r:id="rId54"/>
    <p:sldId id="382" r:id="rId55"/>
    <p:sldId id="343" r:id="rId56"/>
    <p:sldId id="376" r:id="rId57"/>
    <p:sldId id="360" r:id="rId58"/>
    <p:sldId id="361" r:id="rId59"/>
    <p:sldId id="362" r:id="rId60"/>
    <p:sldId id="363" r:id="rId61"/>
    <p:sldId id="364" r:id="rId62"/>
    <p:sldId id="365" r:id="rId63"/>
    <p:sldId id="366" r:id="rId64"/>
    <p:sldId id="367" r:id="rId65"/>
    <p:sldId id="368" r:id="rId66"/>
    <p:sldId id="369" r:id="rId67"/>
    <p:sldId id="370" r:id="rId68"/>
    <p:sldId id="371" r:id="rId69"/>
    <p:sldId id="372" r:id="rId70"/>
    <p:sldId id="374"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35" autoAdjust="0"/>
    <p:restoredTop sz="88187" autoAdjust="0"/>
  </p:normalViewPr>
  <p:slideViewPr>
    <p:cSldViewPr>
      <p:cViewPr varScale="1">
        <p:scale>
          <a:sx n="77" d="100"/>
          <a:sy n="77" d="100"/>
        </p:scale>
        <p:origin x="-1560" y="-90"/>
      </p:cViewPr>
      <p:guideLst>
        <p:guide orient="horz" pos="2160"/>
        <p:guide orient="horz" pos="576"/>
        <p:guide pos="2880"/>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02"/>
    </p:cViewPr>
  </p:sorterViewPr>
  <p:notesViewPr>
    <p:cSldViewPr>
      <p:cViewPr varScale="1">
        <p:scale>
          <a:sx n="67" d="100"/>
          <a:sy n="67" d="100"/>
        </p:scale>
        <p:origin x="-327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4506C0-3FFE-45A5-803D-9F4FC5464A70}" type="datetimeFigureOut">
              <a:rPr lang="en-US" smtClean="0"/>
              <a:t>8/22/2017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646707-6BBD-41A9-B4DF-0C76A73A2D2A}" type="slidenum">
              <a:rPr lang="en-US" smtClean="0"/>
              <a:t>‹#›</a:t>
            </a:fld>
            <a:endParaRPr lang="en-US"/>
          </a:p>
        </p:txBody>
      </p:sp>
    </p:spTree>
    <p:extLst>
      <p:ext uri="{BB962C8B-B14F-4D97-AF65-F5344CB8AC3E}">
        <p14:creationId xmlns:p14="http://schemas.microsoft.com/office/powerpoint/2010/main" val="808152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template can be used as a starter file to give updates for project</a:t>
            </a:r>
            <a:r>
              <a:rPr lang="en-US" baseline="0" dirty="0" smtClean="0"/>
              <a:t> milestones.</a:t>
            </a:r>
            <a:endParaRPr lang="en-US" dirty="0" smtClean="0"/>
          </a:p>
          <a:p>
            <a:endParaRPr lang="en-US" baseline="0" dirty="0" smtClean="0"/>
          </a:p>
          <a:p>
            <a:pPr lvl="0"/>
            <a:r>
              <a:rPr lang="en-US" sz="1000" b="1" dirty="0" smtClean="0"/>
              <a:t>Sections</a:t>
            </a:r>
            <a:endParaRPr lang="en-US" sz="1000" b="0" dirty="0" smtClean="0"/>
          </a:p>
          <a:p>
            <a:pPr lvl="0"/>
            <a:r>
              <a:rPr lang="en-US" sz="1000" b="0" dirty="0" smtClean="0"/>
              <a:t>Right-click on a slide to add sections.</a:t>
            </a:r>
            <a:r>
              <a:rPr lang="en-US" sz="1000" b="0" baseline="0" dirty="0" smtClean="0"/>
              <a:t> Sections can help to organize your slides or facilitate collaboration between multiple authors.</a:t>
            </a:r>
            <a:endParaRPr lang="en-US" sz="1000" b="0" dirty="0" smtClean="0"/>
          </a:p>
          <a:p>
            <a:pPr lvl="0"/>
            <a:endParaRPr lang="en-US" sz="1000" b="1" dirty="0" smtClean="0"/>
          </a:p>
          <a:p>
            <a:pPr lvl="0"/>
            <a:r>
              <a:rPr lang="en-US" sz="1000" b="1" dirty="0" smtClean="0"/>
              <a:t>Notes</a:t>
            </a:r>
          </a:p>
          <a:p>
            <a:pPr lvl="0"/>
            <a:r>
              <a:rPr lang="en-US" sz="1000" dirty="0" smtClean="0"/>
              <a:t>Use the Notes section for delivery notes or to provide additional details for the audience.</a:t>
            </a:r>
            <a:r>
              <a:rPr lang="en-US" sz="1000" baseline="0" dirty="0" smtClean="0"/>
              <a:t> View these notes in Presentation View during your presentation. </a:t>
            </a:r>
          </a:p>
          <a:p>
            <a:pPr lvl="0">
              <a:buFontTx/>
              <a:buNone/>
            </a:pPr>
            <a:r>
              <a:rPr lang="en-US" sz="1000" dirty="0" smtClean="0"/>
              <a:t>Keep in mind the font size (important for accessibility, visibility, videotaping, and online production)</a:t>
            </a:r>
          </a:p>
          <a:p>
            <a:pPr lvl="0"/>
            <a:endParaRPr lang="en-US" sz="1000" dirty="0" smtClean="0"/>
          </a:p>
          <a:p>
            <a:pPr lvl="0">
              <a:buFontTx/>
              <a:buNone/>
            </a:pPr>
            <a:r>
              <a:rPr lang="en-US" sz="1000" b="1" dirty="0" smtClean="0"/>
              <a:t>Coordinated colors </a:t>
            </a:r>
          </a:p>
          <a:p>
            <a:pPr lvl="0">
              <a:buFontTx/>
              <a:buNone/>
            </a:pPr>
            <a:r>
              <a:rPr lang="en-US" sz="1000" dirty="0" smtClean="0"/>
              <a:t>Pay particular attention to the graphs, charts, and text boxes.</a:t>
            </a:r>
            <a:r>
              <a:rPr lang="en-US" sz="1000" baseline="0" dirty="0" smtClean="0"/>
              <a:t> </a:t>
            </a:r>
            <a:endParaRPr lang="en-US" sz="1000" dirty="0" smtClean="0"/>
          </a:p>
          <a:p>
            <a:pPr lvl="0"/>
            <a:r>
              <a:rPr lang="en-US" sz="1000" dirty="0" smtClean="0"/>
              <a:t>Consider that attendees will print in black and white or </a:t>
            </a:r>
            <a:r>
              <a:rPr lang="en-US" sz="1000" dirty="0" err="1" smtClean="0"/>
              <a:t>grayscale</a:t>
            </a:r>
            <a:r>
              <a:rPr lang="en-US" sz="1000" dirty="0" smtClean="0"/>
              <a:t>. Run a test print to make sure your colors work when printed in pure black and white and </a:t>
            </a:r>
            <a:r>
              <a:rPr lang="en-US" sz="1000" dirty="0" err="1" smtClean="0"/>
              <a:t>grayscale</a:t>
            </a:r>
            <a:r>
              <a:rPr lang="en-US" sz="1000" dirty="0" smtClean="0"/>
              <a:t>.</a:t>
            </a:r>
          </a:p>
          <a:p>
            <a:pPr lvl="0">
              <a:buFontTx/>
              <a:buNone/>
            </a:pPr>
            <a:endParaRPr lang="en-US" sz="1000" dirty="0" smtClean="0"/>
          </a:p>
          <a:p>
            <a:pPr lvl="0">
              <a:buFontTx/>
              <a:buNone/>
            </a:pPr>
            <a:r>
              <a:rPr lang="en-US" sz="1000" b="1" dirty="0" smtClean="0"/>
              <a:t>Graphics, tables, and graphs</a:t>
            </a:r>
          </a:p>
          <a:p>
            <a:pPr lvl="0"/>
            <a:r>
              <a:rPr lang="en-US" sz="1000" dirty="0" smtClean="0"/>
              <a:t>Keep it simple: If possible, use consistent, non-distracting styles and colors.</a:t>
            </a:r>
          </a:p>
          <a:p>
            <a:pPr lvl="0"/>
            <a:r>
              <a:rPr lang="en-US" sz="1000" dirty="0" smtClean="0"/>
              <a:t>Label all graphs and tables.</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5E0C3846-8D4C-4326-8BC7-9B455A03629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a:solidFill>
                  <a:schemeClr val="tx1"/>
                </a:solidFill>
                <a:latin typeface="Arial" charset="0"/>
              </a:defRPr>
            </a:lvl1pPr>
            <a:lvl2pPr marL="742950" indent="-285750">
              <a:defRPr kumimoji="1" sz="1200">
                <a:solidFill>
                  <a:schemeClr val="tx1"/>
                </a:solidFill>
                <a:latin typeface="Arial" charset="0"/>
              </a:defRPr>
            </a:lvl2pPr>
            <a:lvl3pPr marL="1143000" indent="-228600">
              <a:defRPr kumimoji="1" sz="1200">
                <a:solidFill>
                  <a:schemeClr val="tx1"/>
                </a:solidFill>
                <a:latin typeface="Arial" charset="0"/>
              </a:defRPr>
            </a:lvl3pPr>
            <a:lvl4pPr marL="1600200" indent="-228600">
              <a:defRPr kumimoji="1" sz="1200">
                <a:solidFill>
                  <a:schemeClr val="tx1"/>
                </a:solidFill>
                <a:latin typeface="Arial" charset="0"/>
              </a:defRPr>
            </a:lvl4pPr>
            <a:lvl5pPr marL="2057400" indent="-228600">
              <a:defRPr kumimoji="1" sz="1200">
                <a:solidFill>
                  <a:schemeClr val="tx1"/>
                </a:solidFill>
                <a:latin typeface="Arial" charset="0"/>
              </a:defRPr>
            </a:lvl5pPr>
            <a:lvl6pPr marL="2514600" indent="-228600" eaLnBrk="0" fontAlgn="base" hangingPunct="0">
              <a:spcBef>
                <a:spcPct val="30000"/>
              </a:spcBef>
              <a:spcAft>
                <a:spcPct val="0"/>
              </a:spcAft>
              <a:defRPr kumimoji="1" sz="1200">
                <a:solidFill>
                  <a:schemeClr val="tx1"/>
                </a:solidFill>
                <a:latin typeface="Arial" charset="0"/>
              </a:defRPr>
            </a:lvl6pPr>
            <a:lvl7pPr marL="2971800" indent="-228600" eaLnBrk="0" fontAlgn="base" hangingPunct="0">
              <a:spcBef>
                <a:spcPct val="30000"/>
              </a:spcBef>
              <a:spcAft>
                <a:spcPct val="0"/>
              </a:spcAft>
              <a:defRPr kumimoji="1" sz="1200">
                <a:solidFill>
                  <a:schemeClr val="tx1"/>
                </a:solidFill>
                <a:latin typeface="Arial" charset="0"/>
              </a:defRPr>
            </a:lvl7pPr>
            <a:lvl8pPr marL="3429000" indent="-228600" eaLnBrk="0" fontAlgn="base" hangingPunct="0">
              <a:spcBef>
                <a:spcPct val="30000"/>
              </a:spcBef>
              <a:spcAft>
                <a:spcPct val="0"/>
              </a:spcAft>
              <a:defRPr kumimoji="1" sz="1200">
                <a:solidFill>
                  <a:schemeClr val="tx1"/>
                </a:solidFill>
                <a:latin typeface="Arial" charset="0"/>
              </a:defRPr>
            </a:lvl8pPr>
            <a:lvl9pPr marL="3886200" indent="-228600" eaLnBrk="0" fontAlgn="base" hangingPunct="0">
              <a:spcBef>
                <a:spcPct val="30000"/>
              </a:spcBef>
              <a:spcAft>
                <a:spcPct val="0"/>
              </a:spcAft>
              <a:defRPr kumimoji="1" sz="1200">
                <a:solidFill>
                  <a:schemeClr val="tx1"/>
                </a:solidFill>
                <a:latin typeface="Arial" charset="0"/>
              </a:defRPr>
            </a:lvl9pPr>
          </a:lstStyle>
          <a:p>
            <a:fld id="{411AC23E-0CD0-4AB1-ACDD-A38EFE35A1CD}" type="slidenum">
              <a:rPr kumimoji="0" lang="en-US" altLang="en-US" smtClean="0">
                <a:latin typeface="Times New Roman" pitchFamily="18" charset="0"/>
              </a:rPr>
              <a:pPr/>
              <a:t>5</a:t>
            </a:fld>
            <a:endParaRPr kumimoji="0" lang="en-US" alt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JM" smtClean="0"/>
              <a:t>Unlike science, in engineering the environment in which engineers plan, design, build, manufacture, maintain and operate continually changes and </a:t>
            </a:r>
          </a:p>
          <a:p>
            <a:pPr eaLnBrk="1" hangingPunct="1">
              <a:spcBef>
                <a:spcPct val="0"/>
              </a:spcBef>
            </a:pPr>
            <a:r>
              <a:rPr lang="en-JM" smtClean="0"/>
              <a:t>so the engineer must be prepared within an ‘acceptable level of risk’ for all possibilities and outcomes. </a:t>
            </a:r>
          </a:p>
          <a:p>
            <a:pPr eaLnBrk="1" hangingPunct="1">
              <a:spcBef>
                <a:spcPct val="0"/>
              </a:spcBef>
            </a:pPr>
            <a:r>
              <a:rPr lang="en-JM" smtClean="0"/>
              <a:t>In a controlled laboratory there is much less chance of an uncertain event. </a:t>
            </a:r>
          </a:p>
          <a:p>
            <a:pPr eaLnBrk="1" hangingPunct="1">
              <a:spcBef>
                <a:spcPct val="0"/>
              </a:spcBef>
            </a:pPr>
            <a:r>
              <a:rPr lang="en-JM" smtClean="0"/>
              <a:t>The biggest risk factors in engineering  are planning for the unknown behaviour of humans and natural systems.</a:t>
            </a:r>
          </a:p>
        </p:txBody>
      </p:sp>
      <p:sp>
        <p:nvSpPr>
          <p:cNvPr id="143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A86E23B-0AF3-4540-BD80-908FE2491874}" type="slidenum">
              <a:rPr lang="en-JM" smtClean="0"/>
              <a:pPr fontAlgn="base">
                <a:spcBef>
                  <a:spcPct val="0"/>
                </a:spcBef>
                <a:spcAft>
                  <a:spcPct val="0"/>
                </a:spcAft>
                <a:defRPr/>
              </a:pPr>
              <a:t>24</a:t>
            </a:fld>
            <a:endParaRPr lang="en-JM"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the project</a:t>
            </a:r>
            <a:r>
              <a:rPr lang="en-US" baseline="0" dirty="0" smtClean="0"/>
              <a:t> about?</a:t>
            </a:r>
          </a:p>
          <a:p>
            <a:r>
              <a:rPr lang="en-US" dirty="0" smtClean="0"/>
              <a:t>Define</a:t>
            </a:r>
            <a:r>
              <a:rPr lang="en-US" baseline="0" dirty="0" smtClean="0"/>
              <a:t> the goal of this project</a:t>
            </a:r>
          </a:p>
          <a:p>
            <a:pPr lvl="1"/>
            <a:r>
              <a:rPr lang="en-US" dirty="0" smtClean="0"/>
              <a:t>Is it similar to projects in the past or is it a new effort?</a:t>
            </a:r>
          </a:p>
          <a:p>
            <a:r>
              <a:rPr lang="en-US" baseline="0" dirty="0" smtClean="0"/>
              <a:t>Define the scope of this project</a:t>
            </a:r>
          </a:p>
          <a:p>
            <a:pPr lvl="1"/>
            <a:r>
              <a:rPr lang="en-US" baseline="0" dirty="0" smtClean="0"/>
              <a:t>Is it an independent project or is it related to other projects?</a:t>
            </a:r>
          </a:p>
          <a:p>
            <a:pPr lvl="0"/>
            <a:endParaRPr lang="en-US" baseline="0" dirty="0" smtClean="0"/>
          </a:p>
          <a:p>
            <a:pPr lvl="0"/>
            <a:r>
              <a:rPr lang="en-US" baseline="0" dirty="0" smtClean="0"/>
              <a:t>* Note that this slide is not necessary for weekly status meetings</a:t>
            </a:r>
            <a:endParaRPr lang="en-US" dirty="0" smtClean="0"/>
          </a:p>
          <a:p>
            <a:endParaRPr lang="en-US" dirty="0"/>
          </a:p>
        </p:txBody>
      </p:sp>
      <p:sp>
        <p:nvSpPr>
          <p:cNvPr id="4" name="Slide Number Placeholder 3"/>
          <p:cNvSpPr>
            <a:spLocks noGrp="1"/>
          </p:cNvSpPr>
          <p:nvPr>
            <p:ph type="sldNum" sz="quarter" idx="10"/>
          </p:nvPr>
        </p:nvSpPr>
        <p:spPr/>
        <p:txBody>
          <a:bodyPr/>
          <a:lstStyle/>
          <a:p>
            <a:fld id="{5E0C3846-8D4C-4326-8BC7-9B455A036298}" type="slidenum">
              <a:rPr lang="en-US" smtClean="0"/>
              <a:pPr/>
              <a:t>27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None/>
            </a:pPr>
            <a:r>
              <a:rPr lang="en-US" dirty="0" smtClean="0"/>
              <a:t>* If any of</a:t>
            </a:r>
            <a:r>
              <a:rPr lang="en-US" baseline="0" dirty="0" smtClean="0"/>
              <a:t> these issues caused a schedule delay or need to be discussed further, include details in next slide.</a:t>
            </a:r>
          </a:p>
          <a:p>
            <a:pPr>
              <a:buFont typeface="Arial" charset="0"/>
              <a:buNone/>
            </a:pPr>
            <a:endParaRPr lang="en-US" baseline="0" dirty="0" smtClean="0"/>
          </a:p>
        </p:txBody>
      </p:sp>
      <p:sp>
        <p:nvSpPr>
          <p:cNvPr id="4" name="Slide Number Placeholder 3"/>
          <p:cNvSpPr>
            <a:spLocks noGrp="1"/>
          </p:cNvSpPr>
          <p:nvPr>
            <p:ph type="sldNum" sz="quarter" idx="10"/>
          </p:nvPr>
        </p:nvSpPr>
        <p:spPr/>
        <p:txBody>
          <a:bodyPr/>
          <a:lstStyle/>
          <a:p>
            <a:fld id="{5E0C3846-8D4C-4326-8BC7-9B455A036298}" type="slidenum">
              <a:rPr lang="en-US" smtClean="0"/>
              <a:pPr/>
              <a:t>29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Duplicate this slide as necessary if there is more than one issue.</a:t>
            </a:r>
          </a:p>
          <a:p>
            <a:r>
              <a:rPr lang="en-US" dirty="0" smtClean="0"/>
              <a:t>This and related slides</a:t>
            </a:r>
            <a:r>
              <a:rPr lang="en-US" baseline="0" dirty="0" smtClean="0"/>
              <a:t> can be moved to the appendix or hidden if necessary.</a:t>
            </a:r>
            <a:endParaRPr lang="en-US" dirty="0"/>
          </a:p>
        </p:txBody>
      </p:sp>
      <p:sp>
        <p:nvSpPr>
          <p:cNvPr id="4" name="Slide Number Placeholder 3"/>
          <p:cNvSpPr>
            <a:spLocks noGrp="1"/>
          </p:cNvSpPr>
          <p:nvPr>
            <p:ph type="sldNum" sz="quarter" idx="10"/>
          </p:nvPr>
        </p:nvSpPr>
        <p:spPr/>
        <p:txBody>
          <a:bodyPr/>
          <a:lstStyle/>
          <a:p>
            <a:fld id="{5E0C3846-8D4C-4326-8BC7-9B455A036298}"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152400"/>
            <a:ext cx="9144000" cy="6124797"/>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13827" y="1225713"/>
            <a:ext cx="901373" cy="901373"/>
          </a:xfrm>
          <a:prstGeom prst="ellipse">
            <a:avLst/>
          </a:prstGeom>
          <a:ln>
            <a:noFill/>
          </a:ln>
          <a:effectLst>
            <a:outerShdw blurRad="292100" dist="76200" dir="2700000" algn="tl" rotWithShape="0">
              <a:srgbClr val="333333">
                <a:alpha val="50000"/>
              </a:srgbClr>
            </a:outerShdw>
          </a:effectLst>
        </p:spPr>
      </p:pic>
      <p:pic>
        <p:nvPicPr>
          <p:cNvPr id="9" name="Picture 8"/>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44607" y="1746086"/>
            <a:ext cx="1240461" cy="1240461"/>
          </a:xfrm>
          <a:prstGeom prst="ellipse">
            <a:avLst/>
          </a:prstGeom>
          <a:ln>
            <a:noFill/>
          </a:ln>
          <a:effectLst>
            <a:outerShdw blurRad="292100" dist="76200" dir="2700000" algn="tl" rotWithShape="0">
              <a:srgbClr val="333333">
                <a:alpha val="50000"/>
              </a:srgbClr>
            </a:outerShdw>
          </a:effectLst>
        </p:spPr>
      </p:pic>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086600" y="1676400"/>
            <a:ext cx="1828800" cy="1828800"/>
          </a:xfrm>
          <a:prstGeom prst="ellipse">
            <a:avLst/>
          </a:prstGeom>
          <a:ln>
            <a:noFill/>
          </a:ln>
          <a:effectLst>
            <a:outerShdw blurRad="292100" dist="76200" dir="2700000" algn="tl" rotWithShape="0">
              <a:srgbClr val="333333">
                <a:alpha val="50000"/>
              </a:srgbClr>
            </a:outerShdw>
          </a:effectLst>
        </p:spPr>
      </p:pic>
      <p:sp>
        <p:nvSpPr>
          <p:cNvPr id="2" name="Title 1"/>
          <p:cNvSpPr>
            <a:spLocks noGrp="1"/>
          </p:cNvSpPr>
          <p:nvPr>
            <p:ph type="ctrTitle"/>
          </p:nvPr>
        </p:nvSpPr>
        <p:spPr>
          <a:xfrm>
            <a:off x="381000" y="381001"/>
            <a:ext cx="7772400" cy="761999"/>
          </a:xfrm>
        </p:spPr>
        <p:txBody>
          <a:bodyPr anchor="t"/>
          <a:lstStyle>
            <a:lvl1pPr algn="l">
              <a:defRPr>
                <a:latin typeface="Georgia" pitchFamily="18" charset="0"/>
              </a:defRPr>
            </a:lvl1pPr>
          </a:lstStyle>
          <a:p>
            <a:r>
              <a:rPr lang="en-US" smtClean="0"/>
              <a:t>Click to edit Master title style</a:t>
            </a:r>
            <a:endParaRPr lang="en-US" dirty="0"/>
          </a:p>
        </p:txBody>
      </p:sp>
      <p:sp>
        <p:nvSpPr>
          <p:cNvPr id="3" name="Subtitle 2"/>
          <p:cNvSpPr>
            <a:spLocks noGrp="1"/>
          </p:cNvSpPr>
          <p:nvPr>
            <p:ph type="subTitle" idx="1" hasCustomPrompt="1"/>
          </p:nvPr>
        </p:nvSpPr>
        <p:spPr>
          <a:xfrm>
            <a:off x="439948" y="1219200"/>
            <a:ext cx="5275052" cy="1295400"/>
          </a:xfrm>
        </p:spPr>
        <p:txBody>
          <a:bodyPr>
            <a:normAutofit/>
          </a:bodyPr>
          <a:lstStyle>
            <a:lvl1pPr marL="0" indent="0" algn="l">
              <a:buNone/>
              <a:defRPr sz="1600" baseline="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a:t>
            </a:r>
            <a:endParaRPr lang="en-US" dirty="0"/>
          </a:p>
        </p:txBody>
      </p:sp>
      <p:sp>
        <p:nvSpPr>
          <p:cNvPr id="4" name="Date Placeholder 3"/>
          <p:cNvSpPr>
            <a:spLocks noGrp="1"/>
          </p:cNvSpPr>
          <p:nvPr>
            <p:ph type="dt" sz="half" idx="10"/>
          </p:nvPr>
        </p:nvSpPr>
        <p:spPr/>
        <p:txBody>
          <a:bodyPr/>
          <a:lstStyle/>
          <a:p>
            <a:fld id="{F922158D-428B-4987-8B28-745A2AFA1252}"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pic>
        <p:nvPicPr>
          <p:cNvPr id="11" name="Picture 10"/>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3200400" y="1555577"/>
            <a:ext cx="1676400" cy="1705092"/>
          </a:xfrm>
          <a:prstGeom prst="ellipse">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500"/>
                                  </p:stCondLst>
                                  <p:iterate type="lt">
                                    <p:tmPct val="5000"/>
                                  </p:iterate>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nodeType="withEffect">
                                  <p:stCondLst>
                                    <p:cond delay="1000"/>
                                  </p:stCondLst>
                                  <p:iterate type="lt">
                                    <p:tmPct val="5000"/>
                                  </p:iterate>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2000"/>
                                        <p:tgtEl>
                                          <p:spTgt spid="7"/>
                                        </p:tgtEl>
                                      </p:cBhvr>
                                    </p:animEffect>
                                  </p:childTnLst>
                                </p:cTn>
                              </p:par>
                            </p:childTnLst>
                          </p:cTn>
                        </p:par>
                        <p:par>
                          <p:cTn id="27" fill="hold">
                            <p:stCondLst>
                              <p:cond delay="4000"/>
                            </p:stCondLst>
                            <p:childTnLst>
                              <p:par>
                                <p:cTn id="28" presetID="31" presetClass="entr" presetSubtype="0" fill="hold" nodeType="afterEffect">
                                  <p:stCondLst>
                                    <p:cond delay="0"/>
                                  </p:stCondLst>
                                  <p:iterate type="lt">
                                    <p:tmPct val="5000"/>
                                  </p:iterate>
                                  <p:childTnLst>
                                    <p:set>
                                      <p:cBhvr>
                                        <p:cTn id="29" dur="1" fill="hold">
                                          <p:stCondLst>
                                            <p:cond delay="0"/>
                                          </p:stCondLst>
                                        </p:cTn>
                                        <p:tgtEl>
                                          <p:spTgt spid="11"/>
                                        </p:tgtEl>
                                        <p:attrNameLst>
                                          <p:attrName>style.visibility</p:attrName>
                                        </p:attrNameLst>
                                      </p:cBhvr>
                                      <p:to>
                                        <p:strVal val="visible"/>
                                      </p:to>
                                    </p:set>
                                    <p:anim calcmode="lin" valueType="num">
                                      <p:cBhvr>
                                        <p:cTn id="30" dur="1000" fill="hold"/>
                                        <p:tgtEl>
                                          <p:spTgt spid="11"/>
                                        </p:tgtEl>
                                        <p:attrNameLst>
                                          <p:attrName>ppt_w</p:attrName>
                                        </p:attrNameLst>
                                      </p:cBhvr>
                                      <p:tavLst>
                                        <p:tav tm="0">
                                          <p:val>
                                            <p:fltVal val="0"/>
                                          </p:val>
                                        </p:tav>
                                        <p:tav tm="100000">
                                          <p:val>
                                            <p:strVal val="#ppt_w"/>
                                          </p:val>
                                        </p:tav>
                                      </p:tavLst>
                                    </p:anim>
                                    <p:anim calcmode="lin" valueType="num">
                                      <p:cBhvr>
                                        <p:cTn id="31" dur="1000" fill="hold"/>
                                        <p:tgtEl>
                                          <p:spTgt spid="11"/>
                                        </p:tgtEl>
                                        <p:attrNameLst>
                                          <p:attrName>ppt_h</p:attrName>
                                        </p:attrNameLst>
                                      </p:cBhvr>
                                      <p:tavLst>
                                        <p:tav tm="0">
                                          <p:val>
                                            <p:fltVal val="0"/>
                                          </p:val>
                                        </p:tav>
                                        <p:tav tm="100000">
                                          <p:val>
                                            <p:strVal val="#ppt_h"/>
                                          </p:val>
                                        </p:tav>
                                      </p:tavLst>
                                    </p:anim>
                                    <p:anim calcmode="lin" valueType="num">
                                      <p:cBhvr>
                                        <p:cTn id="32" dur="1000" fill="hold"/>
                                        <p:tgtEl>
                                          <p:spTgt spid="11"/>
                                        </p:tgtEl>
                                        <p:attrNameLst>
                                          <p:attrName>style.rotation</p:attrName>
                                        </p:attrNameLst>
                                      </p:cBhvr>
                                      <p:tavLst>
                                        <p:tav tm="0">
                                          <p:val>
                                            <p:fltVal val="90"/>
                                          </p:val>
                                        </p:tav>
                                        <p:tav tm="100000">
                                          <p:val>
                                            <p:fltVal val="0"/>
                                          </p:val>
                                        </p:tav>
                                      </p:tavLst>
                                    </p:anim>
                                    <p:animEffect transition="in" filter="fade">
                                      <p:cBhvr>
                                        <p:cTn id="3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srcRect l="-92" t="50811" r="45394" b="-590"/>
          <a:stretch/>
        </p:blipFill>
        <p:spPr>
          <a:xfrm>
            <a:off x="-13648" y="0"/>
            <a:ext cx="9157648" cy="5582272"/>
          </a:xfrm>
          <a:prstGeom prst="rect">
            <a:avLst/>
          </a:prstGeom>
        </p:spPr>
      </p:pic>
      <p:sp>
        <p:nvSpPr>
          <p:cNvPr id="2" name="Title 1"/>
          <p:cNvSpPr>
            <a:spLocks noGrp="1"/>
          </p:cNvSpPr>
          <p:nvPr>
            <p:ph type="title" hasCustomPrompt="1"/>
          </p:nvPr>
        </p:nvSpPr>
        <p:spPr>
          <a:xfrm>
            <a:off x="3768304" y="1905000"/>
            <a:ext cx="5105400" cy="1143001"/>
          </a:xfrm>
        </p:spPr>
        <p:txBody>
          <a:bodyPr anchor="b" anchorCtr="0">
            <a:normAutofit/>
          </a:bodyPr>
          <a:lstStyle>
            <a:lvl1pPr algn="l">
              <a:defRPr sz="3600" b="0" cap="none">
                <a:latin typeface="Georgia" pitchFamily="18"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810000" y="3048000"/>
            <a:ext cx="5105400" cy="1500187"/>
          </a:xfrm>
        </p:spPr>
        <p:txBody>
          <a:bodyPr anchor="t"/>
          <a:lstStyle>
            <a:lvl1pPr marL="0" indent="0">
              <a:buNone/>
              <a:defRPr sz="2000">
                <a:solidFill>
                  <a:schemeClr val="tx1"/>
                </a:solidFill>
                <a:latin typeface="Georgia"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22158D-428B-4987-8B28-745A2AFA1252}"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14400"/>
          </a:xfrm>
        </p:spPr>
        <p:txBody>
          <a:bodyPr anchor="t">
            <a:normAutofit/>
          </a:bodyPr>
          <a:lstStyle>
            <a:lvl1pPr algn="l">
              <a:defRPr sz="4000" b="1">
                <a:effectLst>
                  <a:outerShdw blurRad="38100" dist="38100" dir="2700000" algn="tl">
                    <a:srgbClr val="000000">
                      <a:alpha val="43137"/>
                    </a:srgbClr>
                  </a:outerShdw>
                </a:effectLst>
                <a:latin typeface="Monotype Corsiva" pitchFamily="66"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marL="342900" indent="-342900">
              <a:lnSpc>
                <a:spcPct val="150000"/>
              </a:lnSpc>
              <a:spcBef>
                <a:spcPts val="0"/>
              </a:spcBef>
              <a:buSzPct val="130000"/>
              <a:buFont typeface="Arial" pitchFamily="34" charset="0"/>
              <a:buChar char="•"/>
              <a:defRPr sz="2000">
                <a:latin typeface="Californian FB" pitchFamily="18" charset="0"/>
              </a:defRPr>
            </a:lvl1pPr>
            <a:lvl2pPr marL="571500" indent="-228600">
              <a:lnSpc>
                <a:spcPct val="150000"/>
              </a:lnSpc>
              <a:spcBef>
                <a:spcPts val="0"/>
              </a:spcBef>
              <a:buSzPct val="60000"/>
              <a:buFont typeface="Courier New" pitchFamily="49" charset="0"/>
              <a:buChar char="o"/>
              <a:defRPr sz="1800">
                <a:latin typeface="Californian FB" pitchFamily="18" charset="0"/>
              </a:defRPr>
            </a:lvl2pPr>
            <a:lvl3pPr>
              <a:defRPr sz="2000">
                <a:latin typeface="Californian FB" pitchFamily="18" charset="0"/>
              </a:defRPr>
            </a:lvl3pPr>
            <a:lvl4pPr>
              <a:defRPr sz="2000">
                <a:latin typeface="Californian FB" pitchFamily="18" charset="0"/>
              </a:defRPr>
            </a:lvl4pPr>
            <a:lvl5pPr>
              <a:defRPr sz="2000">
                <a:latin typeface="Californian FB"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10"/>
          </p:nvPr>
        </p:nvSpPr>
        <p:spPr/>
        <p:txBody>
          <a:bodyPr/>
          <a:lstStyle/>
          <a:p>
            <a:fld id="{F922158D-428B-4987-8B28-745A2AFA1252}"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828800"/>
            <a:ext cx="4038600" cy="42973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828800"/>
            <a:ext cx="4038600" cy="42973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922158D-428B-4987-8B28-745A2AFA1252}" type="datetimeFigureOut">
              <a:rPr lang="en-US" smtClean="0"/>
              <a:t>8/22/2017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096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22158D-428B-4987-8B28-745A2AFA1252}" type="datetimeFigureOut">
              <a:rPr lang="en-US" smtClean="0"/>
              <a:t>8/22/2017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lvl1pPr>
              <a:defRPr sz="28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922158D-428B-4987-8B28-745A2AFA1252}" type="datetimeFigureOut">
              <a:rPr lang="en-US" smtClean="0"/>
              <a:t>8/22/2017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22158D-428B-4987-8B28-745A2AFA1252}" type="datetimeFigureOut">
              <a:rPr lang="en-US" smtClean="0"/>
              <a:t>8/22/2017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3008313" cy="7620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914400"/>
            <a:ext cx="5111750" cy="521176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752600"/>
            <a:ext cx="3008313" cy="4373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22158D-428B-4987-8B28-745A2AFA1252}" type="datetimeFigureOut">
              <a:rPr lang="en-US" smtClean="0"/>
              <a:t>8/22/2017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22158D-428B-4987-8B28-745A2AFA1252}" type="datetimeFigureOut">
              <a:rPr lang="en-US" smtClean="0"/>
              <a:t>8/22/2017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22158D-428B-4987-8B28-745A2AFA1252}"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0"/>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0"/>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22158D-428B-4987-8B28-745A2AFA1252}"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885950"/>
            <a:ext cx="4013200" cy="4171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22800" y="1885950"/>
            <a:ext cx="4013200" cy="4171950"/>
          </a:xfrm>
        </p:spPr>
        <p:txBody>
          <a:bodyPr/>
          <a:lstStyle/>
          <a:p>
            <a:endParaRPr lang="en-US"/>
          </a:p>
        </p:txBody>
      </p:sp>
      <p:sp>
        <p:nvSpPr>
          <p:cNvPr id="5" name="Date Placeholder 4"/>
          <p:cNvSpPr>
            <a:spLocks noGrp="1"/>
          </p:cNvSpPr>
          <p:nvPr>
            <p:ph type="dt" sz="half" idx="10"/>
          </p:nvPr>
        </p:nvSpPr>
        <p:spPr>
          <a:xfrm>
            <a:off x="431800" y="6229350"/>
            <a:ext cx="19050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2935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731000" y="6229350"/>
            <a:ext cx="1905000" cy="457200"/>
          </a:xfrm>
        </p:spPr>
        <p:txBody>
          <a:bodyPr/>
          <a:lstStyle>
            <a:lvl1pPr>
              <a:defRPr/>
            </a:lvl1pPr>
          </a:lstStyle>
          <a:p>
            <a:fld id="{A5590D44-D543-4F7B-A2F5-DFBA02A19037}" type="slidenum">
              <a:rPr lang="en-US" altLang="en-US"/>
              <a:pPr/>
              <a:t>‹#›</a:t>
            </a:fld>
            <a:endParaRPr lang="en-US" altLang="en-US"/>
          </a:p>
        </p:txBody>
      </p:sp>
    </p:spTree>
    <p:extLst>
      <p:ext uri="{BB962C8B-B14F-4D97-AF65-F5344CB8AC3E}">
        <p14:creationId xmlns:p14="http://schemas.microsoft.com/office/powerpoint/2010/main" val="1790036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14400"/>
            <a:ext cx="8229600" cy="9144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828800"/>
            <a:ext cx="8229600" cy="4297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22158D-428B-4987-8B28-745A2AFA1252}" type="datetimeFigureOut">
              <a:rPr lang="en-US" smtClean="0"/>
              <a:t>8/22/2017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5FC477-0A05-4F3E-8EE9-E015C9089D56}" type="slidenum">
              <a:rPr lang="en-US" smtClean="0"/>
              <a:t>‹#›</a:t>
            </a:fld>
            <a:endParaRPr lang="en-US"/>
          </a:p>
        </p:txBody>
      </p:sp>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l="-144"/>
          <a:stretch/>
        </p:blipFill>
        <p:spPr>
          <a:xfrm>
            <a:off x="-13251" y="0"/>
            <a:ext cx="9157252" cy="66044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fade/>
  </p:transition>
  <p:timing>
    <p:tnLst>
      <p:par>
        <p:cTn id="1" dur="indefinite" restart="never" nodeType="tmRoot"/>
      </p:par>
    </p:tnLst>
  </p:timing>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ees.as.uky.edu/sites/default/files/elearning/module01swf.swf" TargetMode="Externa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62000" y="76200"/>
            <a:ext cx="7772400" cy="1200329"/>
          </a:xfrm>
          <a:prstGeom prst="rect">
            <a:avLst/>
          </a:prstGeom>
          <a:noFill/>
        </p:spPr>
        <p:txBody>
          <a:bodyPr wrap="square" rtlCol="0">
            <a:spAutoFit/>
          </a:bodyPr>
          <a:lstStyle/>
          <a:p>
            <a:r>
              <a:rPr lang="en-US" sz="7200" b="1" dirty="0" smtClean="0">
                <a:effectLst>
                  <a:outerShdw blurRad="38100" dist="38100" dir="2700000" algn="tl">
                    <a:srgbClr val="000000">
                      <a:alpha val="43137"/>
                    </a:srgbClr>
                  </a:outerShdw>
                </a:effectLst>
                <a:latin typeface="Chiller" pitchFamily="82" charset="0"/>
              </a:rPr>
              <a:t>Environmental Management</a:t>
            </a:r>
            <a:endParaRPr lang="en-US" sz="7200" b="1" dirty="0">
              <a:effectLst>
                <a:outerShdw blurRad="38100" dist="38100" dir="2700000" algn="tl">
                  <a:srgbClr val="000000">
                    <a:alpha val="43137"/>
                  </a:srgbClr>
                </a:outerShdw>
              </a:effectLst>
              <a:latin typeface="Chiller" pitchFamily="82" charset="0"/>
            </a:endParaRPr>
          </a:p>
        </p:txBody>
      </p:sp>
      <p:sp>
        <p:nvSpPr>
          <p:cNvPr id="10" name="TextBox 9"/>
          <p:cNvSpPr txBox="1"/>
          <p:nvPr/>
        </p:nvSpPr>
        <p:spPr>
          <a:xfrm>
            <a:off x="838200" y="4254310"/>
            <a:ext cx="7467600" cy="2893100"/>
          </a:xfrm>
          <a:prstGeom prst="rect">
            <a:avLst/>
          </a:prstGeom>
          <a:noFill/>
        </p:spPr>
        <p:txBody>
          <a:bodyPr wrap="square" rtlCol="0">
            <a:spAutoFit/>
          </a:bodyPr>
          <a:lstStyle/>
          <a:p>
            <a:pPr algn="ctr"/>
            <a:r>
              <a:rPr lang="en-US" sz="2400" b="1" dirty="0" err="1" smtClean="0">
                <a:effectLst>
                  <a:outerShdw blurRad="38100" dist="38100" dir="2700000" algn="tl">
                    <a:srgbClr val="000000">
                      <a:alpha val="43137"/>
                    </a:srgbClr>
                  </a:outerShdw>
                </a:effectLst>
                <a:latin typeface="Lucida Calligraphy" pitchFamily="66" charset="0"/>
              </a:rPr>
              <a:t>Meththika</a:t>
            </a:r>
            <a:r>
              <a:rPr lang="en-US" sz="2400" b="1" dirty="0" smtClean="0">
                <a:effectLst>
                  <a:outerShdw blurRad="38100" dist="38100" dir="2700000" algn="tl">
                    <a:srgbClr val="000000">
                      <a:alpha val="43137"/>
                    </a:srgbClr>
                  </a:outerShdw>
                </a:effectLst>
                <a:latin typeface="Lucida Calligraphy" pitchFamily="66" charset="0"/>
              </a:rPr>
              <a:t> </a:t>
            </a:r>
            <a:r>
              <a:rPr lang="en-US" sz="2400" b="1" dirty="0" err="1" smtClean="0">
                <a:effectLst>
                  <a:outerShdw blurRad="38100" dist="38100" dir="2700000" algn="tl">
                    <a:srgbClr val="000000">
                      <a:alpha val="43137"/>
                    </a:srgbClr>
                  </a:outerShdw>
                </a:effectLst>
                <a:latin typeface="Lucida Calligraphy" pitchFamily="66" charset="0"/>
              </a:rPr>
              <a:t>Vithanage</a:t>
            </a:r>
            <a:endParaRPr lang="en-US" sz="2400" b="1" dirty="0" smtClean="0">
              <a:effectLst>
                <a:outerShdw blurRad="38100" dist="38100" dir="2700000" algn="tl">
                  <a:srgbClr val="000000">
                    <a:alpha val="43137"/>
                  </a:srgbClr>
                </a:outerShdw>
              </a:effectLst>
              <a:latin typeface="Lucida Calligraphy" pitchFamily="66" charset="0"/>
            </a:endParaRPr>
          </a:p>
          <a:p>
            <a:pPr algn="ctr"/>
            <a:r>
              <a:rPr lang="en-US" sz="2400" b="1" dirty="0">
                <a:effectLst>
                  <a:outerShdw blurRad="38100" dist="38100" dir="2700000" algn="tl">
                    <a:srgbClr val="000000">
                      <a:alpha val="43137"/>
                    </a:srgbClr>
                  </a:outerShdw>
                </a:effectLst>
                <a:latin typeface="Lucida Calligraphy" pitchFamily="66" charset="0"/>
              </a:rPr>
              <a:t>O</a:t>
            </a:r>
            <a:r>
              <a:rPr lang="en-US" sz="2800" b="1" dirty="0" smtClean="0">
                <a:effectLst>
                  <a:outerShdw blurRad="38100" dist="38100" dir="2700000" algn="tl">
                    <a:srgbClr val="000000">
                      <a:alpha val="43137"/>
                    </a:srgbClr>
                  </a:outerShdw>
                </a:effectLst>
                <a:latin typeface="Chiller" pitchFamily="82" charset="0"/>
              </a:rPr>
              <a:t>ffice of the Dean, Faculty of Applied Sciences</a:t>
            </a:r>
          </a:p>
          <a:p>
            <a:pPr algn="ctr"/>
            <a:r>
              <a:rPr lang="en-US" sz="2800" b="1" dirty="0" smtClean="0">
                <a:effectLst>
                  <a:outerShdw blurRad="38100" dist="38100" dir="2700000" algn="tl">
                    <a:srgbClr val="000000">
                      <a:alpha val="43137"/>
                    </a:srgbClr>
                  </a:outerShdw>
                </a:effectLst>
                <a:latin typeface="Chiller" pitchFamily="82" charset="0"/>
              </a:rPr>
              <a:t>University of Sri Jayewardenepura</a:t>
            </a:r>
          </a:p>
          <a:p>
            <a:pPr algn="ctr"/>
            <a:endParaRPr lang="en-US" sz="2400" dirty="0" smtClean="0"/>
          </a:p>
          <a:p>
            <a:pPr algn="ctr"/>
            <a:r>
              <a:rPr lang="en-US" sz="2800" b="1" dirty="0" smtClean="0">
                <a:effectLst>
                  <a:outerShdw blurRad="38100" dist="38100" dir="2700000" algn="tl">
                    <a:srgbClr val="000000">
                      <a:alpha val="43137"/>
                    </a:srgbClr>
                  </a:outerShdw>
                </a:effectLst>
                <a:latin typeface="Chiller" pitchFamily="82" charset="0"/>
              </a:rPr>
              <a:t>Assoc. Research Professor</a:t>
            </a:r>
          </a:p>
          <a:p>
            <a:pPr algn="ctr"/>
            <a:r>
              <a:rPr lang="en-US" sz="2800" b="1" dirty="0" smtClean="0">
                <a:effectLst>
                  <a:outerShdw blurRad="38100" dist="38100" dir="2700000" algn="tl">
                    <a:srgbClr val="000000">
                      <a:alpha val="43137"/>
                    </a:srgbClr>
                  </a:outerShdw>
                </a:effectLst>
                <a:latin typeface="Chiller" pitchFamily="82" charset="0"/>
              </a:rPr>
              <a:t>University of Southern Queensland, Toowoomba, Australia</a:t>
            </a:r>
          </a:p>
          <a:p>
            <a:pPr algn="ctr"/>
            <a:endParaRPr 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715962"/>
            <a:ext cx="8229600" cy="808038"/>
          </a:xfrm>
        </p:spPr>
        <p:txBody>
          <a:bodyPr/>
          <a:lstStyle/>
          <a:p>
            <a:r>
              <a:rPr lang="en-US" b="1" dirty="0"/>
              <a:t>Course Objectives	</a:t>
            </a:r>
          </a:p>
        </p:txBody>
      </p:sp>
      <p:sp>
        <p:nvSpPr>
          <p:cNvPr id="10243" name="Rectangle 3"/>
          <p:cNvSpPr>
            <a:spLocks noGrp="1" noChangeArrowheads="1"/>
          </p:cNvSpPr>
          <p:nvPr>
            <p:ph type="body" idx="1"/>
          </p:nvPr>
        </p:nvSpPr>
        <p:spPr>
          <a:xfrm>
            <a:off x="457200" y="1524000"/>
            <a:ext cx="8229600" cy="5257800"/>
          </a:xfrm>
        </p:spPr>
        <p:txBody>
          <a:bodyPr/>
          <a:lstStyle/>
          <a:p>
            <a:pPr lvl="0"/>
            <a:r>
              <a:rPr lang="en-US" dirty="0">
                <a:solidFill>
                  <a:schemeClr val="tx1"/>
                </a:solidFill>
                <a:latin typeface="+mn-lt"/>
                <a:ea typeface="+mn-ea"/>
                <a:cs typeface="+mn-cs"/>
              </a:rPr>
              <a:t>Understand the importance of environmental management and engineering obligation to the society in terms of the environmental requirements. </a:t>
            </a:r>
          </a:p>
          <a:p>
            <a:pPr lvl="0"/>
            <a:r>
              <a:rPr lang="en-US" dirty="0" err="1">
                <a:solidFill>
                  <a:schemeClr val="tx1"/>
                </a:solidFill>
                <a:latin typeface="+mn-lt"/>
                <a:ea typeface="+mn-ea"/>
                <a:cs typeface="+mn-cs"/>
              </a:rPr>
              <a:t>Analyse</a:t>
            </a:r>
            <a:r>
              <a:rPr lang="en-US" dirty="0">
                <a:solidFill>
                  <a:schemeClr val="tx1"/>
                </a:solidFill>
                <a:latin typeface="+mn-lt"/>
                <a:ea typeface="+mn-ea"/>
                <a:cs typeface="+mn-cs"/>
              </a:rPr>
              <a:t> and report environmental impact in engineering practice and demonstrate sustainability in the process of making engineering decisions</a:t>
            </a:r>
          </a:p>
          <a:p>
            <a:endParaRPr lang="en-US" dirty="0"/>
          </a:p>
          <a:p>
            <a:endParaRPr lang="en-US" dirty="0"/>
          </a:p>
        </p:txBody>
      </p:sp>
    </p:spTree>
    <p:extLst>
      <p:ext uri="{BB962C8B-B14F-4D97-AF65-F5344CB8AC3E}">
        <p14:creationId xmlns:p14="http://schemas.microsoft.com/office/powerpoint/2010/main" val="2438095907"/>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Environment</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The </a:t>
            </a:r>
            <a:r>
              <a:rPr lang="en-US" dirty="0"/>
              <a:t>term </a:t>
            </a:r>
            <a:r>
              <a:rPr lang="en-US" i="1" dirty="0"/>
              <a:t>environment</a:t>
            </a:r>
            <a:r>
              <a:rPr lang="en-US" dirty="0"/>
              <a:t> refers to an organization’s natural and human surroundings. An organization’s environment extends from within the organization itself to the global system, and includes air, water, land, flora, fauna, as well as human beings.</a:t>
            </a:r>
          </a:p>
          <a:p>
            <a:endParaRPr lang="en-US" dirty="0"/>
          </a:p>
        </p:txBody>
      </p:sp>
    </p:spTree>
    <p:extLst>
      <p:ext uri="{BB962C8B-B14F-4D97-AF65-F5344CB8AC3E}">
        <p14:creationId xmlns:p14="http://schemas.microsoft.com/office/powerpoint/2010/main" val="61933739"/>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Monotype Sorts" pitchFamily="2" charset="2"/>
              <a:buNone/>
            </a:pPr>
            <a:r>
              <a:rPr lang="en-US" sz="2800" b="1" dirty="0" smtClean="0">
                <a:solidFill>
                  <a:schemeClr val="tx2"/>
                </a:solidFill>
                <a:cs typeface="Calibri" pitchFamily="34" charset="0"/>
              </a:rPr>
              <a:t>4 </a:t>
            </a:r>
            <a:r>
              <a:rPr lang="en-US" sz="2800" b="1" dirty="0">
                <a:solidFill>
                  <a:schemeClr val="tx2"/>
                </a:solidFill>
                <a:cs typeface="Calibri" pitchFamily="34" charset="0"/>
              </a:rPr>
              <a:t>spheres</a:t>
            </a:r>
            <a:r>
              <a:rPr lang="en-US" b="1" dirty="0">
                <a:cs typeface="Calibri" pitchFamily="34" charset="0"/>
              </a:rPr>
              <a:t>		</a:t>
            </a:r>
          </a:p>
          <a:p>
            <a:pPr>
              <a:lnSpc>
                <a:spcPct val="120000"/>
              </a:lnSpc>
              <a:spcBef>
                <a:spcPct val="40000"/>
              </a:spcBef>
            </a:pPr>
            <a:r>
              <a:rPr lang="en-US" b="1" i="1" dirty="0" smtClean="0">
                <a:cs typeface="Calibri" pitchFamily="34" charset="0"/>
              </a:rPr>
              <a:t>Biosphere</a:t>
            </a:r>
            <a:r>
              <a:rPr lang="en-US" b="1" dirty="0" smtClean="0">
                <a:cs typeface="Calibri" pitchFamily="34" charset="0"/>
              </a:rPr>
              <a:t> </a:t>
            </a:r>
            <a:r>
              <a:rPr lang="en-US" b="1" dirty="0">
                <a:cs typeface="Calibri" pitchFamily="34" charset="0"/>
              </a:rPr>
              <a:t>= Space occupied by life</a:t>
            </a:r>
          </a:p>
          <a:p>
            <a:pPr>
              <a:lnSpc>
                <a:spcPct val="120000"/>
              </a:lnSpc>
              <a:spcBef>
                <a:spcPct val="40000"/>
              </a:spcBef>
            </a:pPr>
            <a:r>
              <a:rPr lang="en-US" b="1" i="1" dirty="0" smtClean="0">
                <a:cs typeface="Calibri" pitchFamily="34" charset="0"/>
              </a:rPr>
              <a:t>Atmosphere </a:t>
            </a:r>
            <a:r>
              <a:rPr lang="en-US" b="1" dirty="0">
                <a:cs typeface="Calibri" pitchFamily="34" charset="0"/>
              </a:rPr>
              <a:t>= Space occupied by air</a:t>
            </a:r>
          </a:p>
          <a:p>
            <a:pPr>
              <a:lnSpc>
                <a:spcPct val="120000"/>
              </a:lnSpc>
              <a:spcBef>
                <a:spcPct val="40000"/>
              </a:spcBef>
            </a:pPr>
            <a:r>
              <a:rPr lang="en-US" b="1" i="1" dirty="0" smtClean="0">
                <a:cs typeface="Calibri" pitchFamily="34" charset="0"/>
              </a:rPr>
              <a:t>Lithosphere</a:t>
            </a:r>
            <a:r>
              <a:rPr lang="en-US" b="1" dirty="0" smtClean="0">
                <a:cs typeface="Calibri" pitchFamily="34" charset="0"/>
              </a:rPr>
              <a:t> </a:t>
            </a:r>
            <a:r>
              <a:rPr lang="en-US" b="1" dirty="0">
                <a:cs typeface="Calibri" pitchFamily="34" charset="0"/>
              </a:rPr>
              <a:t>= Space occupied by solid</a:t>
            </a:r>
          </a:p>
          <a:p>
            <a:pPr>
              <a:lnSpc>
                <a:spcPct val="120000"/>
              </a:lnSpc>
              <a:spcBef>
                <a:spcPct val="40000"/>
              </a:spcBef>
            </a:pPr>
            <a:r>
              <a:rPr lang="en-US" b="1" i="1" dirty="0" smtClean="0">
                <a:cs typeface="Calibri" pitchFamily="34" charset="0"/>
              </a:rPr>
              <a:t>Hydrosphere</a:t>
            </a:r>
            <a:r>
              <a:rPr lang="en-US" b="1" dirty="0" smtClean="0">
                <a:cs typeface="Calibri" pitchFamily="34" charset="0"/>
              </a:rPr>
              <a:t> </a:t>
            </a:r>
            <a:r>
              <a:rPr lang="en-US" b="1" dirty="0">
                <a:cs typeface="Calibri" pitchFamily="34" charset="0"/>
              </a:rPr>
              <a:t>= Space occupied by water</a:t>
            </a:r>
            <a:endParaRPr lang="en-US" dirty="0">
              <a:cs typeface="Calibri" pitchFamily="34" charset="0"/>
            </a:endParaRPr>
          </a:p>
          <a:p>
            <a:endParaRPr lang="en-US" dirty="0">
              <a:cs typeface="Calibri" pitchFamily="34" charset="0"/>
            </a:endParaRPr>
          </a:p>
        </p:txBody>
      </p:sp>
      <p:sp>
        <p:nvSpPr>
          <p:cNvPr id="4" name="Title 3"/>
          <p:cNvSpPr>
            <a:spLocks noGrp="1"/>
          </p:cNvSpPr>
          <p:nvPr>
            <p:ph type="title"/>
          </p:nvPr>
        </p:nvSpPr>
        <p:spPr/>
        <p:txBody>
          <a:bodyPr/>
          <a:lstStyle/>
          <a:p>
            <a:r>
              <a:rPr lang="en-US" dirty="0" smtClean="0"/>
              <a:t>Natural Environment</a:t>
            </a:r>
            <a:endParaRPr lang="en-US" dirty="0"/>
          </a:p>
        </p:txBody>
      </p:sp>
    </p:spTree>
    <p:extLst>
      <p:ext uri="{BB962C8B-B14F-4D97-AF65-F5344CB8AC3E}">
        <p14:creationId xmlns:p14="http://schemas.microsoft.com/office/powerpoint/2010/main" val="3028863444"/>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biosphere ch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838200"/>
            <a:ext cx="6848432" cy="588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1940167"/>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3200"/>
              <a:t>Human Population Growth and the Environment</a:t>
            </a:r>
            <a:endParaRPr lang="en-US" altLang="en-US"/>
          </a:p>
        </p:txBody>
      </p:sp>
      <p:sp>
        <p:nvSpPr>
          <p:cNvPr id="8195" name="Rectangle 3"/>
          <p:cNvSpPr>
            <a:spLocks noGrp="1" noChangeArrowheads="1"/>
          </p:cNvSpPr>
          <p:nvPr>
            <p:ph type="body" idx="1"/>
          </p:nvPr>
        </p:nvSpPr>
        <p:spPr>
          <a:xfrm>
            <a:off x="381000" y="2209800"/>
            <a:ext cx="8178800" cy="3295650"/>
          </a:xfrm>
        </p:spPr>
        <p:txBody>
          <a:bodyPr/>
          <a:lstStyle/>
          <a:p>
            <a:r>
              <a:rPr lang="en-US" altLang="en-US"/>
              <a:t>Human Population - An Explosive Growth</a:t>
            </a:r>
          </a:p>
          <a:p>
            <a:r>
              <a:rPr lang="en-US" altLang="en-US"/>
              <a:t>Human Needs - Limited Resources</a:t>
            </a:r>
          </a:p>
          <a:p>
            <a:r>
              <a:rPr lang="en-US" altLang="en-US"/>
              <a:t>Our Natural Environment Under Attack</a:t>
            </a:r>
          </a:p>
          <a:p>
            <a:r>
              <a:rPr lang="en-US" altLang="en-US"/>
              <a:t>Roles of Technology and Engineering</a:t>
            </a:r>
          </a:p>
          <a:p>
            <a:r>
              <a:rPr lang="en-US" altLang="en-US"/>
              <a:t>An Uncertain Future</a:t>
            </a:r>
          </a:p>
        </p:txBody>
      </p:sp>
    </p:spTree>
    <p:extLst>
      <p:ext uri="{BB962C8B-B14F-4D97-AF65-F5344CB8AC3E}">
        <p14:creationId xmlns:p14="http://schemas.microsoft.com/office/powerpoint/2010/main" val="218284856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sz="3200"/>
              <a:t>Humans are Recent Arrivals</a:t>
            </a:r>
          </a:p>
        </p:txBody>
      </p:sp>
      <p:sp>
        <p:nvSpPr>
          <p:cNvPr id="10243" name="Rectangle 3"/>
          <p:cNvSpPr>
            <a:spLocks noGrp="1" noChangeArrowheads="1"/>
          </p:cNvSpPr>
          <p:nvPr>
            <p:ph type="body" sz="half" idx="1"/>
          </p:nvPr>
        </p:nvSpPr>
        <p:spPr>
          <a:xfrm>
            <a:off x="457200" y="1905000"/>
            <a:ext cx="4013200" cy="4171950"/>
          </a:xfrm>
        </p:spPr>
        <p:txBody>
          <a:bodyPr>
            <a:normAutofit/>
          </a:bodyPr>
          <a:lstStyle/>
          <a:p>
            <a:pPr>
              <a:lnSpc>
                <a:spcPct val="90000"/>
              </a:lnSpc>
            </a:pPr>
            <a:r>
              <a:rPr lang="en-US" altLang="en-US" dirty="0"/>
              <a:t>Earth - 5 Billion Years</a:t>
            </a:r>
          </a:p>
          <a:p>
            <a:pPr>
              <a:lnSpc>
                <a:spcPct val="90000"/>
              </a:lnSpc>
            </a:pPr>
            <a:r>
              <a:rPr lang="en-US" altLang="en-US" dirty="0"/>
              <a:t>Multi-cell Biota            - 600 Million Years</a:t>
            </a:r>
          </a:p>
          <a:p>
            <a:pPr>
              <a:lnSpc>
                <a:spcPct val="90000"/>
              </a:lnSpc>
            </a:pPr>
            <a:r>
              <a:rPr lang="en-US" altLang="en-US" dirty="0"/>
              <a:t>Human Beings               ~ 2 Million Years</a:t>
            </a:r>
          </a:p>
          <a:p>
            <a:pPr>
              <a:lnSpc>
                <a:spcPct val="90000"/>
              </a:lnSpc>
            </a:pPr>
            <a:r>
              <a:rPr lang="en-US" altLang="en-US" dirty="0"/>
              <a:t>Human Population Growth into Billions      - Last 200 years</a:t>
            </a:r>
          </a:p>
          <a:p>
            <a:pPr>
              <a:lnSpc>
                <a:spcPct val="90000"/>
              </a:lnSpc>
            </a:pPr>
            <a:endParaRPr lang="en-US" altLang="en-US" dirty="0"/>
          </a:p>
        </p:txBody>
      </p:sp>
      <p:pic>
        <p:nvPicPr>
          <p:cNvPr id="10246" name="Picture 6" descr="A Million Years of Humans                                      00022585Macintosh HD                   ABA78158:"/>
          <p:cNvPicPr>
            <a:picLocks noGrp="1" noChangeAspect="1" noChangeArrowheads="1"/>
          </p:cNvPicPr>
          <p:nvPr>
            <p:ph type="clipArt" sz="half" idx="2"/>
          </p:nvPr>
        </p:nvPicPr>
        <p:blipFill>
          <a:blip r:embed="rId2" cstate="email">
            <a:extLst>
              <a:ext uri="{28A0092B-C50C-407E-A947-70E740481C1C}">
                <a14:useLocalDpi xmlns:a14="http://schemas.microsoft.com/office/drawing/2010/main" val="0"/>
              </a:ext>
            </a:extLst>
          </a:blip>
          <a:srcRect/>
          <a:stretch>
            <a:fillRect/>
          </a:stretch>
        </p:blipFill>
        <p:spPr>
          <a:xfrm>
            <a:off x="4800600" y="1981200"/>
            <a:ext cx="3886200" cy="2873375"/>
          </a:xfrm>
        </p:spPr>
      </p:pic>
      <p:sp>
        <p:nvSpPr>
          <p:cNvPr id="10247" name="Text Box 7"/>
          <p:cNvSpPr txBox="1">
            <a:spLocks noChangeArrowheads="1"/>
          </p:cNvSpPr>
          <p:nvPr/>
        </p:nvSpPr>
        <p:spPr bwMode="auto">
          <a:xfrm>
            <a:off x="4114800" y="5105400"/>
            <a:ext cx="502920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0000"/>
              </a:lnSpc>
              <a:spcBef>
                <a:spcPct val="50000"/>
              </a:spcBef>
            </a:pPr>
            <a:r>
              <a:rPr lang="en-US" altLang="en-US">
                <a:latin typeface="Times" charset="0"/>
              </a:rPr>
              <a:t>A Million Years Of Human Growth (1)</a:t>
            </a:r>
          </a:p>
        </p:txBody>
      </p:sp>
      <p:sp>
        <p:nvSpPr>
          <p:cNvPr id="10248" name="Text Box 8"/>
          <p:cNvSpPr txBox="1">
            <a:spLocks noChangeArrowheads="1"/>
          </p:cNvSpPr>
          <p:nvPr/>
        </p:nvSpPr>
        <p:spPr bwMode="auto">
          <a:xfrm>
            <a:off x="6096000" y="22860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latin typeface="Times" charset="0"/>
              </a:rPr>
              <a:t>6 Billion</a:t>
            </a:r>
          </a:p>
        </p:txBody>
      </p:sp>
      <p:sp>
        <p:nvSpPr>
          <p:cNvPr id="10249" name="Text Box 9"/>
          <p:cNvSpPr txBox="1">
            <a:spLocks noChangeArrowheads="1"/>
          </p:cNvSpPr>
          <p:nvPr/>
        </p:nvSpPr>
        <p:spPr bwMode="auto">
          <a:xfrm>
            <a:off x="6172200" y="2286000"/>
            <a:ext cx="1371600" cy="4572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latin typeface="Times" charset="0"/>
              </a:rPr>
              <a:t>6 Billion</a:t>
            </a:r>
          </a:p>
        </p:txBody>
      </p:sp>
      <p:sp>
        <p:nvSpPr>
          <p:cNvPr id="10250" name="Line 10"/>
          <p:cNvSpPr>
            <a:spLocks noChangeShapeType="1"/>
          </p:cNvSpPr>
          <p:nvPr/>
        </p:nvSpPr>
        <p:spPr bwMode="auto">
          <a:xfrm flipV="1">
            <a:off x="7620000" y="2133600"/>
            <a:ext cx="304800" cy="22860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52" name="Line 12"/>
          <p:cNvSpPr>
            <a:spLocks noChangeShapeType="1"/>
          </p:cNvSpPr>
          <p:nvPr/>
        </p:nvSpPr>
        <p:spPr bwMode="auto">
          <a:xfrm flipV="1">
            <a:off x="7848600" y="2133600"/>
            <a:ext cx="0" cy="30480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535481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nSpc>
                <a:spcPct val="90000"/>
              </a:lnSpc>
            </a:pPr>
            <a:r>
              <a:rPr lang="en-US" altLang="en-US" dirty="0"/>
              <a:t>A Closer Look </a:t>
            </a:r>
          </a:p>
        </p:txBody>
      </p:sp>
      <p:sp>
        <p:nvSpPr>
          <p:cNvPr id="11267" name="Rectangle 3"/>
          <p:cNvSpPr>
            <a:spLocks noGrp="1" noChangeArrowheads="1"/>
          </p:cNvSpPr>
          <p:nvPr>
            <p:ph type="body" sz="half" idx="1"/>
          </p:nvPr>
        </p:nvSpPr>
        <p:spPr/>
        <p:txBody>
          <a:bodyPr/>
          <a:lstStyle/>
          <a:p>
            <a:r>
              <a:rPr lang="en-US" altLang="en-US"/>
              <a:t>12,000 years</a:t>
            </a:r>
          </a:p>
          <a:p>
            <a:endParaRPr lang="en-US" altLang="en-US"/>
          </a:p>
          <a:p>
            <a:endParaRPr lang="en-US" altLang="en-US"/>
          </a:p>
          <a:p>
            <a:endParaRPr lang="en-US" altLang="en-US"/>
          </a:p>
          <a:p>
            <a:endParaRPr lang="en-US" altLang="en-US"/>
          </a:p>
          <a:p>
            <a:endParaRPr lang="en-US" altLang="en-US"/>
          </a:p>
          <a:p>
            <a:endParaRPr lang="en-US" altLang="en-US"/>
          </a:p>
          <a:p>
            <a:r>
              <a:rPr lang="en-US" altLang="en-US"/>
              <a:t>200 Million by 1 A.D.</a:t>
            </a:r>
          </a:p>
        </p:txBody>
      </p:sp>
      <p:pic>
        <p:nvPicPr>
          <p:cNvPr id="11269" name="Picture 5" descr="Last 12,000 Years                                              00022585Macintosh HD                   ABA78158:"/>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3400" y="2514600"/>
            <a:ext cx="3886200" cy="2786063"/>
          </a:xfrm>
          <a:prstGeom prst="rect">
            <a:avLst/>
          </a:prstGeom>
          <a:noFill/>
          <a:extLst>
            <a:ext uri="{909E8E84-426E-40DD-AFC4-6F175D3DCCD1}">
              <a14:hiddenFill xmlns:a14="http://schemas.microsoft.com/office/drawing/2010/main">
                <a:solidFill>
                  <a:srgbClr val="FFFFFF"/>
                </a:solidFill>
              </a14:hiddenFill>
            </a:ext>
          </a:extLst>
        </p:spPr>
      </p:pic>
      <p:sp>
        <p:nvSpPr>
          <p:cNvPr id="11270" name="Text Box 6"/>
          <p:cNvSpPr txBox="1">
            <a:spLocks noChangeArrowheads="1"/>
          </p:cNvSpPr>
          <p:nvPr/>
        </p:nvSpPr>
        <p:spPr bwMode="auto">
          <a:xfrm>
            <a:off x="1905000" y="4495800"/>
            <a:ext cx="1295400" cy="3762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latin typeface="Times" charset="0"/>
              </a:rPr>
              <a:t>200 million</a:t>
            </a:r>
          </a:p>
        </p:txBody>
      </p:sp>
      <p:sp>
        <p:nvSpPr>
          <p:cNvPr id="11271" name="Line 7"/>
          <p:cNvSpPr>
            <a:spLocks noChangeShapeType="1"/>
          </p:cNvSpPr>
          <p:nvPr/>
        </p:nvSpPr>
        <p:spPr bwMode="auto">
          <a:xfrm>
            <a:off x="3124200" y="4724400"/>
            <a:ext cx="533400" cy="22860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5" name="Rectangle 11"/>
          <p:cNvSpPr>
            <a:spLocks noGrp="1" noChangeArrowheads="1"/>
          </p:cNvSpPr>
          <p:nvPr>
            <p:ph type="body" sz="half" idx="2"/>
          </p:nvPr>
        </p:nvSpPr>
        <p:spPr>
          <a:xfrm>
            <a:off x="4622800" y="1905000"/>
            <a:ext cx="4013200" cy="4152900"/>
          </a:xfrm>
        </p:spPr>
        <p:txBody>
          <a:bodyPr/>
          <a:lstStyle/>
          <a:p>
            <a:r>
              <a:rPr lang="en-US" altLang="en-US" dirty="0"/>
              <a:t>2,000 Years</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smtClean="0"/>
          </a:p>
          <a:p>
            <a:r>
              <a:rPr lang="en-US" altLang="en-US" dirty="0" smtClean="0"/>
              <a:t>1 </a:t>
            </a:r>
            <a:r>
              <a:rPr lang="en-US" altLang="en-US" dirty="0"/>
              <a:t>Billion in 1800 A.D.</a:t>
            </a:r>
          </a:p>
          <a:p>
            <a:endParaRPr lang="en-US" altLang="en-US" dirty="0"/>
          </a:p>
        </p:txBody>
      </p:sp>
      <p:pic>
        <p:nvPicPr>
          <p:cNvPr id="11276" name="Picture 12" descr="Last 2000 years                                                00022585Macintosh HD                   ABA7815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724400" y="2474912"/>
            <a:ext cx="3886200" cy="2782888"/>
          </a:xfrm>
          <a:prstGeom prst="rect">
            <a:avLst/>
          </a:prstGeom>
          <a:noFill/>
          <a:extLst>
            <a:ext uri="{909E8E84-426E-40DD-AFC4-6F175D3DCCD1}">
              <a14:hiddenFill xmlns:a14="http://schemas.microsoft.com/office/drawing/2010/main">
                <a:solidFill>
                  <a:srgbClr val="FFFFFF"/>
                </a:solidFill>
              </a14:hiddenFill>
            </a:ext>
          </a:extLst>
        </p:spPr>
      </p:pic>
      <p:sp>
        <p:nvSpPr>
          <p:cNvPr id="11277" name="Text Box 13"/>
          <p:cNvSpPr txBox="1">
            <a:spLocks noChangeArrowheads="1"/>
          </p:cNvSpPr>
          <p:nvPr/>
        </p:nvSpPr>
        <p:spPr bwMode="auto">
          <a:xfrm>
            <a:off x="6172200" y="4191000"/>
            <a:ext cx="121920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latin typeface="Times" charset="0"/>
              </a:rPr>
              <a:t>1 Billion</a:t>
            </a:r>
            <a:endParaRPr lang="en-US" altLang="en-US">
              <a:latin typeface="Times" charset="0"/>
            </a:endParaRPr>
          </a:p>
        </p:txBody>
      </p:sp>
      <p:sp>
        <p:nvSpPr>
          <p:cNvPr id="11278" name="Line 14"/>
          <p:cNvSpPr>
            <a:spLocks noChangeShapeType="1"/>
          </p:cNvSpPr>
          <p:nvPr/>
        </p:nvSpPr>
        <p:spPr bwMode="auto">
          <a:xfrm>
            <a:off x="7391400" y="4572000"/>
            <a:ext cx="609600" cy="15240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0" name="Text Box 16"/>
          <p:cNvSpPr txBox="1">
            <a:spLocks noChangeArrowheads="1"/>
          </p:cNvSpPr>
          <p:nvPr/>
        </p:nvSpPr>
        <p:spPr bwMode="auto">
          <a:xfrm>
            <a:off x="5105400" y="3124200"/>
            <a:ext cx="297180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latin typeface="Times" charset="0"/>
              </a:rPr>
              <a:t>The Industrial Revolution</a:t>
            </a:r>
            <a:endParaRPr lang="en-US" altLang="en-US">
              <a:latin typeface="Times" charset="0"/>
            </a:endParaRPr>
          </a:p>
        </p:txBody>
      </p:sp>
      <p:sp>
        <p:nvSpPr>
          <p:cNvPr id="11281" name="Line 17"/>
          <p:cNvSpPr>
            <a:spLocks noChangeShapeType="1"/>
          </p:cNvSpPr>
          <p:nvPr/>
        </p:nvSpPr>
        <p:spPr bwMode="auto">
          <a:xfrm>
            <a:off x="7620000" y="3505200"/>
            <a:ext cx="609600" cy="53340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94686244"/>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4294967295"/>
          </p:nvPr>
        </p:nvSpPr>
        <p:spPr>
          <a:xfrm>
            <a:off x="965200" y="1905000"/>
            <a:ext cx="8178800" cy="4171950"/>
          </a:xfrm>
        </p:spPr>
        <p:txBody>
          <a:bodyPr/>
          <a:lstStyle/>
          <a:p>
            <a:r>
              <a:rPr lang="en-US" altLang="en-US"/>
              <a:t> </a:t>
            </a:r>
          </a:p>
          <a:p>
            <a:endParaRPr lang="en-US" altLang="en-US"/>
          </a:p>
        </p:txBody>
      </p:sp>
      <p:pic>
        <p:nvPicPr>
          <p:cNvPr id="13316" name="Picture 4" descr="&#10;Three Eras                                                     00022585Macintosh HD                   ABA78158:"/>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14400" y="1828800"/>
            <a:ext cx="7620000" cy="4930775"/>
          </a:xfrm>
          <a:prstGeom prst="rect">
            <a:avLst/>
          </a:prstGeom>
          <a:noFill/>
          <a:extLst>
            <a:ext uri="{909E8E84-426E-40DD-AFC4-6F175D3DCCD1}">
              <a14:hiddenFill xmlns:a14="http://schemas.microsoft.com/office/drawing/2010/main">
                <a:solidFill>
                  <a:srgbClr val="FFFFFF"/>
                </a:solidFill>
              </a14:hiddenFill>
            </a:ext>
          </a:extLst>
        </p:spPr>
      </p:pic>
      <p:sp>
        <p:nvSpPr>
          <p:cNvPr id="13317" name="Rectangle 5"/>
          <p:cNvSpPr>
            <a:spLocks noGrp="1" noChangeArrowheads="1"/>
          </p:cNvSpPr>
          <p:nvPr>
            <p:ph type="title" idx="4294967295"/>
          </p:nvPr>
        </p:nvSpPr>
        <p:spPr>
          <a:xfrm>
            <a:off x="304800" y="228600"/>
            <a:ext cx="8458200" cy="1143000"/>
          </a:xfrm>
        </p:spPr>
        <p:txBody>
          <a:bodyPr/>
          <a:lstStyle/>
          <a:p>
            <a:r>
              <a:rPr lang="en-US" altLang="en-US" dirty="0"/>
              <a:t>Three Technological Eras </a:t>
            </a:r>
          </a:p>
        </p:txBody>
      </p:sp>
    </p:spTree>
    <p:extLst>
      <p:ext uri="{BB962C8B-B14F-4D97-AF65-F5344CB8AC3E}">
        <p14:creationId xmlns:p14="http://schemas.microsoft.com/office/powerpoint/2010/main" val="3892762079"/>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3400" y="381000"/>
            <a:ext cx="8610600" cy="1143000"/>
          </a:xfrm>
        </p:spPr>
        <p:txBody>
          <a:bodyPr/>
          <a:lstStyle/>
          <a:p>
            <a:r>
              <a:rPr lang="en-US" altLang="en-US" sz="3600" dirty="0"/>
              <a:t>What’s Behind Population Growth</a:t>
            </a:r>
            <a:endParaRPr lang="en-US" altLang="en-US" dirty="0"/>
          </a:p>
        </p:txBody>
      </p:sp>
      <p:sp>
        <p:nvSpPr>
          <p:cNvPr id="16387" name="Rectangle 3"/>
          <p:cNvSpPr>
            <a:spLocks noGrp="1" noChangeArrowheads="1"/>
          </p:cNvSpPr>
          <p:nvPr>
            <p:ph type="body" sz="half" idx="1"/>
          </p:nvPr>
        </p:nvSpPr>
        <p:spPr>
          <a:xfrm>
            <a:off x="381000" y="1905000"/>
            <a:ext cx="4241800" cy="4171950"/>
          </a:xfrm>
        </p:spPr>
        <p:txBody>
          <a:bodyPr/>
          <a:lstStyle/>
          <a:p>
            <a:r>
              <a:rPr lang="en-US" altLang="en-US"/>
              <a:t>Three Factors </a:t>
            </a:r>
          </a:p>
          <a:p>
            <a:pPr lvl="1"/>
            <a:r>
              <a:rPr lang="en-US" altLang="en-US"/>
              <a:t>Fertility</a:t>
            </a:r>
          </a:p>
          <a:p>
            <a:pPr lvl="1"/>
            <a:r>
              <a:rPr lang="en-US" altLang="en-US"/>
              <a:t>Infant Mortality</a:t>
            </a:r>
          </a:p>
          <a:p>
            <a:pPr lvl="1"/>
            <a:r>
              <a:rPr lang="en-US" altLang="en-US"/>
              <a:t>Longevity</a:t>
            </a:r>
          </a:p>
          <a:p>
            <a:pPr lvl="1"/>
            <a:endParaRPr lang="en-US" altLang="en-US"/>
          </a:p>
          <a:p>
            <a:r>
              <a:rPr lang="en-US" altLang="en-US"/>
              <a:t>Animal Domestication and Agriculture</a:t>
            </a:r>
          </a:p>
          <a:p>
            <a:pPr lvl="1"/>
            <a:r>
              <a:rPr lang="en-US" altLang="en-US"/>
              <a:t>Provided for a few to feed many</a:t>
            </a:r>
          </a:p>
        </p:txBody>
      </p:sp>
      <p:sp>
        <p:nvSpPr>
          <p:cNvPr id="16388" name="Rectangle 4"/>
          <p:cNvSpPr>
            <a:spLocks noGrp="1" noChangeArrowheads="1"/>
          </p:cNvSpPr>
          <p:nvPr>
            <p:ph type="body" sz="half" idx="2"/>
          </p:nvPr>
        </p:nvSpPr>
        <p:spPr/>
        <p:txBody>
          <a:bodyPr/>
          <a:lstStyle/>
          <a:p>
            <a:r>
              <a:rPr lang="en-US" altLang="en-US"/>
              <a:t>Industrial Revolution</a:t>
            </a:r>
          </a:p>
          <a:p>
            <a:pPr lvl="1"/>
            <a:r>
              <a:rPr lang="en-US" altLang="en-US"/>
              <a:t>Growth of Cities and Infrastructure</a:t>
            </a:r>
          </a:p>
          <a:p>
            <a:pPr lvl="2"/>
            <a:r>
              <a:rPr lang="en-US" altLang="en-US"/>
              <a:t>Water</a:t>
            </a:r>
          </a:p>
          <a:p>
            <a:pPr lvl="2"/>
            <a:r>
              <a:rPr lang="en-US" altLang="en-US"/>
              <a:t>Energy</a:t>
            </a:r>
          </a:p>
          <a:p>
            <a:pPr lvl="2"/>
            <a:r>
              <a:rPr lang="en-US" altLang="en-US"/>
              <a:t>Transportation</a:t>
            </a:r>
          </a:p>
          <a:p>
            <a:pPr lvl="1"/>
            <a:r>
              <a:rPr lang="en-US" altLang="en-US"/>
              <a:t>Increased Productivity</a:t>
            </a:r>
          </a:p>
          <a:p>
            <a:pPr lvl="1"/>
            <a:r>
              <a:rPr lang="en-US" altLang="en-US"/>
              <a:t>Nutrition</a:t>
            </a:r>
          </a:p>
          <a:p>
            <a:pPr lvl="1"/>
            <a:r>
              <a:rPr lang="en-US" altLang="en-US"/>
              <a:t>Sanitation</a:t>
            </a:r>
          </a:p>
          <a:p>
            <a:pPr lvl="1"/>
            <a:r>
              <a:rPr lang="en-US" altLang="en-US"/>
              <a:t>Medicine</a:t>
            </a:r>
          </a:p>
          <a:p>
            <a:pPr lvl="1"/>
            <a:endParaRPr lang="en-US" altLang="en-US"/>
          </a:p>
          <a:p>
            <a:pPr lvl="2"/>
            <a:endParaRPr lang="en-US" altLang="en-US"/>
          </a:p>
        </p:txBody>
      </p:sp>
    </p:spTree>
    <p:extLst>
      <p:ext uri="{BB962C8B-B14F-4D97-AF65-F5344CB8AC3E}">
        <p14:creationId xmlns:p14="http://schemas.microsoft.com/office/powerpoint/2010/main" val="983710000"/>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dirty="0"/>
              <a:t>Population Predictions </a:t>
            </a:r>
          </a:p>
        </p:txBody>
      </p:sp>
      <p:sp>
        <p:nvSpPr>
          <p:cNvPr id="18435" name="Rectangle 3"/>
          <p:cNvSpPr>
            <a:spLocks noGrp="1" noChangeArrowheads="1"/>
          </p:cNvSpPr>
          <p:nvPr>
            <p:ph type="body" sz="half" idx="1"/>
          </p:nvPr>
        </p:nvSpPr>
        <p:spPr>
          <a:xfrm>
            <a:off x="0" y="2133600"/>
            <a:ext cx="3124200" cy="3810000"/>
          </a:xfrm>
        </p:spPr>
        <p:txBody>
          <a:bodyPr/>
          <a:lstStyle/>
          <a:p>
            <a:r>
              <a:rPr lang="en-US" altLang="en-US" sz="2400"/>
              <a:t>Most predictions: 9-12B by 2050   10-15B by 2100</a:t>
            </a:r>
          </a:p>
          <a:p>
            <a:r>
              <a:rPr lang="en-US" altLang="en-US" sz="2400"/>
              <a:t>UN (Low) requires global fertility at less than zero growth in 15 years</a:t>
            </a:r>
          </a:p>
          <a:p>
            <a:r>
              <a:rPr lang="en-US" altLang="en-US" sz="2400"/>
              <a:t>Large uncertainties</a:t>
            </a:r>
          </a:p>
        </p:txBody>
      </p:sp>
      <p:sp>
        <p:nvSpPr>
          <p:cNvPr id="2" name="ClipArt Placeholder 1"/>
          <p:cNvSpPr>
            <a:spLocks noGrp="1"/>
          </p:cNvSpPr>
          <p:nvPr>
            <p:ph type="clipArt" sz="half" idx="2"/>
          </p:nvPr>
        </p:nvSpPr>
        <p:spPr/>
      </p:sp>
      <p:pic>
        <p:nvPicPr>
          <p:cNvPr id="1026" name="Picture 2" descr="Image result for population prediction"/>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3200398" y="1981200"/>
            <a:ext cx="5928609"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676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dirty="0"/>
              <a:t>Resource Consumption </a:t>
            </a:r>
          </a:p>
        </p:txBody>
      </p:sp>
      <p:sp>
        <p:nvSpPr>
          <p:cNvPr id="24579" name="Rectangle 3"/>
          <p:cNvSpPr>
            <a:spLocks noGrp="1" noChangeArrowheads="1"/>
          </p:cNvSpPr>
          <p:nvPr>
            <p:ph type="body" sz="half" idx="1"/>
          </p:nvPr>
        </p:nvSpPr>
        <p:spPr>
          <a:xfrm>
            <a:off x="381000" y="2286000"/>
            <a:ext cx="2743200" cy="3581400"/>
          </a:xfrm>
        </p:spPr>
        <p:txBody>
          <a:bodyPr/>
          <a:lstStyle/>
          <a:p>
            <a:r>
              <a:rPr lang="en-US" altLang="en-US" sz="2800"/>
              <a:t>High consumption</a:t>
            </a:r>
          </a:p>
          <a:p>
            <a:r>
              <a:rPr lang="en-US" altLang="en-US" sz="2800"/>
              <a:t>Getting worse</a:t>
            </a:r>
          </a:p>
          <a:p>
            <a:r>
              <a:rPr lang="en-US" altLang="en-US" sz="2800"/>
              <a:t>Rate increase faster than population growth</a:t>
            </a:r>
          </a:p>
          <a:p>
            <a:endParaRPr lang="en-US" altLang="en-US" sz="2800"/>
          </a:p>
        </p:txBody>
      </p:sp>
      <p:pic>
        <p:nvPicPr>
          <p:cNvPr id="24582" name="Picture 6" descr="Consumption last 20 years                                      00022585Macintosh HD                   ABA78158:"/>
          <p:cNvPicPr>
            <a:picLocks noGrp="1" noChangeAspect="1" noChangeArrowheads="1"/>
          </p:cNvPicPr>
          <p:nvPr>
            <p:ph type="clipArt" sz="half" idx="2"/>
          </p:nvPr>
        </p:nvPicPr>
        <p:blipFill>
          <a:blip r:embed="rId2" cstate="email">
            <a:extLst>
              <a:ext uri="{28A0092B-C50C-407E-A947-70E740481C1C}">
                <a14:useLocalDpi xmlns:a14="http://schemas.microsoft.com/office/drawing/2010/main" val="0"/>
              </a:ext>
            </a:extLst>
          </a:blip>
          <a:srcRect/>
          <a:stretch>
            <a:fillRect/>
          </a:stretch>
        </p:blipFill>
        <p:spPr>
          <a:xfrm>
            <a:off x="3200400" y="1676400"/>
            <a:ext cx="5664200" cy="5191125"/>
          </a:xfrm>
        </p:spPr>
      </p:pic>
    </p:spTree>
    <p:extLst>
      <p:ext uri="{BB962C8B-B14F-4D97-AF65-F5344CB8AC3E}">
        <p14:creationId xmlns:p14="http://schemas.microsoft.com/office/powerpoint/2010/main" val="4033499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dirty="0"/>
              <a:t>Resource Limits - Land </a:t>
            </a:r>
          </a:p>
        </p:txBody>
      </p:sp>
      <p:sp>
        <p:nvSpPr>
          <p:cNvPr id="25603" name="Rectangle 3"/>
          <p:cNvSpPr>
            <a:spLocks noGrp="1" noChangeArrowheads="1"/>
          </p:cNvSpPr>
          <p:nvPr>
            <p:ph type="body" sz="half" idx="1"/>
          </p:nvPr>
        </p:nvSpPr>
        <p:spPr>
          <a:xfrm>
            <a:off x="0" y="1885950"/>
            <a:ext cx="3505200" cy="4171950"/>
          </a:xfrm>
        </p:spPr>
        <p:txBody>
          <a:bodyPr/>
          <a:lstStyle/>
          <a:p>
            <a:r>
              <a:rPr lang="en-US" altLang="en-US" sz="2800"/>
              <a:t>Deforesting to acquire more arable land</a:t>
            </a:r>
          </a:p>
          <a:p>
            <a:r>
              <a:rPr lang="en-US" altLang="en-US" sz="2800"/>
              <a:t>Would run out in next century at current yields</a:t>
            </a:r>
          </a:p>
          <a:p>
            <a:r>
              <a:rPr lang="en-US" altLang="en-US" sz="2800"/>
              <a:t>Probably need to double yields</a:t>
            </a:r>
          </a:p>
        </p:txBody>
      </p:sp>
      <p:pic>
        <p:nvPicPr>
          <p:cNvPr id="25606" name="Picture 6" descr="Land.gif                                                       00022585Macintosh HD                   ABA78158:"/>
          <p:cNvPicPr>
            <a:picLocks noGrp="1" noChangeAspect="1" noChangeArrowheads="1"/>
          </p:cNvPicPr>
          <p:nvPr>
            <p:ph type="clipArt" sz="half" idx="2"/>
          </p:nvPr>
        </p:nvPicPr>
        <p:blipFill>
          <a:blip r:embed="rId2" cstate="email">
            <a:extLst>
              <a:ext uri="{28A0092B-C50C-407E-A947-70E740481C1C}">
                <a14:useLocalDpi xmlns:a14="http://schemas.microsoft.com/office/drawing/2010/main" val="0"/>
              </a:ext>
            </a:extLst>
          </a:blip>
          <a:srcRect/>
          <a:stretch>
            <a:fillRect/>
          </a:stretch>
        </p:blipFill>
        <p:spPr>
          <a:xfrm>
            <a:off x="3200400" y="1411288"/>
            <a:ext cx="5943600" cy="5446712"/>
          </a:xfrm>
        </p:spPr>
      </p:pic>
    </p:spTree>
    <p:extLst>
      <p:ext uri="{BB962C8B-B14F-4D97-AF65-F5344CB8AC3E}">
        <p14:creationId xmlns:p14="http://schemas.microsoft.com/office/powerpoint/2010/main" val="2738923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dirty="0"/>
              <a:t>Resource Limits - Water </a:t>
            </a:r>
          </a:p>
        </p:txBody>
      </p:sp>
      <p:sp>
        <p:nvSpPr>
          <p:cNvPr id="26627" name="Rectangle 3"/>
          <p:cNvSpPr>
            <a:spLocks noGrp="1" noChangeArrowheads="1"/>
          </p:cNvSpPr>
          <p:nvPr>
            <p:ph type="body" sz="half" idx="1"/>
          </p:nvPr>
        </p:nvSpPr>
        <p:spPr>
          <a:xfrm>
            <a:off x="457200" y="1981200"/>
            <a:ext cx="3733800" cy="4171950"/>
          </a:xfrm>
        </p:spPr>
        <p:txBody>
          <a:bodyPr>
            <a:normAutofit lnSpcReduction="10000"/>
          </a:bodyPr>
          <a:lstStyle/>
          <a:p>
            <a:r>
              <a:rPr lang="en-US" altLang="en-US" sz="2800"/>
              <a:t>In 1950 people used half of accessible water</a:t>
            </a:r>
          </a:p>
          <a:p>
            <a:r>
              <a:rPr lang="en-US" altLang="en-US" sz="2800"/>
              <a:t>Are now dependent on dams</a:t>
            </a:r>
          </a:p>
          <a:p>
            <a:r>
              <a:rPr lang="en-US" altLang="en-US" sz="2800"/>
              <a:t>Pollution loses 33% of potential water</a:t>
            </a:r>
          </a:p>
          <a:p>
            <a:r>
              <a:rPr lang="en-US" altLang="en-US" sz="2800"/>
              <a:t>Getting close to limits</a:t>
            </a:r>
          </a:p>
        </p:txBody>
      </p:sp>
      <p:pic>
        <p:nvPicPr>
          <p:cNvPr id="26630" name="Picture 6" descr=" Water.gif                                                      00022585Macintosh HD                   ABA78158:"/>
          <p:cNvPicPr>
            <a:picLocks noGrp="1" noChangeAspect="1" noChangeArrowheads="1"/>
          </p:cNvPicPr>
          <p:nvPr>
            <p:ph type="clipArt" sz="half" idx="2"/>
          </p:nvPr>
        </p:nvPicPr>
        <p:blipFill>
          <a:blip r:embed="rId2" cstate="email">
            <a:extLst>
              <a:ext uri="{28A0092B-C50C-407E-A947-70E740481C1C}">
                <a14:useLocalDpi xmlns:a14="http://schemas.microsoft.com/office/drawing/2010/main" val="0"/>
              </a:ext>
            </a:extLst>
          </a:blip>
          <a:srcRect/>
          <a:stretch>
            <a:fillRect/>
          </a:stretch>
        </p:blipFill>
        <p:spPr>
          <a:xfrm>
            <a:off x="4110038" y="1295400"/>
            <a:ext cx="5033962" cy="5562600"/>
          </a:xfrm>
        </p:spPr>
      </p:pic>
    </p:spTree>
    <p:extLst>
      <p:ext uri="{BB962C8B-B14F-4D97-AF65-F5344CB8AC3E}">
        <p14:creationId xmlns:p14="http://schemas.microsoft.com/office/powerpoint/2010/main" val="987044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9600" y="239769"/>
            <a:ext cx="7772400" cy="1143000"/>
          </a:xfrm>
        </p:spPr>
        <p:txBody>
          <a:bodyPr/>
          <a:lstStyle/>
          <a:p>
            <a:r>
              <a:rPr lang="en-US" altLang="en-US" dirty="0"/>
              <a:t>Energy Consumption </a:t>
            </a:r>
          </a:p>
        </p:txBody>
      </p:sp>
      <p:sp>
        <p:nvSpPr>
          <p:cNvPr id="27651" name="Rectangle 3"/>
          <p:cNvSpPr>
            <a:spLocks noGrp="1" noChangeArrowheads="1"/>
          </p:cNvSpPr>
          <p:nvPr>
            <p:ph type="body" sz="half" idx="1"/>
          </p:nvPr>
        </p:nvSpPr>
        <p:spPr>
          <a:xfrm>
            <a:off x="228600" y="5257800"/>
            <a:ext cx="8763000" cy="1828800"/>
          </a:xfrm>
        </p:spPr>
        <p:txBody>
          <a:bodyPr>
            <a:normAutofit/>
          </a:bodyPr>
          <a:lstStyle/>
          <a:p>
            <a:r>
              <a:rPr lang="en-US" altLang="en-US" sz="2200" dirty="0"/>
              <a:t>Energy growth very high last fifty years</a:t>
            </a:r>
          </a:p>
          <a:p>
            <a:r>
              <a:rPr lang="en-US" altLang="en-US" sz="2200" dirty="0"/>
              <a:t>Mostly hydrocarbon </a:t>
            </a:r>
            <a:r>
              <a:rPr lang="en-US" altLang="en-US" sz="2200" dirty="0" smtClean="0"/>
              <a:t>fuels</a:t>
            </a:r>
          </a:p>
          <a:p>
            <a:r>
              <a:rPr lang="en-US" altLang="en-US" sz="2200" dirty="0" smtClean="0"/>
              <a:t>Nonrenewable resource consumption and climate change issues</a:t>
            </a:r>
            <a:endParaRPr lang="en-US" altLang="en-US" sz="2200" dirty="0"/>
          </a:p>
        </p:txBody>
      </p:sp>
      <p:pic>
        <p:nvPicPr>
          <p:cNvPr id="2050" name="Picture 2" descr="Image result for world energy us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81000" y="1132249"/>
            <a:ext cx="8153400" cy="4051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624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lstStyle/>
          <a:p>
            <a:endParaRPr lang="en-US"/>
          </a:p>
        </p:txBody>
      </p:sp>
      <p:sp>
        <p:nvSpPr>
          <p:cNvPr id="4" name="ClipArt Placeholder 3"/>
          <p:cNvSpPr>
            <a:spLocks noGrp="1"/>
          </p:cNvSpPr>
          <p:nvPr>
            <p:ph type="clipArt" sz="half" idx="2"/>
          </p:nvPr>
        </p:nvSpPr>
        <p:spPr/>
      </p:sp>
      <p:pic>
        <p:nvPicPr>
          <p:cNvPr id="1026" name="Picture 2" descr="Image result for raw material usage electron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1409700"/>
            <a:ext cx="9010650" cy="47625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a:spLocks noGrp="1" noChangeArrowheads="1"/>
          </p:cNvSpPr>
          <p:nvPr>
            <p:ph type="title"/>
          </p:nvPr>
        </p:nvSpPr>
        <p:spPr>
          <a:xfrm>
            <a:off x="406400" y="609600"/>
            <a:ext cx="8280400" cy="1143000"/>
          </a:xfrm>
        </p:spPr>
        <p:txBody>
          <a:bodyPr/>
          <a:lstStyle/>
          <a:p>
            <a:r>
              <a:rPr lang="en-US" altLang="en-US" dirty="0" smtClean="0"/>
              <a:t>Critical raw materials</a:t>
            </a:r>
            <a:endParaRPr lang="en-US" altLang="en-US" dirty="0"/>
          </a:p>
        </p:txBody>
      </p:sp>
    </p:spTree>
    <p:extLst>
      <p:ext uri="{BB962C8B-B14F-4D97-AF65-F5344CB8AC3E}">
        <p14:creationId xmlns:p14="http://schemas.microsoft.com/office/powerpoint/2010/main" val="904059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06400" y="609600"/>
            <a:ext cx="8280400" cy="1143000"/>
          </a:xfrm>
        </p:spPr>
        <p:txBody>
          <a:bodyPr/>
          <a:lstStyle/>
          <a:p>
            <a:r>
              <a:rPr lang="en-US" altLang="en-US" dirty="0"/>
              <a:t>Planet Earth is Impacted </a:t>
            </a:r>
          </a:p>
        </p:txBody>
      </p:sp>
      <p:sp>
        <p:nvSpPr>
          <p:cNvPr id="38915" name="Rectangle 3"/>
          <p:cNvSpPr>
            <a:spLocks noGrp="1" noChangeArrowheads="1"/>
          </p:cNvSpPr>
          <p:nvPr>
            <p:ph type="body" idx="1"/>
          </p:nvPr>
        </p:nvSpPr>
        <p:spPr>
          <a:xfrm>
            <a:off x="-26773" y="1752600"/>
            <a:ext cx="2388973" cy="4297363"/>
          </a:xfrm>
        </p:spPr>
        <p:txBody>
          <a:bodyPr/>
          <a:lstStyle/>
          <a:p>
            <a:r>
              <a:rPr lang="en-US" altLang="en-US" dirty="0"/>
              <a:t>Ecological Footprints</a:t>
            </a:r>
          </a:p>
          <a:p>
            <a:pPr lvl="1"/>
            <a:r>
              <a:rPr lang="en-US" altLang="en-US" dirty="0"/>
              <a:t>United States - 5 hectares/person</a:t>
            </a:r>
          </a:p>
          <a:p>
            <a:pPr lvl="1"/>
            <a:r>
              <a:rPr lang="en-US" altLang="en-US" dirty="0"/>
              <a:t>Developing nations - 0.5 hectare/person</a:t>
            </a:r>
          </a:p>
          <a:p>
            <a:endParaRPr lang="en-US" altLang="en-US" dirty="0"/>
          </a:p>
        </p:txBody>
      </p:sp>
      <p:pic>
        <p:nvPicPr>
          <p:cNvPr id="2050" name="Picture 2" descr="Image result for ecological foot print"/>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209800" y="1306386"/>
            <a:ext cx="6934200" cy="5551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024715"/>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Image result for what is water foot print"/>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82262" y="0"/>
            <a:ext cx="64901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540592"/>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81000" y="533400"/>
            <a:ext cx="8356600" cy="1143000"/>
          </a:xfrm>
        </p:spPr>
        <p:txBody>
          <a:bodyPr/>
          <a:lstStyle/>
          <a:p>
            <a:r>
              <a:rPr lang="en-US" altLang="en-US" dirty="0"/>
              <a:t>Our ‘Commons’ are in Danger</a:t>
            </a:r>
          </a:p>
        </p:txBody>
      </p:sp>
      <p:sp>
        <p:nvSpPr>
          <p:cNvPr id="33795" name="Rectangle 3"/>
          <p:cNvSpPr>
            <a:spLocks noGrp="1" noChangeArrowheads="1"/>
          </p:cNvSpPr>
          <p:nvPr>
            <p:ph type="body" idx="1"/>
          </p:nvPr>
        </p:nvSpPr>
        <p:spPr>
          <a:xfrm>
            <a:off x="457200" y="1905000"/>
            <a:ext cx="8534400" cy="4343400"/>
          </a:xfrm>
        </p:spPr>
        <p:txBody>
          <a:bodyPr/>
          <a:lstStyle/>
          <a:p>
            <a:r>
              <a:rPr lang="en-US" altLang="en-US"/>
              <a:t>Atmospheric pollution and climate change</a:t>
            </a:r>
          </a:p>
          <a:p>
            <a:r>
              <a:rPr lang="en-US" altLang="en-US"/>
              <a:t>Water pollution, including ground aquifers</a:t>
            </a:r>
          </a:p>
          <a:p>
            <a:r>
              <a:rPr lang="en-US" altLang="en-US"/>
              <a:t>Deforestation and loss of oxygenation </a:t>
            </a:r>
          </a:p>
          <a:p>
            <a:r>
              <a:rPr lang="en-US" altLang="en-US"/>
              <a:t>The oceans, coral reefs and their bounty</a:t>
            </a:r>
          </a:p>
          <a:p>
            <a:r>
              <a:rPr lang="en-US" altLang="en-US"/>
              <a:t>National parks, wildernesses and wetlands</a:t>
            </a:r>
          </a:p>
          <a:p>
            <a:r>
              <a:rPr lang="en-US" altLang="en-US"/>
              <a:t>Nonrenewable natural resource depletion</a:t>
            </a:r>
          </a:p>
          <a:p>
            <a:pPr lvl="1"/>
            <a:r>
              <a:rPr lang="en-US" altLang="en-US"/>
              <a:t>Fossil fuels, mineral ores, topsoil…..</a:t>
            </a:r>
          </a:p>
        </p:txBody>
      </p:sp>
    </p:spTree>
    <p:extLst>
      <p:ext uri="{BB962C8B-B14F-4D97-AF65-F5344CB8AC3E}">
        <p14:creationId xmlns:p14="http://schemas.microsoft.com/office/powerpoint/2010/main" val="1313264909"/>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01600" y="228600"/>
            <a:ext cx="8737600" cy="1143000"/>
          </a:xfrm>
        </p:spPr>
        <p:txBody>
          <a:bodyPr/>
          <a:lstStyle/>
          <a:p>
            <a:r>
              <a:rPr lang="en-US" altLang="en-US" sz="3600" dirty="0"/>
              <a:t>Global Warming - A Good Example</a:t>
            </a:r>
            <a:endParaRPr lang="en-US" altLang="en-US" dirty="0"/>
          </a:p>
        </p:txBody>
      </p:sp>
      <p:sp>
        <p:nvSpPr>
          <p:cNvPr id="35843" name="Rectangle 3"/>
          <p:cNvSpPr>
            <a:spLocks noGrp="1" noChangeArrowheads="1"/>
          </p:cNvSpPr>
          <p:nvPr>
            <p:ph type="body" sz="half" idx="1"/>
          </p:nvPr>
        </p:nvSpPr>
        <p:spPr>
          <a:xfrm>
            <a:off x="0" y="1752600"/>
            <a:ext cx="5486400" cy="4857750"/>
          </a:xfrm>
        </p:spPr>
        <p:txBody>
          <a:bodyPr/>
          <a:lstStyle/>
          <a:p>
            <a:r>
              <a:rPr lang="en-US" altLang="en-US" sz="2000" dirty="0">
                <a:latin typeface="Calibri" pitchFamily="34" charset="0"/>
                <a:cs typeface="Calibri" pitchFamily="34" charset="0"/>
              </a:rPr>
              <a:t>Atmospheric CO2 is increasing, and creates greenhouse </a:t>
            </a:r>
            <a:r>
              <a:rPr lang="en-US" altLang="en-US" sz="2000" dirty="0" smtClean="0">
                <a:latin typeface="Calibri" pitchFamily="34" charset="0"/>
                <a:cs typeface="Calibri" pitchFamily="34" charset="0"/>
              </a:rPr>
              <a:t>effect</a:t>
            </a:r>
            <a:endParaRPr lang="en-US" altLang="en-US" sz="2000" dirty="0">
              <a:latin typeface="Calibri" pitchFamily="34" charset="0"/>
              <a:cs typeface="Calibri" pitchFamily="34" charset="0"/>
            </a:endParaRPr>
          </a:p>
          <a:p>
            <a:r>
              <a:rPr lang="en-US" altLang="en-US" sz="2000" dirty="0">
                <a:latin typeface="Calibri" pitchFamily="34" charset="0"/>
                <a:cs typeface="Calibri" pitchFamily="34" charset="0"/>
              </a:rPr>
              <a:t>3-5°C rise predicted by computer models for this century would have major environmental </a:t>
            </a:r>
            <a:r>
              <a:rPr lang="en-US" altLang="en-US" sz="2000" dirty="0" smtClean="0">
                <a:latin typeface="Calibri" pitchFamily="34" charset="0"/>
                <a:cs typeface="Calibri" pitchFamily="34" charset="0"/>
              </a:rPr>
              <a:t>impact</a:t>
            </a:r>
            <a:endParaRPr lang="en-US" altLang="en-US" sz="2000" dirty="0">
              <a:latin typeface="Calibri" pitchFamily="34" charset="0"/>
              <a:cs typeface="Calibri" pitchFamily="34" charset="0"/>
            </a:endParaRPr>
          </a:p>
          <a:p>
            <a:r>
              <a:rPr lang="en-US" altLang="en-US" sz="2000" dirty="0">
                <a:latin typeface="Calibri" pitchFamily="34" charset="0"/>
                <a:cs typeface="Calibri" pitchFamily="34" charset="0"/>
              </a:rPr>
              <a:t>Observed change of 0.25-0.4°surface and 0.0-0.2°C troposphere rise in last 20 years doesn’t agree with models and may or may not be due to </a:t>
            </a:r>
            <a:r>
              <a:rPr lang="en-US" altLang="en-US" sz="2000" dirty="0" smtClean="0">
                <a:latin typeface="Calibri" pitchFamily="34" charset="0"/>
                <a:cs typeface="Calibri" pitchFamily="34" charset="0"/>
              </a:rPr>
              <a:t>CO2</a:t>
            </a:r>
            <a:endParaRPr lang="en-US" altLang="en-US" sz="2000" dirty="0">
              <a:latin typeface="Calibri" pitchFamily="34" charset="0"/>
              <a:cs typeface="Calibri" pitchFamily="34" charset="0"/>
            </a:endParaRPr>
          </a:p>
          <a:p>
            <a:r>
              <a:rPr lang="en-US" altLang="en-US" sz="2000" dirty="0">
                <a:latin typeface="Calibri" pitchFamily="34" charset="0"/>
                <a:cs typeface="Calibri" pitchFamily="34" charset="0"/>
              </a:rPr>
              <a:t>Humans - 6 billion tons/year of CO2 (up 500% from 1950, and increasing) </a:t>
            </a:r>
            <a:endParaRPr lang="en-US" altLang="en-US" sz="2800" dirty="0">
              <a:latin typeface="Calibri" pitchFamily="34" charset="0"/>
              <a:cs typeface="Calibri" pitchFamily="34" charset="0"/>
            </a:endParaRPr>
          </a:p>
          <a:p>
            <a:pPr lvl="1"/>
            <a:r>
              <a:rPr lang="en-US" altLang="en-US" sz="1800" dirty="0">
                <a:latin typeface="Calibri" pitchFamily="34" charset="0"/>
                <a:cs typeface="Calibri" pitchFamily="34" charset="0"/>
              </a:rPr>
              <a:t>Other sources 200B tons/year</a:t>
            </a:r>
          </a:p>
          <a:p>
            <a:pPr lvl="1"/>
            <a:r>
              <a:rPr lang="en-US" altLang="en-US" sz="1800" dirty="0">
                <a:latin typeface="Calibri" pitchFamily="34" charset="0"/>
                <a:cs typeface="Calibri" pitchFamily="34" charset="0"/>
              </a:rPr>
              <a:t>Total atmosphere load - 775B tons</a:t>
            </a:r>
          </a:p>
          <a:p>
            <a:pPr lvl="1"/>
            <a:r>
              <a:rPr lang="en-US" altLang="en-US" sz="1800" dirty="0">
                <a:latin typeface="Calibri" pitchFamily="34" charset="0"/>
                <a:cs typeface="Calibri" pitchFamily="34" charset="0"/>
              </a:rPr>
              <a:t>Total earth load with oceans - 42,000B tons</a:t>
            </a:r>
          </a:p>
        </p:txBody>
      </p:sp>
      <p:pic>
        <p:nvPicPr>
          <p:cNvPr id="35846" name="Picture 6" descr="CO2.gif                                                        00022585Macintosh HD                   ABA78158:"/>
          <p:cNvPicPr>
            <a:picLocks noGrp="1" noChangeAspect="1" noChangeArrowheads="1"/>
          </p:cNvPicPr>
          <p:nvPr>
            <p:ph type="clipArt" sz="half" idx="2"/>
          </p:nvPr>
        </p:nvPicPr>
        <p:blipFill>
          <a:blip r:embed="rId2" cstate="email">
            <a:extLst>
              <a:ext uri="{28A0092B-C50C-407E-A947-70E740481C1C}">
                <a14:useLocalDpi xmlns:a14="http://schemas.microsoft.com/office/drawing/2010/main" val="0"/>
              </a:ext>
            </a:extLst>
          </a:blip>
          <a:srcRect/>
          <a:stretch>
            <a:fillRect/>
          </a:stretch>
        </p:blipFill>
        <p:spPr>
          <a:xfrm>
            <a:off x="5334000" y="1447800"/>
            <a:ext cx="3657600" cy="2665413"/>
          </a:xfrm>
        </p:spPr>
      </p:pic>
      <p:pic>
        <p:nvPicPr>
          <p:cNvPr id="35847" name="Picture 7" descr="&#10;Temp Rise.gif                                                  00022585Macintosh HD                   ABA7815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34000" y="4114800"/>
            <a:ext cx="3657600" cy="2554288"/>
          </a:xfrm>
          <a:prstGeom prst="rect">
            <a:avLst/>
          </a:prstGeom>
          <a:noFill/>
          <a:extLst>
            <a:ext uri="{909E8E84-426E-40DD-AFC4-6F175D3DCCD1}">
              <a14:hiddenFill xmlns:a14="http://schemas.microsoft.com/office/drawing/2010/main">
                <a:solidFill>
                  <a:srgbClr val="FFFFFF"/>
                </a:solidFill>
              </a14:hiddenFill>
            </a:ext>
          </a:extLst>
        </p:spPr>
      </p:pic>
      <p:sp>
        <p:nvSpPr>
          <p:cNvPr id="35848" name="Text Box 8"/>
          <p:cNvSpPr txBox="1">
            <a:spLocks noChangeArrowheads="1"/>
          </p:cNvSpPr>
          <p:nvPr/>
        </p:nvSpPr>
        <p:spPr bwMode="auto">
          <a:xfrm>
            <a:off x="5334000" y="4038600"/>
            <a:ext cx="3505200" cy="4667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latin typeface="Times" charset="0"/>
              </a:rPr>
              <a:t>0.6°C rise in last 100 years</a:t>
            </a:r>
          </a:p>
        </p:txBody>
      </p:sp>
    </p:spTree>
    <p:extLst>
      <p:ext uri="{BB962C8B-B14F-4D97-AF65-F5344CB8AC3E}">
        <p14:creationId xmlns:p14="http://schemas.microsoft.com/office/powerpoint/2010/main" val="1652935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a:t>Technology’s Roles</a:t>
            </a:r>
          </a:p>
        </p:txBody>
      </p:sp>
      <p:sp>
        <p:nvSpPr>
          <p:cNvPr id="36867" name="Rectangle 3"/>
          <p:cNvSpPr>
            <a:spLocks noGrp="1" noChangeArrowheads="1"/>
          </p:cNvSpPr>
          <p:nvPr>
            <p:ph type="body" idx="1"/>
          </p:nvPr>
        </p:nvSpPr>
        <p:spPr>
          <a:xfrm>
            <a:off x="457200" y="1885950"/>
            <a:ext cx="8686800" cy="4171950"/>
          </a:xfrm>
        </p:spPr>
        <p:txBody>
          <a:bodyPr/>
          <a:lstStyle/>
          <a:p>
            <a:r>
              <a:rPr lang="en-US" altLang="en-US"/>
              <a:t>Detailed explicit information and understanding of what is occurring</a:t>
            </a:r>
          </a:p>
          <a:p>
            <a:pPr lvl="1"/>
            <a:r>
              <a:rPr lang="en-US" altLang="en-US"/>
              <a:t>Sensors, data processing, computers, models, predictions, communication, information…... </a:t>
            </a:r>
          </a:p>
          <a:p>
            <a:r>
              <a:rPr lang="en-US" altLang="en-US"/>
              <a:t>Alternate technologies that mitigate and eliminate deleterious effects</a:t>
            </a:r>
          </a:p>
          <a:p>
            <a:pPr lvl="1"/>
            <a:r>
              <a:rPr lang="en-US" altLang="en-US"/>
              <a:t>Energy, water, transportation, communication…</a:t>
            </a:r>
          </a:p>
          <a:p>
            <a:r>
              <a:rPr lang="en-US" altLang="en-US"/>
              <a:t>Sustainable Development</a:t>
            </a:r>
          </a:p>
          <a:p>
            <a:pPr lvl="1"/>
            <a:endParaRPr lang="en-US" altLang="en-US"/>
          </a:p>
          <a:p>
            <a:endParaRPr lang="en-US" altLang="en-US"/>
          </a:p>
        </p:txBody>
      </p:sp>
    </p:spTree>
    <p:extLst>
      <p:ext uri="{BB962C8B-B14F-4D97-AF65-F5344CB8AC3E}">
        <p14:creationId xmlns:p14="http://schemas.microsoft.com/office/powerpoint/2010/main" val="148775323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p:txBody>
          <a:bodyPr/>
          <a:lstStyle/>
          <a:p>
            <a:r>
              <a:rPr lang="en-US" altLang="en-US"/>
              <a:t>Engineers are vital </a:t>
            </a:r>
          </a:p>
        </p:txBody>
      </p:sp>
      <p:sp>
        <p:nvSpPr>
          <p:cNvPr id="34819" name="Rectangle 1027"/>
          <p:cNvSpPr>
            <a:spLocks noGrp="1" noChangeArrowheads="1"/>
          </p:cNvSpPr>
          <p:nvPr>
            <p:ph type="body" idx="1"/>
          </p:nvPr>
        </p:nvSpPr>
        <p:spPr>
          <a:xfrm>
            <a:off x="457200" y="1600200"/>
            <a:ext cx="8178800" cy="4800600"/>
          </a:xfrm>
        </p:spPr>
        <p:txBody>
          <a:bodyPr/>
          <a:lstStyle/>
          <a:p>
            <a:r>
              <a:rPr lang="en-US" altLang="en-US"/>
              <a:t>Developing and applying </a:t>
            </a:r>
          </a:p>
          <a:p>
            <a:pPr lvl="1"/>
            <a:r>
              <a:rPr lang="en-US" altLang="en-US"/>
              <a:t>the means by which to measure, analyze and predict future conditions</a:t>
            </a:r>
          </a:p>
          <a:p>
            <a:pPr lvl="1"/>
            <a:r>
              <a:rPr lang="en-US" altLang="en-US"/>
              <a:t>the technologies by which to mitigate and eliminate undesired effects</a:t>
            </a:r>
          </a:p>
          <a:p>
            <a:r>
              <a:rPr lang="en-US" altLang="en-US"/>
              <a:t>Describing, explaining and communicating</a:t>
            </a:r>
          </a:p>
          <a:p>
            <a:pPr lvl="1"/>
            <a:r>
              <a:rPr lang="en-US" altLang="en-US"/>
              <a:t>To policy makers</a:t>
            </a:r>
          </a:p>
          <a:p>
            <a:pPr lvl="1"/>
            <a:r>
              <a:rPr lang="en-US" altLang="en-US"/>
              <a:t>To the non-technical public</a:t>
            </a:r>
          </a:p>
          <a:p>
            <a:r>
              <a:rPr lang="en-US" altLang="en-US"/>
              <a:t>Creating the framework for a sustainable environment</a:t>
            </a:r>
          </a:p>
        </p:txBody>
      </p:sp>
    </p:spTree>
    <p:extLst>
      <p:ext uri="{BB962C8B-B14F-4D97-AF65-F5344CB8AC3E}">
        <p14:creationId xmlns:p14="http://schemas.microsoft.com/office/powerpoint/2010/main" val="1921843109"/>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b="1"/>
              <a:t>What is Engineering?</a:t>
            </a:r>
          </a:p>
        </p:txBody>
      </p:sp>
      <p:sp>
        <p:nvSpPr>
          <p:cNvPr id="58371" name="Rectangle 3"/>
          <p:cNvSpPr>
            <a:spLocks noGrp="1" noChangeArrowheads="1"/>
          </p:cNvSpPr>
          <p:nvPr>
            <p:ph type="body" idx="1"/>
          </p:nvPr>
        </p:nvSpPr>
        <p:spPr>
          <a:xfrm>
            <a:off x="457200" y="1752600"/>
            <a:ext cx="8153400" cy="5257800"/>
          </a:xfrm>
        </p:spPr>
        <p:txBody>
          <a:bodyPr/>
          <a:lstStyle/>
          <a:p>
            <a:pPr>
              <a:lnSpc>
                <a:spcPct val="90000"/>
              </a:lnSpc>
              <a:buFont typeface="Wingdings" pitchFamily="2" charset="2"/>
              <a:buNone/>
            </a:pPr>
            <a:r>
              <a:rPr lang="en-US" sz="2400" b="1" dirty="0">
                <a:solidFill>
                  <a:srgbClr val="0070C0"/>
                </a:solidFill>
              </a:rPr>
              <a:t>“Engineering…is the direction of the sources of the power of nature for the use and convenience of man.  It is the link, the bridge between man and nature; a bridge over which man passes into nature to control it, guide it, understand it, and the bridge over which nature and its forces pass to get into man’s field of interest and service” </a:t>
            </a:r>
          </a:p>
          <a:p>
            <a:pPr>
              <a:lnSpc>
                <a:spcPct val="90000"/>
              </a:lnSpc>
              <a:buFont typeface="Wingdings" pitchFamily="2" charset="2"/>
              <a:buNone/>
            </a:pPr>
            <a:endParaRPr lang="en-US" sz="2400" b="1" dirty="0">
              <a:solidFill>
                <a:srgbClr val="0070C0"/>
              </a:solidFill>
            </a:endParaRPr>
          </a:p>
          <a:p>
            <a:pPr>
              <a:lnSpc>
                <a:spcPct val="90000"/>
              </a:lnSpc>
              <a:buFont typeface="Wingdings" pitchFamily="2" charset="2"/>
              <a:buNone/>
            </a:pPr>
            <a:r>
              <a:rPr lang="en-US" dirty="0">
                <a:solidFill>
                  <a:srgbClr val="0070C0"/>
                </a:solidFill>
              </a:rPr>
              <a:t>Nicholas Murray Butler, Nobel Laureate and President of Columbia University, 1901-1945</a:t>
            </a:r>
          </a:p>
        </p:txBody>
      </p:sp>
    </p:spTree>
    <p:extLst>
      <p:ext uri="{BB962C8B-B14F-4D97-AF65-F5344CB8AC3E}">
        <p14:creationId xmlns:p14="http://schemas.microsoft.com/office/powerpoint/2010/main" val="1410155834"/>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JM" dirty="0" smtClean="0">
                <a:solidFill>
                  <a:schemeClr val="accent1">
                    <a:satMod val="150000"/>
                  </a:schemeClr>
                </a:solidFill>
              </a:rPr>
              <a:t>Engineering</a:t>
            </a:r>
            <a:endParaRPr lang="en-JM" dirty="0">
              <a:solidFill>
                <a:schemeClr val="accent1">
                  <a:satMod val="150000"/>
                </a:schemeClr>
              </a:solidFill>
            </a:endParaRPr>
          </a:p>
        </p:txBody>
      </p:sp>
      <p:sp>
        <p:nvSpPr>
          <p:cNvPr id="11267" name="Content Placeholder 2"/>
          <p:cNvSpPr>
            <a:spLocks noGrp="1"/>
          </p:cNvSpPr>
          <p:nvPr>
            <p:ph idx="1"/>
          </p:nvPr>
        </p:nvSpPr>
        <p:spPr>
          <a:xfrm>
            <a:off x="457200" y="1774825"/>
            <a:ext cx="5410200" cy="4625975"/>
          </a:xfrm>
        </p:spPr>
        <p:txBody>
          <a:bodyPr/>
          <a:lstStyle/>
          <a:p>
            <a:pPr eaLnBrk="1" hangingPunct="1"/>
            <a:r>
              <a:rPr lang="en-JM" smtClean="0"/>
              <a:t>The central focus of the engineering profession is the application of scientific knowledge to meet societal needs.</a:t>
            </a:r>
          </a:p>
          <a:p>
            <a:pPr eaLnBrk="1" hangingPunct="1"/>
            <a:r>
              <a:rPr lang="en-JM" smtClean="0"/>
              <a:t>Engineering connects pure science to society</a:t>
            </a:r>
          </a:p>
          <a:p>
            <a:pPr eaLnBrk="1" hangingPunct="1"/>
            <a:r>
              <a:rPr lang="en-JM" smtClean="0"/>
              <a:t>Engineering therefore has a social responsibility</a:t>
            </a:r>
          </a:p>
          <a:p>
            <a:pPr eaLnBrk="1" hangingPunct="1"/>
            <a:endParaRPr lang="en-JM" smtClean="0"/>
          </a:p>
        </p:txBody>
      </p:sp>
      <p:pic>
        <p:nvPicPr>
          <p:cNvPr id="112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943100"/>
            <a:ext cx="25146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2750"/>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b="1"/>
              <a:t>Engineering Assumptions</a:t>
            </a:r>
          </a:p>
        </p:txBody>
      </p:sp>
      <p:sp>
        <p:nvSpPr>
          <p:cNvPr id="81923" name="Rectangle 3"/>
          <p:cNvSpPr>
            <a:spLocks noGrp="1" noChangeArrowheads="1"/>
          </p:cNvSpPr>
          <p:nvPr>
            <p:ph type="body" idx="1"/>
          </p:nvPr>
        </p:nvSpPr>
        <p:spPr/>
        <p:txBody>
          <a:bodyPr>
            <a:normAutofit fontScale="92500" lnSpcReduction="10000"/>
          </a:bodyPr>
          <a:lstStyle/>
          <a:p>
            <a:r>
              <a:rPr lang="en-US" b="1" dirty="0"/>
              <a:t>Mind-Reality Interface</a:t>
            </a:r>
          </a:p>
          <a:p>
            <a:r>
              <a:rPr lang="en-US" b="1" dirty="0"/>
              <a:t>Knowledge is Possible</a:t>
            </a:r>
          </a:p>
          <a:p>
            <a:r>
              <a:rPr lang="en-US" b="1" dirty="0"/>
              <a:t>Knowledge is Power</a:t>
            </a:r>
          </a:p>
          <a:p>
            <a:r>
              <a:rPr lang="en-US" b="1" dirty="0"/>
              <a:t>Divide and Conquer</a:t>
            </a:r>
          </a:p>
          <a:p>
            <a:r>
              <a:rPr lang="en-US" b="1" dirty="0"/>
              <a:t>Nature is Passive</a:t>
            </a:r>
          </a:p>
          <a:p>
            <a:r>
              <a:rPr lang="en-US" b="1" dirty="0"/>
              <a:t>The Whole is Equal to the Sum of its </a:t>
            </a:r>
            <a:r>
              <a:rPr lang="en-US" b="1" dirty="0" smtClean="0"/>
              <a:t>Parts</a:t>
            </a:r>
          </a:p>
          <a:p>
            <a:r>
              <a:rPr lang="en-US" b="1" dirty="0"/>
              <a:t>Technical and Scientific Knowledge are Value Free</a:t>
            </a:r>
          </a:p>
          <a:p>
            <a:r>
              <a:rPr lang="en-US" b="1" dirty="0"/>
              <a:t>All Mistakes are Fixable</a:t>
            </a:r>
          </a:p>
          <a:p>
            <a:r>
              <a:rPr lang="en-US" b="1" dirty="0"/>
              <a:t>“Cross that bridge when we come to it”</a:t>
            </a:r>
          </a:p>
          <a:p>
            <a:r>
              <a:rPr lang="en-US" b="1" dirty="0"/>
              <a:t>Knowledge accumulates and drives out ignorance</a:t>
            </a:r>
          </a:p>
          <a:p>
            <a:endParaRPr lang="en-US" b="1" dirty="0"/>
          </a:p>
        </p:txBody>
      </p:sp>
    </p:spTree>
    <p:extLst>
      <p:ext uri="{BB962C8B-B14F-4D97-AF65-F5344CB8AC3E}">
        <p14:creationId xmlns:p14="http://schemas.microsoft.com/office/powerpoint/2010/main" val="4163235180"/>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b="1"/>
              <a:t>Assumptions Challenged</a:t>
            </a:r>
          </a:p>
        </p:txBody>
      </p:sp>
      <p:sp>
        <p:nvSpPr>
          <p:cNvPr id="83971" name="Rectangle 3"/>
          <p:cNvSpPr>
            <a:spLocks noGrp="1" noChangeArrowheads="1"/>
          </p:cNvSpPr>
          <p:nvPr>
            <p:ph type="body" idx="1"/>
          </p:nvPr>
        </p:nvSpPr>
        <p:spPr>
          <a:xfrm>
            <a:off x="304800" y="1828800"/>
            <a:ext cx="8839200" cy="3962400"/>
          </a:xfrm>
        </p:spPr>
        <p:txBody>
          <a:bodyPr/>
          <a:lstStyle/>
          <a:p>
            <a:pPr>
              <a:lnSpc>
                <a:spcPct val="90000"/>
              </a:lnSpc>
              <a:spcBef>
                <a:spcPts val="600"/>
              </a:spcBef>
              <a:spcAft>
                <a:spcPts val="600"/>
              </a:spcAft>
            </a:pPr>
            <a:r>
              <a:rPr lang="en-US" b="1" dirty="0"/>
              <a:t>Nature is not passive</a:t>
            </a:r>
          </a:p>
          <a:p>
            <a:pPr>
              <a:lnSpc>
                <a:spcPct val="90000"/>
              </a:lnSpc>
              <a:spcBef>
                <a:spcPts val="600"/>
              </a:spcBef>
              <a:spcAft>
                <a:spcPts val="600"/>
              </a:spcAft>
            </a:pPr>
            <a:r>
              <a:rPr lang="en-US" b="1" dirty="0"/>
              <a:t>Whole not equal to the sum of the parts</a:t>
            </a:r>
          </a:p>
          <a:p>
            <a:pPr>
              <a:lnSpc>
                <a:spcPct val="90000"/>
              </a:lnSpc>
              <a:spcBef>
                <a:spcPts val="600"/>
              </a:spcBef>
              <a:spcAft>
                <a:spcPts val="600"/>
              </a:spcAft>
            </a:pPr>
            <a:r>
              <a:rPr lang="en-US" b="1" dirty="0"/>
              <a:t>Knowledge is not value free</a:t>
            </a:r>
          </a:p>
          <a:p>
            <a:pPr>
              <a:lnSpc>
                <a:spcPct val="90000"/>
              </a:lnSpc>
              <a:spcBef>
                <a:spcPts val="600"/>
              </a:spcBef>
              <a:spcAft>
                <a:spcPts val="600"/>
              </a:spcAft>
            </a:pPr>
            <a:r>
              <a:rPr lang="en-US" b="1" dirty="0"/>
              <a:t>Ignorance increases with increased knowledge</a:t>
            </a:r>
          </a:p>
          <a:p>
            <a:pPr>
              <a:lnSpc>
                <a:spcPct val="90000"/>
              </a:lnSpc>
              <a:spcBef>
                <a:spcPts val="600"/>
              </a:spcBef>
              <a:spcAft>
                <a:spcPts val="600"/>
              </a:spcAft>
            </a:pPr>
            <a:r>
              <a:rPr lang="en-US" b="1" dirty="0"/>
              <a:t>Some mistakes are less fixable than others</a:t>
            </a:r>
          </a:p>
          <a:p>
            <a:pPr>
              <a:lnSpc>
                <a:spcPct val="90000"/>
              </a:lnSpc>
              <a:spcBef>
                <a:spcPts val="600"/>
              </a:spcBef>
              <a:spcAft>
                <a:spcPts val="600"/>
              </a:spcAft>
            </a:pPr>
            <a:r>
              <a:rPr lang="en-US" b="1" dirty="0"/>
              <a:t>Greater Knowledge=Greater Responsibility</a:t>
            </a:r>
          </a:p>
          <a:p>
            <a:pPr>
              <a:lnSpc>
                <a:spcPct val="90000"/>
              </a:lnSpc>
              <a:spcBef>
                <a:spcPts val="600"/>
              </a:spcBef>
              <a:spcAft>
                <a:spcPts val="600"/>
              </a:spcAft>
            </a:pPr>
            <a:endParaRPr lang="en-US" b="1" dirty="0"/>
          </a:p>
        </p:txBody>
      </p:sp>
    </p:spTree>
    <p:extLst>
      <p:ext uri="{BB962C8B-B14F-4D97-AF65-F5344CB8AC3E}">
        <p14:creationId xmlns:p14="http://schemas.microsoft.com/office/powerpoint/2010/main" val="2233713147"/>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 Management Concept</a:t>
            </a:r>
          </a:p>
        </p:txBody>
      </p:sp>
      <p:sp>
        <p:nvSpPr>
          <p:cNvPr id="5" name="Content Placeholder 4"/>
          <p:cNvSpPr>
            <a:spLocks noGrp="1"/>
          </p:cNvSpPr>
          <p:nvPr>
            <p:ph idx="1"/>
          </p:nvPr>
        </p:nvSpPr>
        <p:spPr/>
        <p:txBody>
          <a:bodyPr/>
          <a:lstStyle/>
          <a:p>
            <a:pPr marL="0" indent="0">
              <a:buNone/>
            </a:pPr>
            <a:r>
              <a:rPr lang="en-US" sz="2800" b="1" i="1" dirty="0" smtClean="0">
                <a:effectLst>
                  <a:outerShdw blurRad="38100" dist="38100" dir="2700000" algn="tl">
                    <a:srgbClr val="000000">
                      <a:alpha val="43137"/>
                    </a:srgbClr>
                  </a:outerShdw>
                </a:effectLst>
              </a:rPr>
              <a:t>Definition</a:t>
            </a:r>
            <a:endParaRPr lang="en-US" sz="2800" dirty="0">
              <a:effectLst>
                <a:outerShdw blurRad="38100" dist="38100" dir="2700000" algn="tl">
                  <a:srgbClr val="000000">
                    <a:alpha val="43137"/>
                  </a:srgbClr>
                </a:outerShdw>
              </a:effectLst>
            </a:endParaRPr>
          </a:p>
          <a:p>
            <a:pPr lvl="0"/>
            <a:r>
              <a:rPr lang="en-US" dirty="0"/>
              <a:t>Its an attempt to control human impact on and interaction with the environment in order to preserve natural resources </a:t>
            </a:r>
          </a:p>
          <a:p>
            <a:pPr lvl="0"/>
            <a:r>
              <a:rPr lang="en-US" dirty="0"/>
              <a:t>Environmental management focuses on the improvement of human welfare for present and future </a:t>
            </a:r>
            <a:r>
              <a:rPr lang="en-US" dirty="0" smtClean="0"/>
              <a:t>generations</a:t>
            </a:r>
            <a:endParaRPr lang="en-US" dirty="0"/>
          </a:p>
          <a:p>
            <a:pPr lvl="0"/>
            <a:r>
              <a:rPr lang="en-US" dirty="0" smtClean="0"/>
              <a:t>Administrative </a:t>
            </a:r>
            <a:r>
              <a:rPr lang="en-US" dirty="0"/>
              <a:t>functions that develop, implement, and monitor the environmental policy of an </a:t>
            </a:r>
            <a:r>
              <a:rPr lang="en-US" dirty="0" smtClean="0"/>
              <a:t>organization</a:t>
            </a:r>
            <a:endParaRPr lang="en-US" dirty="0"/>
          </a:p>
          <a:p>
            <a:pPr marL="0" indent="0">
              <a:buNone/>
            </a:pPr>
            <a:endParaRPr lang="en-US" dirty="0"/>
          </a:p>
        </p:txBody>
      </p:sp>
    </p:spTree>
    <p:custDataLst>
      <p:tags r:id="rId1"/>
    </p:custData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84502792"/>
              </p:ext>
            </p:extLst>
          </p:nvPr>
        </p:nvGraphicFramePr>
        <p:xfrm>
          <a:off x="304800" y="1066800"/>
          <a:ext cx="8534400" cy="4534931"/>
        </p:xfrm>
        <a:graphic>
          <a:graphicData uri="http://schemas.openxmlformats.org/drawingml/2006/table">
            <a:tbl>
              <a:tblPr firstRow="1" bandRow="1">
                <a:tableStyleId>{5C22544A-7EE6-4342-B048-85BDC9FD1C3A}</a:tableStyleId>
              </a:tblPr>
              <a:tblGrid>
                <a:gridCol w="8534400"/>
              </a:tblGrid>
              <a:tr h="684665">
                <a:tc>
                  <a:txBody>
                    <a:bodyPr/>
                    <a:lstStyle/>
                    <a:p>
                      <a:pPr algn="ctr"/>
                      <a:r>
                        <a:rPr lang="en-US" sz="2400" b="1" kern="1200" dirty="0" smtClean="0">
                          <a:solidFill>
                            <a:schemeClr val="lt1"/>
                          </a:solidFill>
                          <a:latin typeface="+mn-lt"/>
                          <a:ea typeface="+mn-ea"/>
                          <a:cs typeface="+mn-cs"/>
                        </a:rPr>
                        <a:t>A General Scheme For Environmental Management</a:t>
                      </a:r>
                      <a:endParaRPr lang="en-US" sz="2400" dirty="0"/>
                    </a:p>
                  </a:txBody>
                  <a:tcPr/>
                </a:tc>
              </a:tr>
              <a:tr h="719676">
                <a:tc>
                  <a:txBody>
                    <a:bodyPr/>
                    <a:lstStyle/>
                    <a:p>
                      <a:pPr algn="ctr"/>
                      <a:r>
                        <a:rPr lang="en-US" sz="2400" b="0" kern="1200" dirty="0" smtClean="0">
                          <a:solidFill>
                            <a:schemeClr val="dk1"/>
                          </a:solidFill>
                          <a:latin typeface="+mn-lt"/>
                          <a:ea typeface="+mn-ea"/>
                          <a:cs typeface="+mn-cs"/>
                        </a:rPr>
                        <a:t>Identification of objectives and define problems</a:t>
                      </a:r>
                      <a:endParaRPr lang="en-US" sz="2400" b="0" dirty="0"/>
                    </a:p>
                  </a:txBody>
                  <a:tcPr/>
                </a:tc>
              </a:tr>
              <a:tr h="719676">
                <a:tc>
                  <a:txBody>
                    <a:bodyPr/>
                    <a:lstStyle/>
                    <a:p>
                      <a:pPr algn="ctr"/>
                      <a:r>
                        <a:rPr lang="en-US" sz="2400" b="0" kern="1200" dirty="0" smtClean="0">
                          <a:solidFill>
                            <a:schemeClr val="dk1"/>
                          </a:solidFill>
                          <a:latin typeface="+mn-lt"/>
                          <a:ea typeface="+mn-ea"/>
                          <a:cs typeface="+mn-cs"/>
                        </a:rPr>
                        <a:t>Determination of appropriate Action Plan</a:t>
                      </a:r>
                      <a:endParaRPr lang="en-US" sz="2400" b="0" dirty="0"/>
                    </a:p>
                  </a:txBody>
                  <a:tcPr/>
                </a:tc>
              </a:tr>
              <a:tr h="719676">
                <a:tc>
                  <a:txBody>
                    <a:bodyPr/>
                    <a:lstStyle/>
                    <a:p>
                      <a:pPr algn="ctr"/>
                      <a:r>
                        <a:rPr lang="en-US" sz="2400" b="0" kern="1200" dirty="0" smtClean="0">
                          <a:solidFill>
                            <a:schemeClr val="dk1"/>
                          </a:solidFill>
                          <a:latin typeface="+mn-lt"/>
                          <a:ea typeface="+mn-ea"/>
                          <a:cs typeface="+mn-cs"/>
                        </a:rPr>
                        <a:t>Implementation and progress evaluation</a:t>
                      </a:r>
                      <a:endParaRPr lang="en-US" sz="2400" b="0" dirty="0"/>
                    </a:p>
                  </a:txBody>
                  <a:tcPr/>
                </a:tc>
              </a:tr>
              <a:tr h="719676">
                <a:tc>
                  <a:txBody>
                    <a:bodyPr/>
                    <a:lstStyle/>
                    <a:p>
                      <a:pPr algn="ctr"/>
                      <a:r>
                        <a:rPr lang="en-US" sz="2400" b="0" kern="1200" dirty="0" smtClean="0">
                          <a:solidFill>
                            <a:schemeClr val="dk1"/>
                          </a:solidFill>
                          <a:latin typeface="+mn-lt"/>
                          <a:ea typeface="+mn-ea"/>
                          <a:cs typeface="+mn-cs"/>
                        </a:rPr>
                        <a:t>Monitoring and Adjust Management</a:t>
                      </a:r>
                      <a:endParaRPr lang="en-US" sz="2400" b="0" dirty="0"/>
                    </a:p>
                  </a:txBody>
                  <a:tcPr/>
                </a:tc>
              </a:tr>
              <a:tr h="971562">
                <a:tc>
                  <a:txBody>
                    <a:bodyPr/>
                    <a:lstStyle/>
                    <a:p>
                      <a:pPr algn="ctr"/>
                      <a:r>
                        <a:rPr lang="en-US" sz="2400" b="0" kern="1200" dirty="0" smtClean="0">
                          <a:solidFill>
                            <a:schemeClr val="dk1"/>
                          </a:solidFill>
                          <a:latin typeface="+mn-lt"/>
                          <a:ea typeface="+mn-ea"/>
                          <a:cs typeface="+mn-cs"/>
                        </a:rPr>
                        <a:t>Future Environmental Management and planning</a:t>
                      </a:r>
                      <a:endParaRPr lang="en-US" sz="2400" b="0" dirty="0"/>
                    </a:p>
                  </a:txBody>
                  <a:tcPr/>
                </a:tc>
              </a:tr>
            </a:tbl>
          </a:graphicData>
        </a:graphic>
      </p:graphicFrame>
    </p:spTree>
    <p:extLst>
      <p:ext uri="{BB962C8B-B14F-4D97-AF65-F5344CB8AC3E}">
        <p14:creationId xmlns:p14="http://schemas.microsoft.com/office/powerpoint/2010/main" val="3512408491"/>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i="1" dirty="0"/>
              <a:t>Sustainable Development</a:t>
            </a:r>
            <a:endParaRPr lang="en-US" dirty="0"/>
          </a:p>
        </p:txBody>
      </p:sp>
      <p:sp>
        <p:nvSpPr>
          <p:cNvPr id="4" name="Content Placeholder 3"/>
          <p:cNvSpPr>
            <a:spLocks noGrp="1"/>
          </p:cNvSpPr>
          <p:nvPr>
            <p:ph idx="1"/>
          </p:nvPr>
        </p:nvSpPr>
        <p:spPr/>
        <p:txBody>
          <a:bodyPr>
            <a:normAutofit/>
          </a:bodyPr>
          <a:lstStyle/>
          <a:p>
            <a:r>
              <a:rPr lang="en-US" dirty="0"/>
              <a:t>Sustainable development is development that meets the needs of the present without compromising the ability of future generations to meet their own needs </a:t>
            </a:r>
          </a:p>
          <a:p>
            <a:pPr lvl="0"/>
            <a:r>
              <a:rPr lang="en-US" dirty="0" smtClean="0"/>
              <a:t>It is </a:t>
            </a:r>
            <a:r>
              <a:rPr lang="en-US" dirty="0"/>
              <a:t>a pattern of resource use, that aims to meet human needs while preserving the environment so that these needs can be met not only in the present, but also for generations to come.</a:t>
            </a:r>
          </a:p>
          <a:p>
            <a:pPr lvl="0"/>
            <a:r>
              <a:rPr lang="en-US" dirty="0" smtClean="0"/>
              <a:t>The </a:t>
            </a:r>
            <a:r>
              <a:rPr lang="en-US" dirty="0"/>
              <a:t>development initiatives be initiated in such a way that the future generations can enjoy the benefits of Nature without any compromise.</a:t>
            </a:r>
          </a:p>
          <a:p>
            <a:pPr lvl="0"/>
            <a:r>
              <a:rPr lang="en-US" dirty="0" smtClean="0"/>
              <a:t>Using </a:t>
            </a:r>
            <a:r>
              <a:rPr lang="en-US" dirty="0"/>
              <a:t>the resources to the extent to which it is sustained.</a:t>
            </a:r>
          </a:p>
          <a:p>
            <a:pPr lvl="0"/>
            <a:endParaRPr lang="en-US" dirty="0"/>
          </a:p>
        </p:txBody>
      </p:sp>
    </p:spTree>
    <p:custDataLst>
      <p:tags r:id="rId1"/>
    </p:custDataLst>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a:p>
        </p:txBody>
      </p:sp>
      <p:pic>
        <p:nvPicPr>
          <p:cNvPr id="6" name="Picture 5"/>
          <p:cNvPicPr/>
          <p:nvPr/>
        </p:nvPicPr>
        <p:blipFill>
          <a:blip r:embed="rId4" cstate="print"/>
          <a:srcRect/>
          <a:stretch>
            <a:fillRect/>
          </a:stretch>
        </p:blipFill>
        <p:spPr bwMode="auto">
          <a:xfrm>
            <a:off x="990600" y="762000"/>
            <a:ext cx="7162800" cy="5791200"/>
          </a:xfrm>
          <a:prstGeom prst="rect">
            <a:avLst/>
          </a:prstGeom>
          <a:noFill/>
          <a:ln w="9525">
            <a:noFill/>
            <a:miter lim="800000"/>
            <a:headEnd/>
            <a:tailEnd/>
          </a:ln>
        </p:spPr>
      </p:pic>
    </p:spTree>
    <p:custDataLst>
      <p:tags r:id="rId1"/>
    </p:custData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Condition</a:t>
            </a:r>
            <a:endParaRPr lang="en-US" dirty="0"/>
          </a:p>
        </p:txBody>
      </p:sp>
      <p:sp>
        <p:nvSpPr>
          <p:cNvPr id="3" name="Content Placeholder 2"/>
          <p:cNvSpPr>
            <a:spLocks noGrp="1"/>
          </p:cNvSpPr>
          <p:nvPr>
            <p:ph idx="1"/>
          </p:nvPr>
        </p:nvSpPr>
        <p:spPr/>
        <p:txBody>
          <a:bodyPr/>
          <a:lstStyle/>
          <a:p>
            <a:pPr lvl="0"/>
            <a:r>
              <a:rPr lang="en-US" sz="2400" dirty="0"/>
              <a:t>Rapid growing Population</a:t>
            </a:r>
          </a:p>
          <a:p>
            <a:pPr lvl="0"/>
            <a:r>
              <a:rPr lang="en-US" sz="2400" dirty="0"/>
              <a:t> Economic Development</a:t>
            </a:r>
          </a:p>
          <a:p>
            <a:pPr lvl="1"/>
            <a:r>
              <a:rPr lang="en-US" sz="2000" dirty="0" smtClean="0"/>
              <a:t>Uncontrolled </a:t>
            </a:r>
            <a:r>
              <a:rPr lang="en-US" sz="2000" dirty="0"/>
              <a:t>Growth of Urbanization</a:t>
            </a:r>
          </a:p>
          <a:p>
            <a:pPr lvl="1"/>
            <a:r>
              <a:rPr lang="en-US" sz="2000" dirty="0"/>
              <a:t> Industrialization/ </a:t>
            </a:r>
            <a:r>
              <a:rPr lang="en-US" sz="2000" dirty="0" err="1"/>
              <a:t>Globalisation</a:t>
            </a:r>
            <a:r>
              <a:rPr lang="en-US" sz="2000" dirty="0"/>
              <a:t> </a:t>
            </a:r>
          </a:p>
          <a:p>
            <a:pPr lvl="1"/>
            <a:r>
              <a:rPr lang="en-US" sz="2000" dirty="0"/>
              <a:t> Expansion and Massive Intensification of agriculture</a:t>
            </a:r>
          </a:p>
          <a:p>
            <a:pPr lvl="1"/>
            <a:r>
              <a:rPr lang="en-US" sz="2000" dirty="0"/>
              <a:t> Destruction of Forests </a:t>
            </a:r>
          </a:p>
          <a:p>
            <a:endParaRPr lang="en-US" dirty="0"/>
          </a:p>
        </p:txBody>
      </p:sp>
      <p:sp>
        <p:nvSpPr>
          <p:cNvPr id="4" name="Rectangle 3"/>
          <p:cNvSpPr/>
          <p:nvPr/>
        </p:nvSpPr>
        <p:spPr>
          <a:xfrm>
            <a:off x="354227" y="5181600"/>
            <a:ext cx="8458200" cy="923330"/>
          </a:xfrm>
          <a:prstGeom prst="rect">
            <a:avLst/>
          </a:prstGeom>
        </p:spPr>
        <p:txBody>
          <a:bodyPr wrap="square">
            <a:spAutoFit/>
          </a:bodyPr>
          <a:lstStyle/>
          <a:p>
            <a:r>
              <a:rPr lang="en-US" i="1" dirty="0"/>
              <a:t>Rapid Growth of Population</a:t>
            </a:r>
            <a:endParaRPr lang="en-US" dirty="0"/>
          </a:p>
          <a:p>
            <a:r>
              <a:rPr lang="en-US" i="1" dirty="0"/>
              <a:t>50% of population to be in Urban cities by 2020</a:t>
            </a:r>
            <a:endParaRPr lang="en-US" dirty="0"/>
          </a:p>
          <a:p>
            <a:r>
              <a:rPr lang="en-US" i="1" dirty="0"/>
              <a:t>UN projection half of world population to stay in Urban cities by 2008</a:t>
            </a:r>
            <a:r>
              <a:rPr lang="en-US" dirty="0"/>
              <a:t> </a:t>
            </a:r>
          </a:p>
        </p:txBody>
      </p:sp>
    </p:spTree>
    <p:extLst>
      <p:ext uri="{BB962C8B-B14F-4D97-AF65-F5344CB8AC3E}">
        <p14:creationId xmlns:p14="http://schemas.microsoft.com/office/powerpoint/2010/main" val="2747928330"/>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Environmental </a:t>
            </a:r>
            <a:r>
              <a:rPr lang="en-US" i="1" dirty="0" smtClean="0"/>
              <a:t>Issues</a:t>
            </a:r>
            <a:r>
              <a:rPr lang="en-US" dirty="0"/>
              <a:t/>
            </a:r>
            <a:br>
              <a:rPr lang="en-US" dirty="0"/>
            </a:br>
            <a:endParaRPr lang="en-US" dirty="0"/>
          </a:p>
        </p:txBody>
      </p:sp>
      <p:sp>
        <p:nvSpPr>
          <p:cNvPr id="3" name="Content Placeholder 2"/>
          <p:cNvSpPr>
            <a:spLocks noGrp="1"/>
          </p:cNvSpPr>
          <p:nvPr>
            <p:ph idx="1"/>
          </p:nvPr>
        </p:nvSpPr>
        <p:spPr/>
        <p:txBody>
          <a:bodyPr/>
          <a:lstStyle/>
          <a:p>
            <a:pPr lvl="0"/>
            <a:r>
              <a:rPr lang="en-US" dirty="0" smtClean="0"/>
              <a:t>Forest </a:t>
            </a:r>
            <a:r>
              <a:rPr lang="en-US" dirty="0"/>
              <a:t>and Agricultural Degradation of land</a:t>
            </a:r>
          </a:p>
          <a:p>
            <a:pPr lvl="0"/>
            <a:r>
              <a:rPr lang="en-US" dirty="0" smtClean="0"/>
              <a:t>Resource </a:t>
            </a:r>
            <a:r>
              <a:rPr lang="en-US" dirty="0"/>
              <a:t>depletion (water, mineral, forest, sand, rocks etc.) is an economic term referring to the exhaustion of raw materials within a region.</a:t>
            </a:r>
          </a:p>
          <a:p>
            <a:pPr lvl="0"/>
            <a:r>
              <a:rPr lang="en-US" dirty="0"/>
              <a:t> Environmental Degradation </a:t>
            </a:r>
          </a:p>
          <a:p>
            <a:pPr lvl="0"/>
            <a:r>
              <a:rPr lang="en-US" dirty="0"/>
              <a:t> Public health</a:t>
            </a:r>
          </a:p>
          <a:p>
            <a:pPr lvl="0"/>
            <a:r>
              <a:rPr lang="en-US" dirty="0"/>
              <a:t> Loss of biodiversity</a:t>
            </a:r>
          </a:p>
          <a:p>
            <a:pPr lvl="0"/>
            <a:r>
              <a:rPr lang="en-US" dirty="0"/>
              <a:t> Loss of resilience in ecosystems</a:t>
            </a:r>
          </a:p>
          <a:p>
            <a:pPr lvl="0"/>
            <a:r>
              <a:rPr lang="en-US" dirty="0"/>
              <a:t> Livelihood security for the poor </a:t>
            </a:r>
          </a:p>
          <a:p>
            <a:endParaRPr lang="en-US" dirty="0"/>
          </a:p>
        </p:txBody>
      </p:sp>
    </p:spTree>
    <p:extLst>
      <p:ext uri="{BB962C8B-B14F-4D97-AF65-F5344CB8AC3E}">
        <p14:creationId xmlns:p14="http://schemas.microsoft.com/office/powerpoint/2010/main" val="3235836061"/>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Environmental Degradation</a:t>
            </a:r>
            <a:r>
              <a:rPr lang="en-US" dirty="0"/>
              <a:t/>
            </a:r>
            <a:br>
              <a:rPr lang="en-US" dirty="0"/>
            </a:br>
            <a:endParaRPr lang="en-US" dirty="0"/>
          </a:p>
        </p:txBody>
      </p:sp>
      <p:sp>
        <p:nvSpPr>
          <p:cNvPr id="3" name="Content Placeholder 2"/>
          <p:cNvSpPr>
            <a:spLocks noGrp="1"/>
          </p:cNvSpPr>
          <p:nvPr>
            <p:ph idx="1"/>
          </p:nvPr>
        </p:nvSpPr>
        <p:spPr/>
        <p:txBody>
          <a:bodyPr/>
          <a:lstStyle/>
          <a:p>
            <a:pPr lvl="0"/>
            <a:r>
              <a:rPr lang="en-US" dirty="0" smtClean="0"/>
              <a:t>is </a:t>
            </a:r>
            <a:r>
              <a:rPr lang="en-US" dirty="0"/>
              <a:t>defined as any change or disturbance to the environment perceived to be deleterious or undesirable.</a:t>
            </a:r>
          </a:p>
          <a:p>
            <a:pPr lvl="0"/>
            <a:r>
              <a:rPr lang="en-US" b="1" dirty="0" smtClean="0"/>
              <a:t>Environmental </a:t>
            </a:r>
            <a:r>
              <a:rPr lang="en-US" b="1" dirty="0"/>
              <a:t>degradation</a:t>
            </a:r>
            <a:r>
              <a:rPr lang="en-US" dirty="0"/>
              <a:t> is the deterioration of the environment through</a:t>
            </a:r>
          </a:p>
          <a:p>
            <a:pPr lvl="1"/>
            <a:r>
              <a:rPr lang="en-US" dirty="0"/>
              <a:t>depletion of resources such as air, water and soil </a:t>
            </a:r>
          </a:p>
          <a:p>
            <a:pPr lvl="1"/>
            <a:r>
              <a:rPr lang="en-US" dirty="0"/>
              <a:t>the destruction of ecosystems </a:t>
            </a:r>
          </a:p>
          <a:p>
            <a:pPr lvl="1"/>
            <a:r>
              <a:rPr lang="en-US" dirty="0"/>
              <a:t>the extinction of wildlife.</a:t>
            </a:r>
          </a:p>
          <a:p>
            <a:endParaRPr lang="en-US" dirty="0"/>
          </a:p>
        </p:txBody>
      </p:sp>
    </p:spTree>
    <p:extLst>
      <p:ext uri="{BB962C8B-B14F-4D97-AF65-F5344CB8AC3E}">
        <p14:creationId xmlns:p14="http://schemas.microsoft.com/office/powerpoint/2010/main" val="219728106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b="1" dirty="0">
                <a:solidFill>
                  <a:srgbClr val="0000FF"/>
                </a:solidFill>
              </a:rPr>
              <a:t>What is Ecology?</a:t>
            </a:r>
          </a:p>
        </p:txBody>
      </p:sp>
      <p:sp>
        <p:nvSpPr>
          <p:cNvPr id="5123" name="Rectangle 3"/>
          <p:cNvSpPr>
            <a:spLocks noGrp="1" noChangeArrowheads="1"/>
          </p:cNvSpPr>
          <p:nvPr>
            <p:ph type="body" idx="1"/>
          </p:nvPr>
        </p:nvSpPr>
        <p:spPr/>
        <p:txBody>
          <a:bodyPr/>
          <a:lstStyle/>
          <a:p>
            <a:r>
              <a:rPr lang="en-US"/>
              <a:t>Ecology is a branch of science that systematically studies the relationships between living organisms and the physical and chemical environment in which they live.</a:t>
            </a:r>
          </a:p>
        </p:txBody>
      </p:sp>
    </p:spTree>
    <p:extLst>
      <p:ext uri="{BB962C8B-B14F-4D97-AF65-F5344CB8AC3E}">
        <p14:creationId xmlns:p14="http://schemas.microsoft.com/office/powerpoint/2010/main" val="3379639818"/>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533400"/>
            <a:ext cx="8229600" cy="1143000"/>
          </a:xfrm>
        </p:spPr>
        <p:txBody>
          <a:bodyPr/>
          <a:lstStyle/>
          <a:p>
            <a:r>
              <a:rPr lang="en-US" sz="4000" b="1" dirty="0">
                <a:solidFill>
                  <a:srgbClr val="0000FF"/>
                </a:solidFill>
              </a:rPr>
              <a:t>Why Study Ecology?</a:t>
            </a:r>
          </a:p>
        </p:txBody>
      </p:sp>
      <p:sp>
        <p:nvSpPr>
          <p:cNvPr id="6147" name="Rectangle 3"/>
          <p:cNvSpPr>
            <a:spLocks noGrp="1" noChangeArrowheads="1"/>
          </p:cNvSpPr>
          <p:nvPr>
            <p:ph type="body" idx="1"/>
          </p:nvPr>
        </p:nvSpPr>
        <p:spPr>
          <a:xfrm>
            <a:off x="0" y="1676400"/>
            <a:ext cx="9144000" cy="4495800"/>
          </a:xfrm>
        </p:spPr>
        <p:txBody>
          <a:bodyPr>
            <a:normAutofit fontScale="85000" lnSpcReduction="20000"/>
          </a:bodyPr>
          <a:lstStyle/>
          <a:p>
            <a:pPr lvl="1">
              <a:buFont typeface="Wingdings" pitchFamily="2" charset="2"/>
              <a:buChar char="§"/>
            </a:pPr>
            <a:r>
              <a:rPr lang="en-US" sz="2600" dirty="0"/>
              <a:t>to provide a broader and deeper understanding of the natural process by which natural resources are created and </a:t>
            </a:r>
            <a:r>
              <a:rPr lang="en-US" sz="2600" dirty="0" smtClean="0"/>
              <a:t>maintained</a:t>
            </a:r>
            <a:endParaRPr lang="en-US" sz="2600" dirty="0"/>
          </a:p>
          <a:p>
            <a:pPr lvl="1">
              <a:buFont typeface="Wingdings" pitchFamily="2" charset="2"/>
              <a:buChar char="§"/>
            </a:pPr>
            <a:r>
              <a:rPr lang="en-US" sz="2600" dirty="0"/>
              <a:t>to understand some of the natural laws that impose limitations on the interaction of organisms (including humans) with their living and nonliving </a:t>
            </a:r>
            <a:r>
              <a:rPr lang="en-US" sz="2600" dirty="0" smtClean="0"/>
              <a:t>environment </a:t>
            </a:r>
          </a:p>
          <a:p>
            <a:pPr lvl="1">
              <a:buFont typeface="Wingdings" pitchFamily="2" charset="2"/>
              <a:buChar char="§"/>
            </a:pPr>
            <a:r>
              <a:rPr lang="en-US" sz="2600" dirty="0" smtClean="0"/>
              <a:t>to show the specific ways in which human interaction with nature has been incompatible</a:t>
            </a:r>
          </a:p>
          <a:p>
            <a:pPr lvl="1">
              <a:buFont typeface="Wingdings" pitchFamily="2" charset="2"/>
              <a:buChar char="§"/>
            </a:pPr>
            <a:r>
              <a:rPr lang="en-US" sz="2600" dirty="0" smtClean="0"/>
              <a:t>to identify some of the important links between ecology and economics, two disciplines which are imperative for a holistic view of natural resource problems and issues. </a:t>
            </a:r>
          </a:p>
          <a:p>
            <a:pPr lvl="1">
              <a:buFont typeface="Wingdings" pitchFamily="2" charset="2"/>
              <a:buChar char="§"/>
            </a:pPr>
            <a:endParaRPr lang="en-US" sz="2600" dirty="0"/>
          </a:p>
          <a:p>
            <a:pPr lvl="1">
              <a:buFont typeface="Wingdings" pitchFamily="2" charset="2"/>
              <a:buChar char="§"/>
            </a:pPr>
            <a:endParaRPr lang="en-US" sz="2600" dirty="0"/>
          </a:p>
        </p:txBody>
      </p:sp>
    </p:spTree>
    <p:extLst>
      <p:ext uri="{BB962C8B-B14F-4D97-AF65-F5344CB8AC3E}">
        <p14:creationId xmlns:p14="http://schemas.microsoft.com/office/powerpoint/2010/main" val="2059115959"/>
      </p:ext>
    </p:extLst>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3200" b="1" dirty="0">
                <a:solidFill>
                  <a:srgbClr val="0000FF"/>
                </a:solidFill>
              </a:rPr>
              <a:t>ECOSYSTEM: A Starting Point of Ecological Study</a:t>
            </a:r>
            <a:endParaRPr lang="en-US" b="1" dirty="0">
              <a:solidFill>
                <a:srgbClr val="0000FF"/>
              </a:solidFill>
            </a:endParaRPr>
          </a:p>
        </p:txBody>
      </p:sp>
      <p:sp>
        <p:nvSpPr>
          <p:cNvPr id="14339" name="Rectangle 3"/>
          <p:cNvSpPr>
            <a:spLocks noGrp="1" noChangeArrowheads="1"/>
          </p:cNvSpPr>
          <p:nvPr>
            <p:ph type="body" idx="1"/>
          </p:nvPr>
        </p:nvSpPr>
        <p:spPr>
          <a:ln>
            <a:solidFill>
              <a:schemeClr val="tx1"/>
            </a:solidFill>
          </a:ln>
        </p:spPr>
        <p:txBody>
          <a:bodyPr/>
          <a:lstStyle/>
          <a:p>
            <a:r>
              <a:rPr lang="en-US"/>
              <a:t>An ecosystem includes living organisms in a specified physical environment, the multitude of interactions between the organisms, and the non-biological factors in the physical environment that limit their growth and reproduction, such as air, water, minerals, and temperature. </a:t>
            </a:r>
          </a:p>
        </p:txBody>
      </p:sp>
    </p:spTree>
    <p:extLst>
      <p:ext uri="{BB962C8B-B14F-4D97-AF65-F5344CB8AC3E}">
        <p14:creationId xmlns:p14="http://schemas.microsoft.com/office/powerpoint/2010/main" val="292569183"/>
      </p:ext>
    </p:extLst>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b="1" dirty="0" smtClean="0">
                <a:solidFill>
                  <a:srgbClr val="008000"/>
                </a:solidFill>
              </a:rPr>
              <a:t>Major components of an ecosystem:</a:t>
            </a:r>
            <a:endParaRPr lang="en-US" b="1" dirty="0">
              <a:solidFill>
                <a:srgbClr val="008000"/>
              </a:solidFill>
            </a:endParaRPr>
          </a:p>
        </p:txBody>
      </p:sp>
      <p:sp>
        <p:nvSpPr>
          <p:cNvPr id="15363" name="Rectangle 3"/>
          <p:cNvSpPr>
            <a:spLocks noGrp="1" noChangeArrowheads="1"/>
          </p:cNvSpPr>
          <p:nvPr>
            <p:ph type="body" idx="1"/>
          </p:nvPr>
        </p:nvSpPr>
        <p:spPr>
          <a:xfrm>
            <a:off x="685800" y="1524000"/>
            <a:ext cx="7772400" cy="4572000"/>
          </a:xfrm>
        </p:spPr>
        <p:txBody>
          <a:bodyPr>
            <a:noAutofit/>
          </a:bodyPr>
          <a:lstStyle/>
          <a:p>
            <a:pPr lvl="1"/>
            <a:r>
              <a:rPr lang="en-US" sz="2400" u="sng" dirty="0" err="1" smtClean="0"/>
              <a:t>Abiotic</a:t>
            </a:r>
            <a:r>
              <a:rPr lang="en-US" sz="2400" dirty="0" smtClean="0"/>
              <a:t> </a:t>
            </a:r>
            <a:r>
              <a:rPr lang="en-US" sz="2400" dirty="0"/>
              <a:t>(nonliving) components</a:t>
            </a:r>
          </a:p>
          <a:p>
            <a:pPr lvl="2"/>
            <a:r>
              <a:rPr lang="en-US" sz="2400" dirty="0"/>
              <a:t>The atmosphere (air)</a:t>
            </a:r>
          </a:p>
          <a:p>
            <a:pPr lvl="2"/>
            <a:r>
              <a:rPr lang="en-US" sz="2400" dirty="0"/>
              <a:t>The hydrosphere (water)</a:t>
            </a:r>
          </a:p>
          <a:p>
            <a:pPr lvl="2"/>
            <a:r>
              <a:rPr lang="en-US" sz="2400" dirty="0"/>
              <a:t>The lithosphere (earth crust)</a:t>
            </a:r>
          </a:p>
          <a:p>
            <a:pPr lvl="1"/>
            <a:r>
              <a:rPr lang="en-US" sz="2400" u="sng" dirty="0"/>
              <a:t>Biotic</a:t>
            </a:r>
            <a:r>
              <a:rPr lang="en-US" sz="2400" dirty="0"/>
              <a:t> (living) component</a:t>
            </a:r>
          </a:p>
          <a:p>
            <a:pPr lvl="2"/>
            <a:r>
              <a:rPr lang="en-US" sz="2400" dirty="0"/>
              <a:t>Producers </a:t>
            </a:r>
            <a:r>
              <a:rPr lang="en-US" sz="2400" dirty="0"/>
              <a:t>– </a:t>
            </a:r>
            <a:r>
              <a:rPr lang="en-US" sz="2400" dirty="0"/>
              <a:t>organisms capable of photosynthesis</a:t>
            </a:r>
          </a:p>
          <a:p>
            <a:pPr lvl="2"/>
            <a:r>
              <a:rPr lang="en-US" sz="2400" dirty="0"/>
              <a:t>Consumers </a:t>
            </a:r>
            <a:r>
              <a:rPr lang="en-US" sz="2400" dirty="0"/>
              <a:t>– </a:t>
            </a:r>
            <a:r>
              <a:rPr lang="en-US" sz="2400" dirty="0"/>
              <a:t>herbivores and carnivores</a:t>
            </a:r>
          </a:p>
          <a:p>
            <a:pPr lvl="2"/>
            <a:r>
              <a:rPr lang="en-US" sz="2400" dirty="0"/>
              <a:t>Decomposers </a:t>
            </a:r>
            <a:r>
              <a:rPr lang="en-US" sz="2400" dirty="0" smtClean="0"/>
              <a:t>– microorganism</a:t>
            </a:r>
          </a:p>
          <a:p>
            <a:pPr lvl="2"/>
            <a:endParaRPr lang="en-US" sz="2400" dirty="0"/>
          </a:p>
          <a:p>
            <a:pPr lvl="1">
              <a:buNone/>
            </a:pPr>
            <a:r>
              <a:rPr lang="en-US" sz="2400" dirty="0"/>
              <a:t>The Biosphere = </a:t>
            </a:r>
            <a:r>
              <a:rPr lang="en-US" sz="2400" dirty="0" err="1"/>
              <a:t>Abiotic</a:t>
            </a:r>
            <a:r>
              <a:rPr lang="en-US" sz="2400" dirty="0"/>
              <a:t> + biotic = Life</a:t>
            </a:r>
          </a:p>
        </p:txBody>
      </p:sp>
    </p:spTree>
    <p:extLst>
      <p:ext uri="{BB962C8B-B14F-4D97-AF65-F5344CB8AC3E}">
        <p14:creationId xmlns:p14="http://schemas.microsoft.com/office/powerpoint/2010/main" val="2480643443"/>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609600"/>
            <a:ext cx="8229600" cy="1143000"/>
          </a:xfrm>
        </p:spPr>
        <p:txBody>
          <a:bodyPr/>
          <a:lstStyle/>
          <a:p>
            <a:pPr algn="l"/>
            <a:r>
              <a:rPr lang="en-US" dirty="0" err="1" smtClean="0"/>
              <a:t>Abiotic</a:t>
            </a:r>
            <a:r>
              <a:rPr lang="en-US" dirty="0" smtClean="0"/>
              <a:t> components of an ecosystem serve as;</a:t>
            </a:r>
            <a:endParaRPr lang="en-US" dirty="0"/>
          </a:p>
        </p:txBody>
      </p:sp>
      <p:sp>
        <p:nvSpPr>
          <p:cNvPr id="16387" name="Rectangle 3"/>
          <p:cNvSpPr>
            <a:spLocks noGrp="1" noChangeArrowheads="1"/>
          </p:cNvSpPr>
          <p:nvPr>
            <p:ph type="body" idx="1"/>
          </p:nvPr>
        </p:nvSpPr>
        <p:spPr>
          <a:xfrm>
            <a:off x="304800" y="1981200"/>
            <a:ext cx="8153400" cy="4343400"/>
          </a:xfrm>
        </p:spPr>
        <p:txBody>
          <a:bodyPr>
            <a:normAutofit/>
          </a:bodyPr>
          <a:lstStyle/>
          <a:p>
            <a:pPr>
              <a:buNone/>
            </a:pPr>
            <a:endParaRPr lang="en-US" sz="2400" dirty="0"/>
          </a:p>
          <a:p>
            <a:pPr lvl="1"/>
            <a:r>
              <a:rPr lang="en-US" sz="2400" dirty="0"/>
              <a:t>Habitat (space) and immediate source of water and oxygen to organisms.</a:t>
            </a:r>
          </a:p>
          <a:p>
            <a:pPr lvl="1"/>
            <a:r>
              <a:rPr lang="en-US" sz="2400" dirty="0"/>
              <a:t>Reservoir of the </a:t>
            </a:r>
            <a:r>
              <a:rPr lang="en-US" sz="2400" u="sng" dirty="0"/>
              <a:t>six</a:t>
            </a:r>
            <a:r>
              <a:rPr lang="en-US" sz="2400" dirty="0"/>
              <a:t> most essential elements for life (C, O, H, N, S, P). These elements constitute 95% of living organisms; and found in </a:t>
            </a:r>
            <a:r>
              <a:rPr lang="en-US" sz="2400" u="sng" dirty="0"/>
              <a:t>fixed</a:t>
            </a:r>
            <a:r>
              <a:rPr lang="en-US" sz="2400" dirty="0"/>
              <a:t> amount. </a:t>
            </a:r>
          </a:p>
          <a:p>
            <a:pPr lvl="1"/>
            <a:r>
              <a:rPr lang="en-US" sz="2400" dirty="0"/>
              <a:t>An agent for “material” recycling!</a:t>
            </a:r>
          </a:p>
        </p:txBody>
      </p:sp>
    </p:spTree>
    <p:extLst>
      <p:ext uri="{BB962C8B-B14F-4D97-AF65-F5344CB8AC3E}">
        <p14:creationId xmlns:p14="http://schemas.microsoft.com/office/powerpoint/2010/main" val="2698181837"/>
      </p:ext>
    </p:extLst>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Ecosystem Functions</a:t>
            </a:r>
          </a:p>
        </p:txBody>
      </p:sp>
      <p:sp>
        <p:nvSpPr>
          <p:cNvPr id="17411" name="Rectangle 3"/>
          <p:cNvSpPr>
            <a:spLocks noGrp="1" noChangeArrowheads="1"/>
          </p:cNvSpPr>
          <p:nvPr>
            <p:ph type="body" idx="1"/>
          </p:nvPr>
        </p:nvSpPr>
        <p:spPr/>
        <p:txBody>
          <a:bodyPr>
            <a:normAutofit/>
          </a:bodyPr>
          <a:lstStyle/>
          <a:p>
            <a:r>
              <a:rPr lang="en-US" sz="2400" dirty="0"/>
              <a:t>Ecosystem function </a:t>
            </a:r>
            <a:r>
              <a:rPr lang="en-US" sz="2400" dirty="0">
                <a:sym typeface="Symbol" pitchFamily="18" charset="2"/>
              </a:rPr>
              <a:t> movement or transformation of matter and </a:t>
            </a:r>
            <a:r>
              <a:rPr lang="en-US" sz="2400" dirty="0" smtClean="0">
                <a:sym typeface="Symbol" pitchFamily="18" charset="2"/>
              </a:rPr>
              <a:t>energy</a:t>
            </a:r>
            <a:endParaRPr lang="en-US" sz="2400" dirty="0">
              <a:sym typeface="Symbol" pitchFamily="18" charset="2"/>
            </a:endParaRPr>
          </a:p>
          <a:p>
            <a:endParaRPr lang="en-US" sz="2400" dirty="0">
              <a:sym typeface="Symbol" pitchFamily="18" charset="2"/>
            </a:endParaRPr>
          </a:p>
          <a:p>
            <a:pPr lvl="1"/>
            <a:r>
              <a:rPr lang="en-US" sz="2400" dirty="0"/>
              <a:t>Requires constant flow of external energy</a:t>
            </a:r>
          </a:p>
          <a:p>
            <a:pPr lvl="1"/>
            <a:r>
              <a:rPr lang="en-US" sz="2400" dirty="0"/>
              <a:t>Solar </a:t>
            </a:r>
            <a:r>
              <a:rPr lang="en-US" sz="2400" dirty="0"/>
              <a:t>radiation – </a:t>
            </a:r>
            <a:r>
              <a:rPr lang="en-US" sz="2400" dirty="0" smtClean="0"/>
              <a:t>fuels </a:t>
            </a:r>
            <a:r>
              <a:rPr lang="en-US" sz="2400" dirty="0"/>
              <a:t>the natural ecosystem</a:t>
            </a:r>
          </a:p>
          <a:p>
            <a:pPr lvl="1"/>
            <a:r>
              <a:rPr lang="en-US" sz="2400" dirty="0"/>
              <a:t>The movements of matter and energy are represented by various forms of </a:t>
            </a:r>
            <a:r>
              <a:rPr lang="en-US" sz="2400" u="sng" dirty="0"/>
              <a:t>cycles</a:t>
            </a:r>
            <a:r>
              <a:rPr lang="en-US" sz="2400" dirty="0"/>
              <a:t>.</a:t>
            </a:r>
          </a:p>
        </p:txBody>
      </p:sp>
    </p:spTree>
    <p:extLst>
      <p:ext uri="{BB962C8B-B14F-4D97-AF65-F5344CB8AC3E}">
        <p14:creationId xmlns:p14="http://schemas.microsoft.com/office/powerpoint/2010/main" val="2291478517"/>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l"/>
            <a:r>
              <a:rPr lang="en-US"/>
              <a:t>The Biotic Cycle</a:t>
            </a:r>
          </a:p>
        </p:txBody>
      </p:sp>
      <p:sp>
        <p:nvSpPr>
          <p:cNvPr id="18435" name="Rectangle 3"/>
          <p:cNvSpPr>
            <a:spLocks noGrp="1" noChangeArrowheads="1"/>
          </p:cNvSpPr>
          <p:nvPr>
            <p:ph type="body" idx="1"/>
          </p:nvPr>
        </p:nvSpPr>
        <p:spPr/>
        <p:txBody>
          <a:bodyPr>
            <a:normAutofit/>
          </a:bodyPr>
          <a:lstStyle/>
          <a:p>
            <a:r>
              <a:rPr lang="en-US" sz="2400" dirty="0"/>
              <a:t>Matter and energy flow in the biotic </a:t>
            </a:r>
            <a:r>
              <a:rPr lang="en-US" sz="2400" dirty="0" smtClean="0"/>
              <a:t>cycle</a:t>
            </a:r>
            <a:endParaRPr lang="en-US" sz="2400" dirty="0"/>
          </a:p>
          <a:p>
            <a:pPr lvl="1"/>
            <a:r>
              <a:rPr lang="en-US" sz="2000" dirty="0"/>
              <a:t>The role of the producers</a:t>
            </a:r>
          </a:p>
          <a:p>
            <a:pPr lvl="1"/>
            <a:r>
              <a:rPr lang="en-US" sz="2000" dirty="0"/>
              <a:t>The role of the consumers</a:t>
            </a:r>
          </a:p>
          <a:p>
            <a:pPr lvl="1"/>
            <a:r>
              <a:rPr lang="en-US" sz="2000" dirty="0"/>
              <a:t>The role of the decomposers</a:t>
            </a:r>
          </a:p>
          <a:p>
            <a:r>
              <a:rPr lang="en-US" sz="2400" dirty="0"/>
              <a:t>Material recycling at the biotic cycle level</a:t>
            </a:r>
          </a:p>
          <a:p>
            <a:pPr lvl="1"/>
            <a:r>
              <a:rPr lang="en-US" sz="2000" dirty="0"/>
              <a:t>Material recycling is not 100% efficient</a:t>
            </a:r>
          </a:p>
          <a:p>
            <a:endParaRPr lang="en-US" sz="2400" dirty="0"/>
          </a:p>
        </p:txBody>
      </p:sp>
    </p:spTree>
    <p:extLst>
      <p:ext uri="{BB962C8B-B14F-4D97-AF65-F5344CB8AC3E}">
        <p14:creationId xmlns:p14="http://schemas.microsoft.com/office/powerpoint/2010/main" val="3881181113"/>
      </p:ext>
    </p:extLst>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l"/>
            <a:r>
              <a:rPr lang="en-US"/>
              <a:t>Implications</a:t>
            </a:r>
          </a:p>
        </p:txBody>
      </p:sp>
      <p:sp>
        <p:nvSpPr>
          <p:cNvPr id="19459" name="Rectangle 3"/>
          <p:cNvSpPr>
            <a:spLocks noGrp="1" noChangeArrowheads="1"/>
          </p:cNvSpPr>
          <p:nvPr>
            <p:ph type="body" idx="1"/>
          </p:nvPr>
        </p:nvSpPr>
        <p:spPr>
          <a:xfrm>
            <a:off x="601362" y="1828800"/>
            <a:ext cx="7772400" cy="3962400"/>
          </a:xfrm>
        </p:spPr>
        <p:txBody>
          <a:bodyPr>
            <a:normAutofit/>
          </a:bodyPr>
          <a:lstStyle/>
          <a:p>
            <a:r>
              <a:rPr lang="en-US" sz="2400" dirty="0"/>
              <a:t>In a natural ecosystem, living and non-living matter has </a:t>
            </a:r>
            <a:r>
              <a:rPr lang="en-US" sz="2400" u="sng" dirty="0"/>
              <a:t>reciprocal</a:t>
            </a:r>
            <a:r>
              <a:rPr lang="en-US" sz="2400" dirty="0"/>
              <a:t> </a:t>
            </a:r>
            <a:r>
              <a:rPr lang="en-US" sz="2400" dirty="0" smtClean="0"/>
              <a:t>(bearing on two parties equally) relationships</a:t>
            </a:r>
            <a:r>
              <a:rPr lang="en-US" sz="2400" dirty="0"/>
              <a:t>. For that matter, survival and ‘proper’ ecosystem functioning dictate mutual interactions (interdependence) among organisms and between them and the abiotic environment.</a:t>
            </a:r>
          </a:p>
          <a:p>
            <a:endParaRPr lang="en-US" sz="2400" dirty="0"/>
          </a:p>
        </p:txBody>
      </p:sp>
      <p:sp>
        <p:nvSpPr>
          <p:cNvPr id="19460" name="Rectangle 4"/>
          <p:cNvSpPr>
            <a:spLocks noChangeArrowheads="1"/>
          </p:cNvSpPr>
          <p:nvPr/>
        </p:nvSpPr>
        <p:spPr bwMode="auto">
          <a:xfrm>
            <a:off x="609600" y="2209800"/>
            <a:ext cx="7994650" cy="457200"/>
          </a:xfrm>
          <a:prstGeom prst="rect">
            <a:avLst/>
          </a:prstGeom>
          <a:noFill/>
          <a:ln w="12700" cap="sq">
            <a:noFill/>
            <a:miter lim="800000"/>
            <a:headEnd type="none" w="sm" len="sm"/>
            <a:tailEnd type="none" w="sm" len="sm"/>
          </a:ln>
          <a:effectLst/>
        </p:spPr>
        <p:txBody>
          <a:bodyPr>
            <a:spAutoFit/>
          </a:bodyPr>
          <a:lstStyle/>
          <a:p>
            <a:endParaRPr lang="en-US"/>
          </a:p>
        </p:txBody>
      </p:sp>
    </p:spTree>
    <p:extLst>
      <p:ext uri="{BB962C8B-B14F-4D97-AF65-F5344CB8AC3E}">
        <p14:creationId xmlns:p14="http://schemas.microsoft.com/office/powerpoint/2010/main" val="2777432758"/>
      </p:ext>
    </p:extLst>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l"/>
            <a:r>
              <a:rPr lang="en-US"/>
              <a:t>Other well known cycles</a:t>
            </a:r>
          </a:p>
        </p:txBody>
      </p:sp>
      <p:sp>
        <p:nvSpPr>
          <p:cNvPr id="20483" name="Rectangle 3"/>
          <p:cNvSpPr>
            <a:spLocks noGrp="1" noChangeArrowheads="1"/>
          </p:cNvSpPr>
          <p:nvPr>
            <p:ph type="body" idx="1"/>
          </p:nvPr>
        </p:nvSpPr>
        <p:spPr/>
        <p:txBody>
          <a:bodyPr>
            <a:normAutofit/>
          </a:bodyPr>
          <a:lstStyle/>
          <a:p>
            <a:r>
              <a:rPr lang="en-US" sz="2400" dirty="0"/>
              <a:t>Atmospheric Cycles </a:t>
            </a:r>
            <a:r>
              <a:rPr lang="en-US" sz="2400" dirty="0"/>
              <a:t>– </a:t>
            </a:r>
            <a:r>
              <a:rPr lang="en-US" sz="2400" dirty="0"/>
              <a:t>carbon, nitrogen, sulfur, etc.</a:t>
            </a:r>
          </a:p>
          <a:p>
            <a:r>
              <a:rPr lang="en-US" sz="2400" dirty="0"/>
              <a:t>Geologic Cycle, recycling of phosphate</a:t>
            </a:r>
          </a:p>
          <a:p>
            <a:r>
              <a:rPr lang="en-US" sz="2400" dirty="0"/>
              <a:t>Hydrologic cycles</a:t>
            </a:r>
          </a:p>
          <a:p>
            <a:r>
              <a:rPr lang="en-US" sz="2400" dirty="0"/>
              <a:t>Biogeochemical cycles</a:t>
            </a:r>
          </a:p>
        </p:txBody>
      </p:sp>
    </p:spTree>
    <p:extLst>
      <p:ext uri="{BB962C8B-B14F-4D97-AF65-F5344CB8AC3E}">
        <p14:creationId xmlns:p14="http://schemas.microsoft.com/office/powerpoint/2010/main" val="2799706606"/>
      </p:ext>
    </p:extLst>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The Basic Lessons of Ecology</a:t>
            </a:r>
          </a:p>
        </p:txBody>
      </p:sp>
      <p:sp>
        <p:nvSpPr>
          <p:cNvPr id="31747" name="Rectangle 3"/>
          <p:cNvSpPr>
            <a:spLocks noGrp="1" noChangeArrowheads="1"/>
          </p:cNvSpPr>
          <p:nvPr>
            <p:ph type="body" idx="1"/>
          </p:nvPr>
        </p:nvSpPr>
        <p:spPr>
          <a:xfrm>
            <a:off x="571500" y="1600200"/>
            <a:ext cx="8001000" cy="4953000"/>
          </a:xfrm>
        </p:spPr>
        <p:txBody>
          <a:bodyPr>
            <a:normAutofit/>
          </a:bodyPr>
          <a:lstStyle/>
          <a:p>
            <a:r>
              <a:rPr lang="en-US" sz="2400" dirty="0"/>
              <a:t>The substance that we often identify as natural resources (air, water, food, minerals, valleys, mountains, forests, waterfalls, wilderness, etc.) evolved from a multitude of complex interactions of living and non-living organisms, that are powered by the energy from the sun over a period measured on geological time scale.</a:t>
            </a:r>
          </a:p>
          <a:p>
            <a:pPr lvl="1"/>
            <a:r>
              <a:rPr lang="en-US" sz="2000" dirty="0"/>
              <a:t>Hence, natural resources are not just factors of production</a:t>
            </a:r>
          </a:p>
        </p:txBody>
      </p:sp>
    </p:spTree>
    <p:extLst>
      <p:ext uri="{BB962C8B-B14F-4D97-AF65-F5344CB8AC3E}">
        <p14:creationId xmlns:p14="http://schemas.microsoft.com/office/powerpoint/2010/main" val="4068462218"/>
      </p:ext>
    </p:extLst>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457200" y="1600200"/>
            <a:ext cx="8458200" cy="4525963"/>
          </a:xfrm>
        </p:spPr>
        <p:txBody>
          <a:bodyPr>
            <a:normAutofit/>
          </a:bodyPr>
          <a:lstStyle/>
          <a:p>
            <a:pPr lvl="1"/>
            <a:r>
              <a:rPr lang="en-US" sz="2000" dirty="0" smtClean="0"/>
              <a:t>First</a:t>
            </a:r>
            <a:r>
              <a:rPr lang="en-US" sz="2000" dirty="0"/>
              <a:t>, all matter in the ecosphere is mutually linked. Hence, human economy cannot be viewed in isolation as the Circular Diagram model depicts it</a:t>
            </a:r>
            <a:r>
              <a:rPr lang="en-US" sz="2000" dirty="0" smtClean="0"/>
              <a:t>.</a:t>
            </a:r>
          </a:p>
          <a:p>
            <a:pPr lvl="1"/>
            <a:r>
              <a:rPr lang="en-US" sz="2000" dirty="0" smtClean="0"/>
              <a:t>Second, material recycling is essential for the growth and revitalization of all the components of the ecosphere.  No such thing as waste in nature.</a:t>
            </a:r>
          </a:p>
          <a:p>
            <a:pPr lvl="1"/>
            <a:r>
              <a:rPr lang="en-US" sz="2000" dirty="0" smtClean="0"/>
              <a:t>Third, the various components of the biosphere go through gradual process of developmental stages--from pioneer to climax.    </a:t>
            </a:r>
          </a:p>
          <a:p>
            <a:pPr lvl="1"/>
            <a:endParaRPr lang="en-US" sz="2000" dirty="0"/>
          </a:p>
        </p:txBody>
      </p:sp>
      <p:sp>
        <p:nvSpPr>
          <p:cNvPr id="4" name="Title 3"/>
          <p:cNvSpPr>
            <a:spLocks noGrp="1"/>
          </p:cNvSpPr>
          <p:nvPr>
            <p:ph type="title"/>
          </p:nvPr>
        </p:nvSpPr>
        <p:spPr>
          <a:xfrm>
            <a:off x="457200" y="609600"/>
            <a:ext cx="8229600" cy="1143000"/>
          </a:xfrm>
        </p:spPr>
        <p:txBody>
          <a:bodyPr>
            <a:normAutofit fontScale="90000"/>
          </a:bodyPr>
          <a:lstStyle/>
          <a:p>
            <a:pPr algn="l"/>
            <a:r>
              <a:rPr lang="en-US" sz="3200" dirty="0" smtClean="0">
                <a:solidFill>
                  <a:srgbClr val="0000FF"/>
                </a:solidFill>
              </a:rPr>
              <a:t>The interactions among the elemental components of the biosphere are governed by three principles:</a:t>
            </a:r>
            <a:br>
              <a:rPr lang="en-US" sz="3200" dirty="0" smtClean="0">
                <a:solidFill>
                  <a:srgbClr val="0000FF"/>
                </a:solidFill>
              </a:rPr>
            </a:br>
            <a:endParaRPr lang="en-US" sz="3200" dirty="0">
              <a:solidFill>
                <a:srgbClr val="0000FF"/>
              </a:solidFill>
            </a:endParaRPr>
          </a:p>
        </p:txBody>
      </p:sp>
    </p:spTree>
    <p:extLst>
      <p:ext uri="{BB962C8B-B14F-4D97-AF65-F5344CB8AC3E}">
        <p14:creationId xmlns:p14="http://schemas.microsoft.com/office/powerpoint/2010/main" val="178269799"/>
      </p:ext>
    </p:extLst>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algn="l"/>
            <a:r>
              <a:rPr lang="en-US" sz="3600" dirty="0" smtClean="0">
                <a:solidFill>
                  <a:srgbClr val="0000FF"/>
                </a:solidFill>
              </a:rPr>
              <a:t>The biosphere cannot escape the fundamental laws of matter and energy:</a:t>
            </a:r>
            <a:endParaRPr lang="en-US" sz="3600" dirty="0">
              <a:solidFill>
                <a:srgbClr val="0000FF"/>
              </a:solidFill>
            </a:endParaRPr>
          </a:p>
        </p:txBody>
      </p:sp>
      <p:sp>
        <p:nvSpPr>
          <p:cNvPr id="34819" name="Rectangle 3"/>
          <p:cNvSpPr>
            <a:spLocks noGrp="1" noChangeArrowheads="1"/>
          </p:cNvSpPr>
          <p:nvPr>
            <p:ph type="body" idx="1"/>
          </p:nvPr>
        </p:nvSpPr>
        <p:spPr>
          <a:xfrm>
            <a:off x="685800" y="2133600"/>
            <a:ext cx="8153400" cy="4419600"/>
          </a:xfrm>
        </p:spPr>
        <p:txBody>
          <a:bodyPr>
            <a:normAutofit/>
          </a:bodyPr>
          <a:lstStyle/>
          <a:p>
            <a:pPr lvl="1"/>
            <a:r>
              <a:rPr lang="en-US" sz="2000" dirty="0" smtClean="0"/>
              <a:t>First </a:t>
            </a:r>
            <a:r>
              <a:rPr lang="en-US" sz="2000" dirty="0"/>
              <a:t>law:</a:t>
            </a:r>
          </a:p>
          <a:p>
            <a:pPr lvl="2"/>
            <a:r>
              <a:rPr lang="en-US" sz="2400" dirty="0"/>
              <a:t>natural resources are finite</a:t>
            </a:r>
          </a:p>
          <a:p>
            <a:pPr lvl="2"/>
            <a:r>
              <a:rPr lang="en-US" sz="2400" dirty="0"/>
              <a:t>pollution is an inevitable </a:t>
            </a:r>
            <a:r>
              <a:rPr lang="en-US" sz="2400" dirty="0"/>
              <a:t>by – product </a:t>
            </a:r>
            <a:r>
              <a:rPr lang="en-US" sz="2400" dirty="0"/>
              <a:t>of any transformation of </a:t>
            </a:r>
            <a:r>
              <a:rPr lang="en-US" sz="2400" dirty="0"/>
              <a:t>matter – energy </a:t>
            </a:r>
            <a:r>
              <a:rPr lang="en-US" sz="2400" dirty="0"/>
              <a:t>(including the human economy).</a:t>
            </a:r>
          </a:p>
          <a:p>
            <a:pPr lvl="1"/>
            <a:r>
              <a:rPr lang="en-US" sz="2000" dirty="0"/>
              <a:t>Second law: </a:t>
            </a:r>
          </a:p>
          <a:p>
            <a:pPr lvl="2"/>
            <a:r>
              <a:rPr lang="en-US" sz="2400" dirty="0"/>
              <a:t>energy cannot be recycled</a:t>
            </a:r>
          </a:p>
          <a:p>
            <a:pPr lvl="2"/>
            <a:r>
              <a:rPr lang="en-US" sz="2400" dirty="0"/>
              <a:t>no perfect </a:t>
            </a:r>
            <a:r>
              <a:rPr lang="en-US" sz="2400" dirty="0"/>
              <a:t>machine – limit </a:t>
            </a:r>
            <a:r>
              <a:rPr lang="en-US" sz="2400" dirty="0"/>
              <a:t>on energy conversion technology</a:t>
            </a:r>
          </a:p>
          <a:p>
            <a:endParaRPr lang="en-US" sz="2400" dirty="0"/>
          </a:p>
        </p:txBody>
      </p:sp>
    </p:spTree>
    <p:extLst>
      <p:ext uri="{BB962C8B-B14F-4D97-AF65-F5344CB8AC3E}">
        <p14:creationId xmlns:p14="http://schemas.microsoft.com/office/powerpoint/2010/main" val="2457939410"/>
      </p:ext>
    </p:extLst>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457200"/>
            <a:ext cx="8686800" cy="792163"/>
          </a:xfrm>
        </p:spPr>
        <p:txBody>
          <a:bodyPr/>
          <a:lstStyle/>
          <a:p>
            <a:pPr eaLnBrk="1" hangingPunct="1"/>
            <a:r>
              <a:rPr lang="en-US" sz="4000" b="1" dirty="0" smtClean="0">
                <a:solidFill>
                  <a:schemeClr val="accent2"/>
                </a:solidFill>
              </a:rPr>
              <a:t>Human Influences on Ecosystems</a:t>
            </a:r>
          </a:p>
        </p:txBody>
      </p:sp>
      <p:sp>
        <p:nvSpPr>
          <p:cNvPr id="14339" name="Rectangle 3"/>
          <p:cNvSpPr>
            <a:spLocks noGrp="1" noChangeArrowheads="1"/>
          </p:cNvSpPr>
          <p:nvPr>
            <p:ph type="body" idx="1"/>
          </p:nvPr>
        </p:nvSpPr>
        <p:spPr>
          <a:xfrm>
            <a:off x="457200" y="1600200"/>
            <a:ext cx="8229600" cy="5257800"/>
          </a:xfrm>
        </p:spPr>
        <p:txBody>
          <a:bodyPr>
            <a:normAutofit/>
          </a:bodyPr>
          <a:lstStyle/>
          <a:p>
            <a:pPr eaLnBrk="1" hangingPunct="1">
              <a:lnSpc>
                <a:spcPct val="90000"/>
              </a:lnSpc>
            </a:pPr>
            <a:r>
              <a:rPr lang="en-US" sz="2400" dirty="0" smtClean="0"/>
              <a:t>We normally separate non-human (natural) aspects of ecosystems from human (anthropogenic) </a:t>
            </a:r>
            <a:r>
              <a:rPr lang="en-US" sz="2400" dirty="0" smtClean="0"/>
              <a:t>influences</a:t>
            </a:r>
          </a:p>
          <a:p>
            <a:pPr eaLnBrk="1" hangingPunct="1">
              <a:lnSpc>
                <a:spcPct val="90000"/>
              </a:lnSpc>
            </a:pPr>
            <a:endParaRPr lang="en-US" sz="2400" dirty="0" smtClean="0"/>
          </a:p>
          <a:p>
            <a:pPr eaLnBrk="1" hangingPunct="1">
              <a:lnSpc>
                <a:spcPct val="90000"/>
              </a:lnSpc>
            </a:pPr>
            <a:r>
              <a:rPr lang="en-US" sz="2400" dirty="0" smtClean="0"/>
              <a:t>Many ways to describe perturbations </a:t>
            </a:r>
          </a:p>
          <a:p>
            <a:pPr lvl="1" eaLnBrk="1" hangingPunct="1">
              <a:lnSpc>
                <a:spcPct val="90000"/>
              </a:lnSpc>
            </a:pPr>
            <a:r>
              <a:rPr lang="en-US" sz="2400" dirty="0" smtClean="0"/>
              <a:t>chemical	</a:t>
            </a:r>
            <a:r>
              <a:rPr lang="en-US" sz="2400" dirty="0" smtClean="0">
                <a:cs typeface="Arial" charset="0"/>
              </a:rPr>
              <a:t>− </a:t>
            </a:r>
            <a:r>
              <a:rPr lang="en-US" sz="2400" dirty="0" smtClean="0"/>
              <a:t>biological 	</a:t>
            </a:r>
            <a:r>
              <a:rPr lang="en-US" sz="2400" dirty="0" smtClean="0">
                <a:cs typeface="Arial" charset="0"/>
              </a:rPr>
              <a:t>− physical</a:t>
            </a:r>
          </a:p>
          <a:p>
            <a:pPr lvl="1" eaLnBrk="1" hangingPunct="1">
              <a:lnSpc>
                <a:spcPct val="90000"/>
              </a:lnSpc>
            </a:pPr>
            <a:r>
              <a:rPr lang="en-US" sz="2400" dirty="0" smtClean="0">
                <a:cs typeface="Arial" charset="0"/>
              </a:rPr>
              <a:t>land use	− pollution		− </a:t>
            </a:r>
            <a:r>
              <a:rPr lang="en-US" sz="2400" dirty="0" smtClean="0">
                <a:cs typeface="Arial" charset="0"/>
              </a:rPr>
              <a:t>global</a:t>
            </a:r>
          </a:p>
          <a:p>
            <a:pPr marL="342900" lvl="1" indent="0" eaLnBrk="1" hangingPunct="1">
              <a:lnSpc>
                <a:spcPct val="90000"/>
              </a:lnSpc>
              <a:buNone/>
            </a:pPr>
            <a:r>
              <a:rPr lang="en-US" sz="2400" dirty="0" smtClean="0">
                <a:cs typeface="Arial" charset="0"/>
              </a:rPr>
              <a:t>	</a:t>
            </a:r>
          </a:p>
          <a:p>
            <a:pPr eaLnBrk="1" hangingPunct="1">
              <a:lnSpc>
                <a:spcPct val="90000"/>
              </a:lnSpc>
            </a:pPr>
            <a:r>
              <a:rPr lang="en-US" sz="2400" dirty="0" smtClean="0">
                <a:cs typeface="Arial" charset="0"/>
              </a:rPr>
              <a:t>Response may be complex due to the interrelationships</a:t>
            </a:r>
          </a:p>
          <a:p>
            <a:pPr eaLnBrk="1" hangingPunct="1">
              <a:lnSpc>
                <a:spcPct val="90000"/>
              </a:lnSpc>
            </a:pPr>
            <a:endParaRPr lang="en-US" sz="2400" dirty="0" smtClean="0">
              <a:cs typeface="Arial" charset="0"/>
            </a:endParaRPr>
          </a:p>
          <a:p>
            <a:pPr lvl="1" eaLnBrk="1" hangingPunct="1">
              <a:lnSpc>
                <a:spcPct val="90000"/>
              </a:lnSpc>
            </a:pPr>
            <a:endParaRPr lang="en-US" sz="2400" dirty="0" smtClean="0">
              <a:cs typeface="Arial" charset="0"/>
            </a:endParaRPr>
          </a:p>
        </p:txBody>
      </p:sp>
    </p:spTree>
    <p:extLst>
      <p:ext uri="{BB962C8B-B14F-4D97-AF65-F5344CB8AC3E}">
        <p14:creationId xmlns:p14="http://schemas.microsoft.com/office/powerpoint/2010/main" val="1297810678"/>
      </p:ext>
    </p:extLst>
  </p:cSld>
  <p:clrMapOvr>
    <a:masterClrMapping/>
  </p:clrMapOvr>
  <p:transition spd="slow">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14400"/>
          </a:xfrm>
        </p:spPr>
        <p:txBody>
          <a:bodyPr/>
          <a:lstStyle/>
          <a:p>
            <a:pPr algn="ctr"/>
            <a:r>
              <a:rPr lang="en-US" dirty="0" smtClean="0"/>
              <a:t>WATER</a:t>
            </a:r>
            <a:endParaRPr lang="en-US" dirty="0"/>
          </a:p>
        </p:txBody>
      </p:sp>
      <p:sp>
        <p:nvSpPr>
          <p:cNvPr id="3" name="Content Placeholder 2"/>
          <p:cNvSpPr>
            <a:spLocks noGrp="1"/>
          </p:cNvSpPr>
          <p:nvPr>
            <p:ph idx="1"/>
          </p:nvPr>
        </p:nvSpPr>
        <p:spPr/>
        <p:txBody>
          <a:bodyPr/>
          <a:lstStyle/>
          <a:p>
            <a:endParaRPr lang="en-US"/>
          </a:p>
        </p:txBody>
      </p:sp>
      <p:pic>
        <p:nvPicPr>
          <p:cNvPr id="3074" name="Picture 2" descr="Image result for water cy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447798"/>
            <a:ext cx="6477000" cy="5181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424920"/>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Water resources</a:t>
            </a:r>
            <a:r>
              <a:rPr lang="en-US" dirty="0"/>
              <a:t/>
            </a:r>
            <a:br>
              <a:rPr lang="en-US" dirty="0"/>
            </a:br>
            <a:endParaRPr lang="en-US" dirty="0"/>
          </a:p>
        </p:txBody>
      </p:sp>
      <p:sp>
        <p:nvSpPr>
          <p:cNvPr id="3" name="Content Placeholder 2"/>
          <p:cNvSpPr>
            <a:spLocks noGrp="1"/>
          </p:cNvSpPr>
          <p:nvPr>
            <p:ph idx="1"/>
          </p:nvPr>
        </p:nvSpPr>
        <p:spPr/>
        <p:txBody>
          <a:bodyPr>
            <a:noAutofit/>
          </a:bodyPr>
          <a:lstStyle/>
          <a:p>
            <a:pPr lvl="0"/>
            <a:r>
              <a:rPr lang="en-US" sz="2400" dirty="0" smtClean="0"/>
              <a:t>Usage </a:t>
            </a:r>
            <a:r>
              <a:rPr lang="en-US" sz="2400" dirty="0"/>
              <a:t>of Ground and Underground water by the Industry - causes huge droughts and contamination to a massive area by exploiting an excessive amount of ground water and then replacing it with toxic discharge.</a:t>
            </a:r>
          </a:p>
          <a:p>
            <a:pPr lvl="0"/>
            <a:r>
              <a:rPr lang="en-US" sz="2400" dirty="0"/>
              <a:t> 85% of rural drinking water and 55% of urban water comes from underground sources has caused the national water table to suddenly and very dramatically drop. </a:t>
            </a:r>
          </a:p>
          <a:p>
            <a:pPr lvl="0"/>
            <a:r>
              <a:rPr lang="en-US" sz="2400" dirty="0"/>
              <a:t> The rivers are slowly being polluted and destroyed by sewage, chemicals and other agricultural and industrial waste. </a:t>
            </a:r>
          </a:p>
          <a:p>
            <a:endParaRPr lang="en-US" sz="2400" dirty="0"/>
          </a:p>
        </p:txBody>
      </p:sp>
    </p:spTree>
    <p:extLst>
      <p:ext uri="{BB962C8B-B14F-4D97-AF65-F5344CB8AC3E}">
        <p14:creationId xmlns:p14="http://schemas.microsoft.com/office/powerpoint/2010/main" val="1904802021"/>
      </p:ext>
    </p:extLst>
  </p:cSld>
  <p:clrMapOvr>
    <a:masterClrMapping/>
  </p:clrMapOvr>
  <p:transition spd="slow">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8" name="Picture 4" descr="Image result for water resource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43922" y="685800"/>
            <a:ext cx="8342878"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6597534"/>
      </p:ext>
    </p:extLst>
  </p:cSld>
  <p:clrMapOvr>
    <a:masterClrMapping/>
  </p:clrMapOvr>
  <p:transition spd="slow">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2"/>
          <p:cNvSpPr txBox="1">
            <a:spLocks noChangeArrowheads="1"/>
          </p:cNvSpPr>
          <p:nvPr/>
        </p:nvSpPr>
        <p:spPr bwMode="auto">
          <a:xfrm>
            <a:off x="0" y="0"/>
            <a:ext cx="9144000" cy="914400"/>
          </a:xfrm>
          <a:prstGeom prst="rect">
            <a:avLst/>
          </a:prstGeom>
          <a:solidFill>
            <a:srgbClr val="FFD243"/>
          </a:solidFill>
          <a:ln w="9525">
            <a:noFill/>
            <a:miter lim="800000"/>
            <a:headEnd/>
            <a:tailEnd/>
          </a:ln>
        </p:spPr>
        <p:txBody>
          <a:bodyPr anchor="ctr"/>
          <a:lstStyle/>
          <a:p>
            <a:pPr algn="ctr">
              <a:defRPr/>
            </a:pPr>
            <a:r>
              <a:rPr lang="en-US" sz="4000" b="1" kern="0" dirty="0" smtClean="0">
                <a:solidFill>
                  <a:srgbClr val="0070C0"/>
                </a:solidFill>
                <a:latin typeface="Castellar" pitchFamily="18" charset="0"/>
                <a:ea typeface="+mj-ea"/>
                <a:cs typeface="+mj-cs"/>
              </a:rPr>
              <a:t>Groundwater</a:t>
            </a:r>
            <a:endParaRPr lang="en-US" sz="4000" b="1" kern="0" dirty="0">
              <a:solidFill>
                <a:srgbClr val="0070C0"/>
              </a:solidFill>
              <a:latin typeface="Castellar" pitchFamily="18" charset="0"/>
              <a:ea typeface="+mj-ea"/>
              <a:cs typeface="+mj-cs"/>
            </a:endParaRPr>
          </a:p>
        </p:txBody>
      </p:sp>
      <p:pic>
        <p:nvPicPr>
          <p:cNvPr id="11265" name="Picture 1"/>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609600" y="1447799"/>
            <a:ext cx="7924800" cy="5030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8684838"/>
      </p:ext>
    </p:extLst>
  </p:cSld>
  <p:clrMapOvr>
    <a:masterClrMapping/>
  </p:clrMapOvr>
  <p:transition spd="slow">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2"/>
          <p:cNvSpPr txBox="1">
            <a:spLocks noChangeArrowheads="1"/>
          </p:cNvSpPr>
          <p:nvPr/>
        </p:nvSpPr>
        <p:spPr bwMode="auto">
          <a:xfrm>
            <a:off x="0" y="0"/>
            <a:ext cx="9144000" cy="914400"/>
          </a:xfrm>
          <a:prstGeom prst="rect">
            <a:avLst/>
          </a:prstGeom>
          <a:solidFill>
            <a:srgbClr val="FFD243"/>
          </a:solidFill>
          <a:ln w="9525">
            <a:noFill/>
            <a:miter lim="800000"/>
            <a:headEnd/>
            <a:tailEnd/>
          </a:ln>
        </p:spPr>
        <p:txBody>
          <a:bodyPr anchor="ctr"/>
          <a:lstStyle/>
          <a:p>
            <a:pPr algn="ctr">
              <a:defRPr/>
            </a:pPr>
            <a:r>
              <a:rPr lang="en-US" sz="4000" b="1" kern="0" dirty="0" smtClean="0">
                <a:solidFill>
                  <a:srgbClr val="0070C0"/>
                </a:solidFill>
                <a:latin typeface="Castellar" pitchFamily="18" charset="0"/>
                <a:ea typeface="+mj-ea"/>
                <a:cs typeface="+mj-cs"/>
              </a:rPr>
              <a:t>Recharge &amp; Discharge</a:t>
            </a:r>
            <a:endParaRPr lang="en-US" sz="4000" b="1" kern="0" dirty="0">
              <a:solidFill>
                <a:srgbClr val="0070C0"/>
              </a:solidFill>
              <a:latin typeface="Castellar" pitchFamily="18" charset="0"/>
              <a:ea typeface="+mj-ea"/>
              <a:cs typeface="+mj-cs"/>
            </a:endParaRPr>
          </a:p>
        </p:txBody>
      </p:sp>
      <p:pic>
        <p:nvPicPr>
          <p:cNvPr id="8193" name="Picture 1">
            <a:hlinkClick r:id="rId2"/>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04800" y="1219199"/>
            <a:ext cx="8534400" cy="5501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5544960"/>
      </p:ext>
    </p:extLst>
  </p:cSld>
  <p:clrMapOvr>
    <a:masterClrMapping/>
  </p:clrMapOvr>
  <p:transition spd="slow">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informaction.org/images/graph_ocean-pollutants.jpg"/>
          <p:cNvPicPr>
            <a:picLocks noChangeAspect="1" noChangeArrowheads="1"/>
          </p:cNvPicPr>
          <p:nvPr/>
        </p:nvPicPr>
        <p:blipFill>
          <a:blip r:embed="rId2" cstate="print"/>
          <a:srcRect/>
          <a:stretch>
            <a:fillRect/>
          </a:stretch>
        </p:blipFill>
        <p:spPr bwMode="auto">
          <a:xfrm>
            <a:off x="357158" y="2743176"/>
            <a:ext cx="4286280" cy="3332398"/>
          </a:xfrm>
          <a:prstGeom prst="rect">
            <a:avLst/>
          </a:prstGeom>
          <a:noFill/>
        </p:spPr>
      </p:pic>
      <p:sp>
        <p:nvSpPr>
          <p:cNvPr id="5" name="4 Rectángulo"/>
          <p:cNvSpPr/>
          <p:nvPr/>
        </p:nvSpPr>
        <p:spPr>
          <a:xfrm>
            <a:off x="500034" y="742936"/>
            <a:ext cx="8055410" cy="1323439"/>
          </a:xfrm>
          <a:prstGeom prst="rect">
            <a:avLst/>
          </a:prstGeom>
          <a:noFill/>
        </p:spPr>
        <p:txBody>
          <a:bodyPr wrap="none" lIns="91440" tIns="45720" rIns="91440" bIns="45720">
            <a:spAutoFit/>
          </a:bodyPr>
          <a:lstStyle/>
          <a:p>
            <a:pPr algn="ctr"/>
            <a:r>
              <a:rPr lang="en-US" sz="8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Kristen ITC" pitchFamily="66" charset="0"/>
              </a:rPr>
              <a:t>Water Graphics</a:t>
            </a:r>
            <a:endParaRPr lang="en-US" sz="8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Kristen ITC" pitchFamily="66" charset="0"/>
            </a:endParaRPr>
          </a:p>
        </p:txBody>
      </p:sp>
      <p:pic>
        <p:nvPicPr>
          <p:cNvPr id="43010" name="Picture 2" descr="http://www.fcs.uga.edu/ext/images/water_pie_web.jpg"/>
          <p:cNvPicPr>
            <a:picLocks noChangeAspect="1" noChangeArrowheads="1"/>
          </p:cNvPicPr>
          <p:nvPr/>
        </p:nvPicPr>
        <p:blipFill>
          <a:blip r:embed="rId3" cstate="print"/>
          <a:srcRect/>
          <a:stretch>
            <a:fillRect/>
          </a:stretch>
        </p:blipFill>
        <p:spPr bwMode="auto">
          <a:xfrm>
            <a:off x="4786314" y="2886052"/>
            <a:ext cx="4121997" cy="3286148"/>
          </a:xfrm>
          <a:prstGeom prst="rect">
            <a:avLst/>
          </a:prstGeom>
          <a:noFill/>
        </p:spPr>
      </p:pic>
    </p:spTree>
    <p:extLst>
      <p:ext uri="{BB962C8B-B14F-4D97-AF65-F5344CB8AC3E}">
        <p14:creationId xmlns:p14="http://schemas.microsoft.com/office/powerpoint/2010/main" val="41079275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1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1500" accel="50000" fill="hold">
                                          <p:stCondLst>
                                            <p:cond delay="1500"/>
                                          </p:stCondLst>
                                        </p:cTn>
                                        <p:tgtEl>
                                          <p:spTgt spid="4"/>
                                        </p:tgtEl>
                                        <p:attrNameLst>
                                          <p:attrName>ppt_w</p:attrName>
                                        </p:attrNameLst>
                                      </p:cBhvr>
                                      <p:tavLst>
                                        <p:tav tm="0">
                                          <p:val>
                                            <p:strVal val="#ppt_w*.05"/>
                                          </p:val>
                                        </p:tav>
                                        <p:tav tm="100000">
                                          <p:val>
                                            <p:strVal val="#ppt_w"/>
                                          </p:val>
                                        </p:tav>
                                      </p:tavLst>
                                    </p:anim>
                                    <p:anim calcmode="lin" valueType="num">
                                      <p:cBhvr>
                                        <p:cTn id="10" dur="3000" fill="hold"/>
                                        <p:tgtEl>
                                          <p:spTgt spid="4"/>
                                        </p:tgtEl>
                                        <p:attrNameLst>
                                          <p:attrName>ppt_h</p:attrName>
                                        </p:attrNameLst>
                                      </p:cBhvr>
                                      <p:tavLst>
                                        <p:tav tm="0">
                                          <p:val>
                                            <p:strVal val="#ppt_h"/>
                                          </p:val>
                                        </p:tav>
                                        <p:tav tm="100000">
                                          <p:val>
                                            <p:strVal val="#ppt_h"/>
                                          </p:val>
                                        </p:tav>
                                      </p:tavLst>
                                    </p:anim>
                                    <p:anim calcmode="lin" valueType="num">
                                      <p:cBhvr>
                                        <p:cTn id="11" dur="1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1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1500" accel="50000" fill="hold">
                                          <p:stCondLst>
                                            <p:cond delay="1500"/>
                                          </p:stCondLst>
                                        </p:cTn>
                                        <p:tgtEl>
                                          <p:spTgt spid="4"/>
                                        </p:tgtEl>
                                        <p:attrNameLst>
                                          <p:attrName>ppt_y</p:attrName>
                                        </p:attrNameLst>
                                      </p:cBhvr>
                                      <p:tavLst>
                                        <p:tav tm="0">
                                          <p:val>
                                            <p:strVal val="#ppt_y+.1"/>
                                          </p:val>
                                        </p:tav>
                                        <p:tav tm="100000">
                                          <p:val>
                                            <p:strVal val="#ppt_y"/>
                                          </p:val>
                                        </p:tav>
                                      </p:tavLst>
                                    </p:anim>
                                    <p:animEffect transition="in" filter="fade">
                                      <p:cBhvr>
                                        <p:cTn id="14" dur="3000" decel="50000">
                                          <p:stCondLst>
                                            <p:cond delay="0"/>
                                          </p:stCondLst>
                                        </p:cTn>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43010"/>
                                        </p:tgtEl>
                                        <p:attrNameLst>
                                          <p:attrName>style.visibility</p:attrName>
                                        </p:attrNameLst>
                                      </p:cBhvr>
                                      <p:to>
                                        <p:strVal val="visible"/>
                                      </p:to>
                                    </p:set>
                                    <p:anim calcmode="lin" valueType="num">
                                      <p:cBhvr>
                                        <p:cTn id="19" dur="1500" decel="50000" fill="hold">
                                          <p:stCondLst>
                                            <p:cond delay="0"/>
                                          </p:stCondLst>
                                        </p:cTn>
                                        <p:tgtEl>
                                          <p:spTgt spid="43010"/>
                                        </p:tgtEl>
                                        <p:attrNameLst>
                                          <p:attrName>style.rotation</p:attrName>
                                        </p:attrNameLst>
                                      </p:cBhvr>
                                      <p:tavLst>
                                        <p:tav tm="0">
                                          <p:val>
                                            <p:fltVal val="-90"/>
                                          </p:val>
                                        </p:tav>
                                        <p:tav tm="100000">
                                          <p:val>
                                            <p:fltVal val="0"/>
                                          </p:val>
                                        </p:tav>
                                      </p:tavLst>
                                    </p:anim>
                                    <p:anim calcmode="lin" valueType="num">
                                      <p:cBhvr>
                                        <p:cTn id="20" dur="1500" decel="50000" fill="hold">
                                          <p:stCondLst>
                                            <p:cond delay="0"/>
                                          </p:stCondLst>
                                        </p:cTn>
                                        <p:tgtEl>
                                          <p:spTgt spid="43010"/>
                                        </p:tgtEl>
                                        <p:attrNameLst>
                                          <p:attrName>ppt_w</p:attrName>
                                        </p:attrNameLst>
                                      </p:cBhvr>
                                      <p:tavLst>
                                        <p:tav tm="0">
                                          <p:val>
                                            <p:strVal val="#ppt_w"/>
                                          </p:val>
                                        </p:tav>
                                        <p:tav tm="100000">
                                          <p:val>
                                            <p:strVal val="#ppt_w*.05"/>
                                          </p:val>
                                        </p:tav>
                                      </p:tavLst>
                                    </p:anim>
                                    <p:anim calcmode="lin" valueType="num">
                                      <p:cBhvr>
                                        <p:cTn id="21" dur="1500" accel="50000" fill="hold">
                                          <p:stCondLst>
                                            <p:cond delay="1500"/>
                                          </p:stCondLst>
                                        </p:cTn>
                                        <p:tgtEl>
                                          <p:spTgt spid="43010"/>
                                        </p:tgtEl>
                                        <p:attrNameLst>
                                          <p:attrName>ppt_w</p:attrName>
                                        </p:attrNameLst>
                                      </p:cBhvr>
                                      <p:tavLst>
                                        <p:tav tm="0">
                                          <p:val>
                                            <p:strVal val="#ppt_w*.05"/>
                                          </p:val>
                                        </p:tav>
                                        <p:tav tm="100000">
                                          <p:val>
                                            <p:strVal val="#ppt_w"/>
                                          </p:val>
                                        </p:tav>
                                      </p:tavLst>
                                    </p:anim>
                                    <p:anim calcmode="lin" valueType="num">
                                      <p:cBhvr>
                                        <p:cTn id="22" dur="3000" fill="hold"/>
                                        <p:tgtEl>
                                          <p:spTgt spid="43010"/>
                                        </p:tgtEl>
                                        <p:attrNameLst>
                                          <p:attrName>ppt_h</p:attrName>
                                        </p:attrNameLst>
                                      </p:cBhvr>
                                      <p:tavLst>
                                        <p:tav tm="0">
                                          <p:val>
                                            <p:strVal val="#ppt_h"/>
                                          </p:val>
                                        </p:tav>
                                        <p:tav tm="100000">
                                          <p:val>
                                            <p:strVal val="#ppt_h"/>
                                          </p:val>
                                        </p:tav>
                                      </p:tavLst>
                                    </p:anim>
                                    <p:anim calcmode="lin" valueType="num">
                                      <p:cBhvr>
                                        <p:cTn id="23" dur="1500" decel="50000" fill="hold">
                                          <p:stCondLst>
                                            <p:cond delay="0"/>
                                          </p:stCondLst>
                                        </p:cTn>
                                        <p:tgtEl>
                                          <p:spTgt spid="43010"/>
                                        </p:tgtEl>
                                        <p:attrNameLst>
                                          <p:attrName>ppt_x</p:attrName>
                                        </p:attrNameLst>
                                      </p:cBhvr>
                                      <p:tavLst>
                                        <p:tav tm="0">
                                          <p:val>
                                            <p:strVal val="#ppt_x+.4"/>
                                          </p:val>
                                        </p:tav>
                                        <p:tav tm="100000">
                                          <p:val>
                                            <p:strVal val="#ppt_x"/>
                                          </p:val>
                                        </p:tav>
                                      </p:tavLst>
                                    </p:anim>
                                    <p:anim calcmode="lin" valueType="num">
                                      <p:cBhvr>
                                        <p:cTn id="24" dur="1500" decel="50000" fill="hold">
                                          <p:stCondLst>
                                            <p:cond delay="0"/>
                                          </p:stCondLst>
                                        </p:cTn>
                                        <p:tgtEl>
                                          <p:spTgt spid="43010"/>
                                        </p:tgtEl>
                                        <p:attrNameLst>
                                          <p:attrName>ppt_y</p:attrName>
                                        </p:attrNameLst>
                                      </p:cBhvr>
                                      <p:tavLst>
                                        <p:tav tm="0">
                                          <p:val>
                                            <p:strVal val="#ppt_y-.2"/>
                                          </p:val>
                                        </p:tav>
                                        <p:tav tm="100000">
                                          <p:val>
                                            <p:strVal val="#ppt_y+.1"/>
                                          </p:val>
                                        </p:tav>
                                      </p:tavLst>
                                    </p:anim>
                                    <p:anim calcmode="lin" valueType="num">
                                      <p:cBhvr>
                                        <p:cTn id="25" dur="1500" accel="50000" fill="hold">
                                          <p:stCondLst>
                                            <p:cond delay="1500"/>
                                          </p:stCondLst>
                                        </p:cTn>
                                        <p:tgtEl>
                                          <p:spTgt spid="43010"/>
                                        </p:tgtEl>
                                        <p:attrNameLst>
                                          <p:attrName>ppt_y</p:attrName>
                                        </p:attrNameLst>
                                      </p:cBhvr>
                                      <p:tavLst>
                                        <p:tav tm="0">
                                          <p:val>
                                            <p:strVal val="#ppt_y+.1"/>
                                          </p:val>
                                        </p:tav>
                                        <p:tav tm="100000">
                                          <p:val>
                                            <p:strVal val="#ppt_y"/>
                                          </p:val>
                                        </p:tav>
                                      </p:tavLst>
                                    </p:anim>
                                    <p:animEffect transition="in" filter="fade">
                                      <p:cBhvr>
                                        <p:cTn id="26" dur="3000" decel="50000">
                                          <p:stCondLst>
                                            <p:cond delay="0"/>
                                          </p:stCondLst>
                                        </p:cTn>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Major Reasons behind Water Scarcity</a:t>
            </a:r>
            <a:r>
              <a:rPr lang="en-US" dirty="0"/>
              <a:t/>
            </a:r>
            <a:br>
              <a:rPr lang="en-US" dirty="0"/>
            </a:br>
            <a:endParaRPr lang="en-US" dirty="0"/>
          </a:p>
        </p:txBody>
      </p:sp>
      <p:sp>
        <p:nvSpPr>
          <p:cNvPr id="3" name="Content Placeholder 2"/>
          <p:cNvSpPr>
            <a:spLocks noGrp="1"/>
          </p:cNvSpPr>
          <p:nvPr>
            <p:ph idx="1"/>
          </p:nvPr>
        </p:nvSpPr>
        <p:spPr/>
        <p:txBody>
          <a:bodyPr/>
          <a:lstStyle/>
          <a:p>
            <a:pPr lvl="0"/>
            <a:r>
              <a:rPr lang="en-US" dirty="0" smtClean="0"/>
              <a:t>Population </a:t>
            </a:r>
            <a:r>
              <a:rPr lang="en-US" dirty="0"/>
              <a:t>growth and Food production (Agriculture)</a:t>
            </a:r>
          </a:p>
          <a:p>
            <a:pPr lvl="0"/>
            <a:r>
              <a:rPr lang="en-US" dirty="0"/>
              <a:t>Increasing construction/ infrastructure development Activities</a:t>
            </a:r>
          </a:p>
          <a:p>
            <a:pPr lvl="0"/>
            <a:r>
              <a:rPr lang="en-US" dirty="0"/>
              <a:t>Massive urbanization and  industrialization throughout the country</a:t>
            </a:r>
          </a:p>
          <a:p>
            <a:pPr lvl="0"/>
            <a:r>
              <a:rPr lang="en-US" dirty="0"/>
              <a:t>Climatic change and variability- Depleting of natural resources due to changing climate conditions (Deforestation etc.)</a:t>
            </a:r>
          </a:p>
          <a:p>
            <a:r>
              <a:rPr lang="en-US" dirty="0"/>
              <a:t>Lack of implementation of effective water management systems.</a:t>
            </a:r>
          </a:p>
          <a:p>
            <a:endParaRPr lang="en-US" dirty="0"/>
          </a:p>
        </p:txBody>
      </p:sp>
    </p:spTree>
    <p:extLst>
      <p:ext uri="{BB962C8B-B14F-4D97-AF65-F5344CB8AC3E}">
        <p14:creationId xmlns:p14="http://schemas.microsoft.com/office/powerpoint/2010/main" val="1783882376"/>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Stress</a:t>
            </a:r>
            <a:endParaRPr lang="en-US" dirty="0"/>
          </a:p>
        </p:txBody>
      </p:sp>
      <p:sp>
        <p:nvSpPr>
          <p:cNvPr id="3" name="Content Placeholder 2"/>
          <p:cNvSpPr>
            <a:spLocks noGrp="1"/>
          </p:cNvSpPr>
          <p:nvPr>
            <p:ph idx="1"/>
          </p:nvPr>
        </p:nvSpPr>
        <p:spPr/>
        <p:txBody>
          <a:bodyPr/>
          <a:lstStyle/>
          <a:p>
            <a:endParaRPr lang="en-US"/>
          </a:p>
        </p:txBody>
      </p:sp>
      <p:pic>
        <p:nvPicPr>
          <p:cNvPr id="4098" name="Picture 2" descr="Image result for global water scarcity"/>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657" y="1676400"/>
            <a:ext cx="9176657" cy="4738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144757"/>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914400"/>
          </a:xfrm>
        </p:spPr>
        <p:txBody>
          <a:bodyPr/>
          <a:lstStyle/>
          <a:p>
            <a:r>
              <a:rPr lang="en-US" dirty="0" smtClean="0"/>
              <a:t>Water</a:t>
            </a:r>
            <a:endParaRPr lang="en-US" dirty="0"/>
          </a:p>
        </p:txBody>
      </p:sp>
      <p:sp>
        <p:nvSpPr>
          <p:cNvPr id="3" name="Content Placeholder 2"/>
          <p:cNvSpPr>
            <a:spLocks noGrp="1"/>
          </p:cNvSpPr>
          <p:nvPr>
            <p:ph idx="1"/>
          </p:nvPr>
        </p:nvSpPr>
        <p:spPr>
          <a:xfrm>
            <a:off x="457200" y="1676400"/>
            <a:ext cx="8229600" cy="4297363"/>
          </a:xfrm>
        </p:spPr>
        <p:txBody>
          <a:bodyPr>
            <a:noAutofit/>
          </a:bodyPr>
          <a:lstStyle/>
          <a:p>
            <a:pPr marL="457200" indent="-457200">
              <a:lnSpc>
                <a:spcPct val="120000"/>
              </a:lnSpc>
              <a:defRPr/>
            </a:pPr>
            <a:r>
              <a:rPr lang="en-US" sz="2400" dirty="0">
                <a:solidFill>
                  <a:srgbClr val="000000"/>
                </a:solidFill>
                <a:cs typeface="Times New Roman" pitchFamily="18" charset="0"/>
              </a:rPr>
              <a:t>Both </a:t>
            </a:r>
            <a:r>
              <a:rPr lang="en-US" sz="2400" b="1" dirty="0">
                <a:solidFill>
                  <a:srgbClr val="257566"/>
                </a:solidFill>
                <a:cs typeface="Times New Roman" pitchFamily="18" charset="0"/>
              </a:rPr>
              <a:t>quality</a:t>
            </a:r>
            <a:r>
              <a:rPr lang="en-US" sz="2400" dirty="0">
                <a:solidFill>
                  <a:srgbClr val="000000"/>
                </a:solidFill>
                <a:cs typeface="Times New Roman" pitchFamily="18" charset="0"/>
              </a:rPr>
              <a:t> and </a:t>
            </a:r>
            <a:r>
              <a:rPr lang="en-US" sz="2400" b="1" dirty="0">
                <a:solidFill>
                  <a:srgbClr val="257566"/>
                </a:solidFill>
                <a:cs typeface="Times New Roman" pitchFamily="18" charset="0"/>
              </a:rPr>
              <a:t>quantity</a:t>
            </a:r>
            <a:r>
              <a:rPr lang="en-US" sz="2400" dirty="0">
                <a:solidFill>
                  <a:srgbClr val="000000"/>
                </a:solidFill>
                <a:cs typeface="Times New Roman" pitchFamily="18" charset="0"/>
              </a:rPr>
              <a:t> of water endangered. </a:t>
            </a:r>
          </a:p>
          <a:p>
            <a:pPr marL="457200" indent="-457200">
              <a:lnSpc>
                <a:spcPct val="120000"/>
              </a:lnSpc>
              <a:defRPr/>
            </a:pPr>
            <a:r>
              <a:rPr lang="en-US" sz="2400" b="1" dirty="0">
                <a:solidFill>
                  <a:srgbClr val="257566"/>
                </a:solidFill>
                <a:cs typeface="Times New Roman" pitchFamily="18" charset="0"/>
              </a:rPr>
              <a:t>Quality – </a:t>
            </a:r>
            <a:r>
              <a:rPr lang="en-US" sz="2400" dirty="0">
                <a:solidFill>
                  <a:srgbClr val="000000"/>
                </a:solidFill>
                <a:cs typeface="Times New Roman" pitchFamily="18" charset="0"/>
              </a:rPr>
              <a:t>Degradation</a:t>
            </a:r>
            <a:r>
              <a:rPr lang="en-US" sz="2400" b="1" dirty="0">
                <a:solidFill>
                  <a:schemeClr val="tx2">
                    <a:lumMod val="75000"/>
                  </a:schemeClr>
                </a:solidFill>
                <a:cs typeface="Times New Roman" pitchFamily="18" charset="0"/>
              </a:rPr>
              <a:t> </a:t>
            </a:r>
            <a:r>
              <a:rPr lang="en-US" sz="2400" dirty="0">
                <a:solidFill>
                  <a:srgbClr val="000000"/>
                </a:solidFill>
                <a:cs typeface="Times New Roman" pitchFamily="18" charset="0"/>
              </a:rPr>
              <a:t>of oceans &amp; waterways</a:t>
            </a:r>
          </a:p>
          <a:p>
            <a:pPr marL="1066800" lvl="1" indent="-609600">
              <a:lnSpc>
                <a:spcPct val="90000"/>
              </a:lnSpc>
              <a:buSzPct val="100000"/>
              <a:buFont typeface="Arial" panose="020B0604020202020204" pitchFamily="34" charset="0"/>
              <a:buChar char="•"/>
              <a:defRPr/>
            </a:pPr>
            <a:r>
              <a:rPr lang="en-US" sz="2400" dirty="0">
                <a:cs typeface="Times New Roman" pitchFamily="18" charset="0"/>
              </a:rPr>
              <a:t>Municipal sewage, Industrial wastes</a:t>
            </a:r>
          </a:p>
          <a:p>
            <a:pPr marL="1066800" lvl="1" indent="-609600">
              <a:lnSpc>
                <a:spcPct val="90000"/>
              </a:lnSpc>
              <a:buSzPct val="100000"/>
              <a:buFont typeface="Arial" panose="020B0604020202020204" pitchFamily="34" charset="0"/>
              <a:buChar char="•"/>
              <a:defRPr/>
            </a:pPr>
            <a:r>
              <a:rPr lang="en-US" sz="2400" dirty="0">
                <a:cs typeface="Times New Roman" pitchFamily="18" charset="0"/>
              </a:rPr>
              <a:t>Urban runoff, Agricultural runoff</a:t>
            </a:r>
          </a:p>
          <a:p>
            <a:pPr marL="1066800" lvl="1" indent="-609600">
              <a:lnSpc>
                <a:spcPct val="90000"/>
              </a:lnSpc>
              <a:buSzPct val="100000"/>
              <a:buFont typeface="Arial" panose="020B0604020202020204" pitchFamily="34" charset="0"/>
              <a:buChar char="•"/>
              <a:defRPr/>
            </a:pPr>
            <a:r>
              <a:rPr lang="en-US" sz="2400" dirty="0">
                <a:cs typeface="Times New Roman" pitchFamily="18" charset="0"/>
              </a:rPr>
              <a:t>Atmospheric fallout, Overharvesting</a:t>
            </a:r>
          </a:p>
          <a:p>
            <a:pPr marL="1066800" lvl="1" indent="-609600">
              <a:lnSpc>
                <a:spcPct val="90000"/>
              </a:lnSpc>
              <a:buSzPct val="100000"/>
              <a:buFont typeface="Arial" panose="020B0604020202020204" pitchFamily="34" charset="0"/>
              <a:buChar char="•"/>
              <a:defRPr/>
            </a:pPr>
            <a:r>
              <a:rPr lang="en-US" sz="2400" dirty="0">
                <a:cs typeface="Times New Roman" pitchFamily="18" charset="0"/>
              </a:rPr>
              <a:t>Dam sedimentation, Deforestation</a:t>
            </a:r>
          </a:p>
          <a:p>
            <a:pPr marL="1066800" lvl="1" indent="-609600">
              <a:lnSpc>
                <a:spcPct val="90000"/>
              </a:lnSpc>
              <a:buSzPct val="100000"/>
              <a:buFont typeface="Arial" panose="020B0604020202020204" pitchFamily="34" charset="0"/>
              <a:buChar char="•"/>
              <a:defRPr/>
            </a:pPr>
            <a:r>
              <a:rPr lang="en-US" sz="2400" dirty="0">
                <a:cs typeface="Times New Roman" pitchFamily="18" charset="0"/>
              </a:rPr>
              <a:t>Overgrazing, Over-irrigation</a:t>
            </a:r>
          </a:p>
          <a:p>
            <a:pPr marL="457200" indent="-457200">
              <a:lnSpc>
                <a:spcPct val="90000"/>
              </a:lnSpc>
              <a:buSzPct val="100000"/>
              <a:defRPr/>
            </a:pPr>
            <a:r>
              <a:rPr lang="en-US" sz="2400" dirty="0">
                <a:cs typeface="Times New Roman" pitchFamily="18" charset="0"/>
              </a:rPr>
              <a:t>More than a billion people </a:t>
            </a:r>
            <a:r>
              <a:rPr lang="en-US" sz="2400" b="1" dirty="0">
                <a:solidFill>
                  <a:srgbClr val="257566"/>
                </a:solidFill>
                <a:cs typeface="Times New Roman" pitchFamily="18" charset="0"/>
              </a:rPr>
              <a:t>lack clean water</a:t>
            </a:r>
            <a:r>
              <a:rPr lang="en-US" sz="2400" dirty="0">
                <a:cs typeface="Times New Roman" pitchFamily="18" charset="0"/>
              </a:rPr>
              <a:t>.</a:t>
            </a:r>
          </a:p>
          <a:p>
            <a:pPr marL="457200" indent="-457200">
              <a:defRPr/>
            </a:pPr>
            <a:r>
              <a:rPr lang="en-US" sz="2400" b="1" dirty="0">
                <a:solidFill>
                  <a:srgbClr val="257566"/>
                </a:solidFill>
                <a:cs typeface="Times New Roman" pitchFamily="18" charset="0"/>
              </a:rPr>
              <a:t>Quantity – </a:t>
            </a:r>
          </a:p>
          <a:p>
            <a:pPr marL="457200" indent="-457200">
              <a:defRPr/>
            </a:pPr>
            <a:r>
              <a:rPr lang="en-US" sz="2400" dirty="0">
                <a:solidFill>
                  <a:srgbClr val="000000"/>
                </a:solidFill>
                <a:cs typeface="Times New Roman" pitchFamily="18" charset="0"/>
              </a:rPr>
              <a:t>Earth is a closed system with a fixed water supply; growing populations use more water. </a:t>
            </a:r>
          </a:p>
          <a:p>
            <a:pPr marL="457200" indent="-457200">
              <a:defRPr/>
            </a:pPr>
            <a:r>
              <a:rPr lang="en-US" sz="2400" dirty="0">
                <a:cs typeface="Times New Roman" pitchFamily="18" charset="0"/>
              </a:rPr>
              <a:t>The world is facing </a:t>
            </a:r>
            <a:r>
              <a:rPr lang="en-US" sz="2400" b="1" dirty="0">
                <a:solidFill>
                  <a:srgbClr val="257566"/>
                </a:solidFill>
                <a:cs typeface="Times New Roman" pitchFamily="18" charset="0"/>
              </a:rPr>
              <a:t>water bankruptcy</a:t>
            </a:r>
            <a:r>
              <a:rPr lang="en-US" sz="2400" i="1" dirty="0">
                <a:cs typeface="Times New Roman" pitchFamily="18" charset="0"/>
              </a:rPr>
              <a:t>.</a:t>
            </a:r>
            <a:endParaRPr lang="en-US" sz="2400" dirty="0">
              <a:solidFill>
                <a:schemeClr val="tx2">
                  <a:lumMod val="75000"/>
                </a:schemeClr>
              </a:solidFill>
            </a:endParaRPr>
          </a:p>
          <a:p>
            <a:endParaRPr lang="en-US" sz="2400" dirty="0"/>
          </a:p>
        </p:txBody>
      </p:sp>
    </p:spTree>
    <p:extLst>
      <p:ext uri="{BB962C8B-B14F-4D97-AF65-F5344CB8AC3E}">
        <p14:creationId xmlns:p14="http://schemas.microsoft.com/office/powerpoint/2010/main" val="1262368135"/>
      </p:ext>
    </p:extLst>
  </p:cSld>
  <p:clrMapOvr>
    <a:masterClrMapping/>
  </p:clrMapOvr>
  <p:transition spd="slow">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major sources of water </a:t>
            </a:r>
            <a:r>
              <a:rPr lang="en-US" dirty="0" smtClean="0"/>
              <a:t>pollution</a:t>
            </a:r>
            <a:endParaRPr lang="en-US" dirty="0"/>
          </a:p>
        </p:txBody>
      </p:sp>
      <p:sp>
        <p:nvSpPr>
          <p:cNvPr id="3" name="Content Placeholder 2"/>
          <p:cNvSpPr>
            <a:spLocks noGrp="1"/>
          </p:cNvSpPr>
          <p:nvPr>
            <p:ph idx="1"/>
          </p:nvPr>
        </p:nvSpPr>
        <p:spPr/>
        <p:txBody>
          <a:bodyPr/>
          <a:lstStyle/>
          <a:p>
            <a:pPr lvl="0"/>
            <a:r>
              <a:rPr lang="en-US" b="1" dirty="0"/>
              <a:t>Domestic effluents,</a:t>
            </a:r>
            <a:endParaRPr lang="en-US" dirty="0"/>
          </a:p>
          <a:p>
            <a:pPr lvl="0"/>
            <a:r>
              <a:rPr lang="en-US" b="1" dirty="0" smtClean="0"/>
              <a:t>Sewage,</a:t>
            </a:r>
            <a:endParaRPr lang="en-US" dirty="0"/>
          </a:p>
          <a:p>
            <a:pPr lvl="0"/>
            <a:r>
              <a:rPr lang="en-US" b="1" dirty="0"/>
              <a:t>Industrial effluents,</a:t>
            </a:r>
            <a:endParaRPr lang="en-US" dirty="0"/>
          </a:p>
          <a:p>
            <a:pPr lvl="0"/>
            <a:r>
              <a:rPr lang="en-US" b="1" dirty="0"/>
              <a:t>Agricultural effluents,</a:t>
            </a:r>
            <a:endParaRPr lang="en-US" dirty="0"/>
          </a:p>
          <a:p>
            <a:pPr lvl="0"/>
            <a:r>
              <a:rPr lang="en-US" b="1" dirty="0"/>
              <a:t>Thermal pollution,</a:t>
            </a:r>
            <a:endParaRPr lang="en-US" dirty="0"/>
          </a:p>
          <a:p>
            <a:pPr lvl="0"/>
            <a:r>
              <a:rPr lang="en-US" b="1" dirty="0"/>
              <a:t>Oil pollution and,</a:t>
            </a:r>
            <a:endParaRPr lang="en-US" dirty="0"/>
          </a:p>
          <a:p>
            <a:pPr lvl="0"/>
            <a:r>
              <a:rPr lang="en-US" b="1" dirty="0"/>
              <a:t>Pollution created by Radio-active elements</a:t>
            </a:r>
            <a:endParaRPr lang="en-US" dirty="0"/>
          </a:p>
        </p:txBody>
      </p:sp>
    </p:spTree>
    <p:extLst>
      <p:ext uri="{BB962C8B-B14F-4D97-AF65-F5344CB8AC3E}">
        <p14:creationId xmlns:p14="http://schemas.microsoft.com/office/powerpoint/2010/main" val="3463189178"/>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p:cNvPicPr>
            <a:picLocks noChangeAspect="1" noChangeArrowheads="1"/>
          </p:cNvPicPr>
          <p:nvPr/>
        </p:nvPicPr>
        <p:blipFill>
          <a:blip r:embed="rId2"/>
          <a:srcRect/>
          <a:stretch>
            <a:fillRect/>
          </a:stretch>
        </p:blipFill>
        <p:spPr bwMode="auto">
          <a:xfrm>
            <a:off x="3124200" y="228600"/>
            <a:ext cx="2962275" cy="657225"/>
          </a:xfrm>
          <a:prstGeom prst="rect">
            <a:avLst/>
          </a:prstGeom>
          <a:noFill/>
          <a:ln w="9525">
            <a:noFill/>
            <a:miter lim="800000"/>
            <a:headEnd/>
            <a:tailEnd/>
          </a:ln>
          <a:effectLst/>
        </p:spPr>
      </p:pic>
      <p:sp>
        <p:nvSpPr>
          <p:cNvPr id="5" name="Rectangle 4"/>
          <p:cNvSpPr/>
          <p:nvPr/>
        </p:nvSpPr>
        <p:spPr>
          <a:xfrm>
            <a:off x="381000" y="1371600"/>
            <a:ext cx="8305800" cy="4247317"/>
          </a:xfrm>
          <a:prstGeom prst="rect">
            <a:avLst/>
          </a:prstGeom>
        </p:spPr>
        <p:txBody>
          <a:bodyPr wrap="square">
            <a:spAutoFit/>
          </a:bodyPr>
          <a:lstStyle/>
          <a:p>
            <a:pPr marL="344488" indent="-344488">
              <a:buFont typeface="Arial" pitchFamily="34" charset="0"/>
              <a:buChar char="•"/>
            </a:pPr>
            <a:r>
              <a:rPr lang="en-US" dirty="0" smtClean="0">
                <a:latin typeface="+mn-lt"/>
              </a:rPr>
              <a:t>The Hanford site is a legacy of World War II and the Cold War.  In 1943, the federal   government selected Hanford as a top secret site for the Manhattan Project, which called for enriching plutonium for nuclear weapons </a:t>
            </a:r>
          </a:p>
          <a:p>
            <a:pPr marL="344488" indent="-344488">
              <a:buFont typeface="Arial" pitchFamily="34" charset="0"/>
              <a:buChar char="•"/>
            </a:pPr>
            <a:r>
              <a:rPr lang="en-US" dirty="0" smtClean="0">
                <a:latin typeface="+mn-lt"/>
              </a:rPr>
              <a:t>In August 1945, concentrated plutonium manufactured at Hanford powered the nuclear bomb dropped on Nagasaki, Japan.</a:t>
            </a:r>
          </a:p>
          <a:p>
            <a:pPr marL="344488" indent="-344488">
              <a:buFont typeface="Arial" pitchFamily="34" charset="0"/>
              <a:buChar char="•"/>
            </a:pPr>
            <a:r>
              <a:rPr lang="en-US" dirty="0" smtClean="0">
                <a:latin typeface="+mn-lt"/>
              </a:rPr>
              <a:t>The U.S. Department of Energy eventually built nine nuclear reactors along the Columbia River to produce plutonium and other materials.</a:t>
            </a:r>
          </a:p>
          <a:p>
            <a:pPr marL="344488" indent="-344488">
              <a:buFont typeface="Arial" pitchFamily="34" charset="0"/>
              <a:buChar char="•"/>
            </a:pPr>
            <a:r>
              <a:rPr lang="en-US" dirty="0" smtClean="0">
                <a:latin typeface="+mn-lt"/>
              </a:rPr>
              <a:t> The river provided electricity from the Grand Coulee Dam abundant water to cool the nuclear reactors.</a:t>
            </a:r>
          </a:p>
          <a:p>
            <a:pPr marL="344488" indent="-344488">
              <a:buFont typeface="Arial" pitchFamily="34" charset="0"/>
              <a:buChar char="•"/>
            </a:pPr>
            <a:r>
              <a:rPr lang="en-US" dirty="0" smtClean="0">
                <a:latin typeface="+mn-lt"/>
              </a:rPr>
              <a:t> From 1943 to 1989, the federal government and its contractors generated unprecedented volumes of hazardous and radioactive waste.  </a:t>
            </a:r>
          </a:p>
          <a:p>
            <a:pPr marL="344488" indent="-344488">
              <a:buFont typeface="Arial" pitchFamily="34" charset="0"/>
              <a:buChar char="•"/>
            </a:pPr>
            <a:r>
              <a:rPr lang="en-US" dirty="0" smtClean="0">
                <a:latin typeface="+mn-lt"/>
              </a:rPr>
              <a:t>For example, Hanford released approximately 725,000 curies of radioactive iodine-131 between 1944 and 1957.</a:t>
            </a:r>
          </a:p>
          <a:p>
            <a:pPr marL="344488" indent="-344488">
              <a:buFont typeface="Arial" pitchFamily="34" charset="0"/>
              <a:buChar char="•"/>
            </a:pPr>
            <a:r>
              <a:rPr lang="en-US" dirty="0" smtClean="0">
                <a:latin typeface="+mn-lt"/>
              </a:rPr>
              <a:t>The 1979 accident at the Three Mile Island nuclear power plant in </a:t>
            </a:r>
            <a:r>
              <a:rPr lang="en-US" dirty="0" err="1" smtClean="0">
                <a:latin typeface="+mn-lt"/>
              </a:rPr>
              <a:t>Pensylvania</a:t>
            </a:r>
            <a:r>
              <a:rPr lang="en-US" dirty="0" smtClean="0">
                <a:latin typeface="+mn-lt"/>
              </a:rPr>
              <a:t> released between 15 and 24 curies of iodine-131.</a:t>
            </a:r>
            <a:endParaRPr lang="en-US" dirty="0">
              <a:latin typeface="+mn-lt"/>
            </a:endParaRPr>
          </a:p>
        </p:txBody>
      </p:sp>
    </p:spTree>
    <p:extLst>
      <p:ext uri="{BB962C8B-B14F-4D97-AF65-F5344CB8AC3E}">
        <p14:creationId xmlns:p14="http://schemas.microsoft.com/office/powerpoint/2010/main" val="3184143120"/>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58722" name="Picture 2"/>
          <p:cNvPicPr>
            <a:picLocks noChangeAspect="1" noChangeArrowheads="1"/>
          </p:cNvPicPr>
          <p:nvPr/>
        </p:nvPicPr>
        <p:blipFill>
          <a:blip r:embed="rId2"/>
          <a:srcRect/>
          <a:stretch>
            <a:fillRect/>
          </a:stretch>
        </p:blipFill>
        <p:spPr bwMode="auto">
          <a:xfrm>
            <a:off x="3971925" y="0"/>
            <a:ext cx="5172075" cy="3276600"/>
          </a:xfrm>
          <a:prstGeom prst="rect">
            <a:avLst/>
          </a:prstGeom>
          <a:noFill/>
          <a:ln w="9525">
            <a:noFill/>
            <a:miter lim="800000"/>
            <a:headEnd/>
            <a:tailEnd/>
          </a:ln>
          <a:effectLst/>
        </p:spPr>
      </p:pic>
      <p:pic>
        <p:nvPicPr>
          <p:cNvPr id="158723" name="Picture 3"/>
          <p:cNvPicPr>
            <a:picLocks noChangeAspect="1" noChangeArrowheads="1"/>
          </p:cNvPicPr>
          <p:nvPr/>
        </p:nvPicPr>
        <p:blipFill>
          <a:blip r:embed="rId3"/>
          <a:srcRect t="4167"/>
          <a:stretch>
            <a:fillRect/>
          </a:stretch>
        </p:blipFill>
        <p:spPr bwMode="auto">
          <a:xfrm>
            <a:off x="0" y="23750"/>
            <a:ext cx="4098275" cy="3505200"/>
          </a:xfrm>
          <a:prstGeom prst="rect">
            <a:avLst/>
          </a:prstGeom>
          <a:noFill/>
          <a:ln w="9525">
            <a:noFill/>
            <a:miter lim="800000"/>
            <a:headEnd/>
            <a:tailEnd/>
          </a:ln>
          <a:effectLst/>
        </p:spPr>
      </p:pic>
      <p:pic>
        <p:nvPicPr>
          <p:cNvPr id="158724" name="Picture 4"/>
          <p:cNvPicPr>
            <a:picLocks noChangeAspect="1" noChangeArrowheads="1"/>
          </p:cNvPicPr>
          <p:nvPr/>
        </p:nvPicPr>
        <p:blipFill>
          <a:blip r:embed="rId4"/>
          <a:srcRect/>
          <a:stretch>
            <a:fillRect/>
          </a:stretch>
        </p:blipFill>
        <p:spPr bwMode="auto">
          <a:xfrm>
            <a:off x="0" y="3533775"/>
            <a:ext cx="3838575" cy="3324225"/>
          </a:xfrm>
          <a:prstGeom prst="rect">
            <a:avLst/>
          </a:prstGeom>
          <a:noFill/>
          <a:ln w="9525">
            <a:noFill/>
            <a:miter lim="800000"/>
            <a:headEnd/>
            <a:tailEnd/>
          </a:ln>
          <a:effectLst/>
        </p:spPr>
      </p:pic>
      <p:pic>
        <p:nvPicPr>
          <p:cNvPr id="158725" name="Picture 5"/>
          <p:cNvPicPr>
            <a:picLocks noChangeAspect="1" noChangeArrowheads="1"/>
          </p:cNvPicPr>
          <p:nvPr/>
        </p:nvPicPr>
        <p:blipFill>
          <a:blip r:embed="rId5"/>
          <a:srcRect/>
          <a:stretch>
            <a:fillRect/>
          </a:stretch>
        </p:blipFill>
        <p:spPr bwMode="auto">
          <a:xfrm>
            <a:off x="4343400" y="3581400"/>
            <a:ext cx="4191000" cy="2981325"/>
          </a:xfrm>
          <a:prstGeom prst="rect">
            <a:avLst/>
          </a:prstGeom>
          <a:noFill/>
          <a:ln w="9525">
            <a:noFill/>
            <a:miter lim="800000"/>
            <a:headEnd/>
            <a:tailEnd/>
          </a:ln>
          <a:effectLst/>
        </p:spPr>
      </p:pic>
    </p:spTree>
    <p:extLst>
      <p:ext uri="{BB962C8B-B14F-4D97-AF65-F5344CB8AC3E}">
        <p14:creationId xmlns:p14="http://schemas.microsoft.com/office/powerpoint/2010/main" val="943172112"/>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2818" name="Picture 2"/>
          <p:cNvPicPr>
            <a:picLocks noChangeAspect="1" noChangeArrowheads="1"/>
          </p:cNvPicPr>
          <p:nvPr/>
        </p:nvPicPr>
        <p:blipFill>
          <a:blip r:embed="rId2"/>
          <a:srcRect/>
          <a:stretch>
            <a:fillRect/>
          </a:stretch>
        </p:blipFill>
        <p:spPr bwMode="auto">
          <a:xfrm>
            <a:off x="19050" y="852488"/>
            <a:ext cx="9105900" cy="5153025"/>
          </a:xfrm>
          <a:prstGeom prst="rect">
            <a:avLst/>
          </a:prstGeom>
          <a:noFill/>
          <a:ln w="9525">
            <a:noFill/>
            <a:miter lim="800000"/>
            <a:headEnd/>
            <a:tailEnd/>
          </a:ln>
          <a:effectLst/>
        </p:spPr>
      </p:pic>
    </p:spTree>
    <p:extLst>
      <p:ext uri="{BB962C8B-B14F-4D97-AF65-F5344CB8AC3E}">
        <p14:creationId xmlns:p14="http://schemas.microsoft.com/office/powerpoint/2010/main" val="546916868"/>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59746" name="Picture 2"/>
          <p:cNvPicPr>
            <a:picLocks noChangeAspect="1" noChangeArrowheads="1"/>
          </p:cNvPicPr>
          <p:nvPr/>
        </p:nvPicPr>
        <p:blipFill>
          <a:blip r:embed="rId2"/>
          <a:srcRect/>
          <a:stretch>
            <a:fillRect/>
          </a:stretch>
        </p:blipFill>
        <p:spPr bwMode="auto">
          <a:xfrm>
            <a:off x="238125" y="828675"/>
            <a:ext cx="8667750" cy="5200650"/>
          </a:xfrm>
          <a:prstGeom prst="rect">
            <a:avLst/>
          </a:prstGeom>
          <a:noFill/>
          <a:ln w="9525">
            <a:noFill/>
            <a:miter lim="800000"/>
            <a:headEnd/>
            <a:tailEnd/>
          </a:ln>
          <a:effectLst/>
        </p:spPr>
      </p:pic>
    </p:spTree>
    <p:extLst>
      <p:ext uri="{BB962C8B-B14F-4D97-AF65-F5344CB8AC3E}">
        <p14:creationId xmlns:p14="http://schemas.microsoft.com/office/powerpoint/2010/main" val="1573659582"/>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3842" name="Picture 2"/>
          <p:cNvPicPr>
            <a:picLocks noChangeAspect="1" noChangeArrowheads="1"/>
          </p:cNvPicPr>
          <p:nvPr/>
        </p:nvPicPr>
        <p:blipFill>
          <a:blip r:embed="rId2"/>
          <a:srcRect/>
          <a:stretch>
            <a:fillRect/>
          </a:stretch>
        </p:blipFill>
        <p:spPr bwMode="auto">
          <a:xfrm>
            <a:off x="479946" y="228600"/>
            <a:ext cx="8206853" cy="6418589"/>
          </a:xfrm>
          <a:prstGeom prst="rect">
            <a:avLst/>
          </a:prstGeom>
          <a:noFill/>
          <a:ln w="9525">
            <a:noFill/>
            <a:miter lim="800000"/>
            <a:headEnd/>
            <a:tailEnd/>
          </a:ln>
          <a:effectLst/>
        </p:spPr>
      </p:pic>
    </p:spTree>
    <p:extLst>
      <p:ext uri="{BB962C8B-B14F-4D97-AF65-F5344CB8AC3E}">
        <p14:creationId xmlns:p14="http://schemas.microsoft.com/office/powerpoint/2010/main" val="3821785558"/>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5890" name="Picture 2"/>
          <p:cNvPicPr>
            <a:picLocks noChangeAspect="1" noChangeArrowheads="1"/>
          </p:cNvPicPr>
          <p:nvPr/>
        </p:nvPicPr>
        <p:blipFill>
          <a:blip r:embed="rId2"/>
          <a:srcRect/>
          <a:stretch>
            <a:fillRect/>
          </a:stretch>
        </p:blipFill>
        <p:spPr bwMode="auto">
          <a:xfrm>
            <a:off x="152400" y="838200"/>
            <a:ext cx="8847482" cy="4800600"/>
          </a:xfrm>
          <a:prstGeom prst="rect">
            <a:avLst/>
          </a:prstGeom>
          <a:noFill/>
          <a:ln w="9525">
            <a:noFill/>
            <a:miter lim="800000"/>
            <a:headEnd/>
            <a:tailEnd/>
          </a:ln>
          <a:effectLst/>
        </p:spPr>
      </p:pic>
    </p:spTree>
    <p:extLst>
      <p:ext uri="{BB962C8B-B14F-4D97-AF65-F5344CB8AC3E}">
        <p14:creationId xmlns:p14="http://schemas.microsoft.com/office/powerpoint/2010/main" val="2248752570"/>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1794" name="Picture 2"/>
          <p:cNvPicPr>
            <a:picLocks noChangeAspect="1" noChangeArrowheads="1"/>
          </p:cNvPicPr>
          <p:nvPr/>
        </p:nvPicPr>
        <p:blipFill>
          <a:blip r:embed="rId2"/>
          <a:srcRect/>
          <a:stretch>
            <a:fillRect/>
          </a:stretch>
        </p:blipFill>
        <p:spPr bwMode="auto">
          <a:xfrm>
            <a:off x="28575" y="1104900"/>
            <a:ext cx="9086850" cy="4648200"/>
          </a:xfrm>
          <a:prstGeom prst="rect">
            <a:avLst/>
          </a:prstGeom>
          <a:noFill/>
          <a:ln w="9525">
            <a:noFill/>
            <a:miter lim="800000"/>
            <a:headEnd/>
            <a:tailEnd/>
          </a:ln>
          <a:effectLst/>
        </p:spPr>
      </p:pic>
    </p:spTree>
    <p:extLst>
      <p:ext uri="{BB962C8B-B14F-4D97-AF65-F5344CB8AC3E}">
        <p14:creationId xmlns:p14="http://schemas.microsoft.com/office/powerpoint/2010/main" val="1042677870"/>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7938" name="Picture 2"/>
          <p:cNvPicPr>
            <a:picLocks noChangeAspect="1" noChangeArrowheads="1"/>
          </p:cNvPicPr>
          <p:nvPr/>
        </p:nvPicPr>
        <p:blipFill>
          <a:blip r:embed="rId2"/>
          <a:srcRect/>
          <a:stretch>
            <a:fillRect/>
          </a:stretch>
        </p:blipFill>
        <p:spPr bwMode="auto">
          <a:xfrm>
            <a:off x="0" y="13698"/>
            <a:ext cx="8991599" cy="6716760"/>
          </a:xfrm>
          <a:prstGeom prst="rect">
            <a:avLst/>
          </a:prstGeom>
          <a:noFill/>
          <a:ln w="9525">
            <a:noFill/>
            <a:miter lim="800000"/>
            <a:headEnd/>
            <a:tailEnd/>
          </a:ln>
          <a:effectLst/>
        </p:spPr>
      </p:pic>
    </p:spTree>
    <p:extLst>
      <p:ext uri="{BB962C8B-B14F-4D97-AF65-F5344CB8AC3E}">
        <p14:creationId xmlns:p14="http://schemas.microsoft.com/office/powerpoint/2010/main" val="251625545"/>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6914" name="Picture 2"/>
          <p:cNvPicPr>
            <a:picLocks noChangeAspect="1" noChangeArrowheads="1"/>
          </p:cNvPicPr>
          <p:nvPr/>
        </p:nvPicPr>
        <p:blipFill>
          <a:blip r:embed="rId2"/>
          <a:srcRect/>
          <a:stretch>
            <a:fillRect/>
          </a:stretch>
        </p:blipFill>
        <p:spPr bwMode="auto">
          <a:xfrm>
            <a:off x="381000" y="505960"/>
            <a:ext cx="8458199" cy="5899226"/>
          </a:xfrm>
          <a:prstGeom prst="rect">
            <a:avLst/>
          </a:prstGeom>
          <a:noFill/>
          <a:ln w="9525">
            <a:noFill/>
            <a:miter lim="800000"/>
            <a:headEnd/>
            <a:tailEnd/>
          </a:ln>
          <a:effectLst/>
        </p:spPr>
      </p:pic>
    </p:spTree>
    <p:extLst>
      <p:ext uri="{BB962C8B-B14F-4D97-AF65-F5344CB8AC3E}">
        <p14:creationId xmlns:p14="http://schemas.microsoft.com/office/powerpoint/2010/main" val="3613630044"/>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4866" name="Picture 2"/>
          <p:cNvPicPr>
            <a:picLocks noChangeAspect="1" noChangeArrowheads="1"/>
          </p:cNvPicPr>
          <p:nvPr/>
        </p:nvPicPr>
        <p:blipFill>
          <a:blip r:embed="rId2"/>
          <a:srcRect/>
          <a:stretch>
            <a:fillRect/>
          </a:stretch>
        </p:blipFill>
        <p:spPr bwMode="auto">
          <a:xfrm>
            <a:off x="910154" y="190500"/>
            <a:ext cx="7167046" cy="6591300"/>
          </a:xfrm>
          <a:prstGeom prst="rect">
            <a:avLst/>
          </a:prstGeom>
          <a:noFill/>
          <a:ln w="9525">
            <a:noFill/>
            <a:miter lim="800000"/>
            <a:headEnd/>
            <a:tailEnd/>
          </a:ln>
          <a:effectLst/>
        </p:spPr>
      </p:pic>
    </p:spTree>
    <p:extLst>
      <p:ext uri="{BB962C8B-B14F-4D97-AF65-F5344CB8AC3E}">
        <p14:creationId xmlns:p14="http://schemas.microsoft.com/office/powerpoint/2010/main" val="4133266785"/>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143000"/>
          </a:xfrm>
        </p:spPr>
        <p:txBody>
          <a:bodyPr/>
          <a:lstStyle/>
          <a:p>
            <a:r>
              <a:rPr lang="en-US" dirty="0" err="1" smtClean="0"/>
              <a:t>Hinkley</a:t>
            </a:r>
            <a:r>
              <a:rPr lang="en-US" dirty="0" smtClean="0"/>
              <a:t> Incident</a:t>
            </a:r>
            <a:endParaRPr lang="en-US" dirty="0"/>
          </a:p>
        </p:txBody>
      </p:sp>
      <p:sp>
        <p:nvSpPr>
          <p:cNvPr id="3" name="Content Placeholder 2"/>
          <p:cNvSpPr>
            <a:spLocks noGrp="1"/>
          </p:cNvSpPr>
          <p:nvPr>
            <p:ph idx="1"/>
          </p:nvPr>
        </p:nvSpPr>
        <p:spPr>
          <a:xfrm>
            <a:off x="228600" y="1143000"/>
            <a:ext cx="4419600" cy="4525963"/>
          </a:xfrm>
        </p:spPr>
        <p:txBody>
          <a:bodyPr>
            <a:noAutofit/>
          </a:bodyPr>
          <a:lstStyle/>
          <a:p>
            <a:r>
              <a:rPr lang="en-US" sz="2000" dirty="0"/>
              <a:t>Pacific Gas &amp; Electric (</a:t>
            </a:r>
            <a:r>
              <a:rPr lang="en-US" sz="2000" b="1" u="sng" dirty="0"/>
              <a:t>PG&amp;E</a:t>
            </a:r>
            <a:r>
              <a:rPr lang="en-US" sz="2000" dirty="0"/>
              <a:t>) was in </a:t>
            </a:r>
            <a:r>
              <a:rPr lang="en-US" sz="2000" dirty="0" smtClean="0"/>
              <a:t>trouble</a:t>
            </a:r>
          </a:p>
          <a:p>
            <a:r>
              <a:rPr lang="en-US" sz="2000" dirty="0" smtClean="0"/>
              <a:t>Four </a:t>
            </a:r>
            <a:r>
              <a:rPr lang="en-US" sz="2000" dirty="0"/>
              <a:t>decades after the world's largest utility started dumping 370 million gallons of cancer-causing chemicals into unlined ponds in </a:t>
            </a:r>
            <a:r>
              <a:rPr lang="en-US" sz="2000" dirty="0" err="1" smtClean="0"/>
              <a:t>Hinkley</a:t>
            </a:r>
            <a:r>
              <a:rPr lang="en-US" sz="2000" dirty="0"/>
              <a:t>, California, </a:t>
            </a:r>
            <a:r>
              <a:rPr lang="en-US" sz="2000" dirty="0" smtClean="0"/>
              <a:t>the </a:t>
            </a:r>
            <a:r>
              <a:rPr lang="en-US" sz="2000" dirty="0"/>
              <a:t>company's actions had finally been </a:t>
            </a:r>
            <a:r>
              <a:rPr lang="en-US" sz="2000" dirty="0" smtClean="0"/>
              <a:t>uncovered by </a:t>
            </a:r>
            <a:r>
              <a:rPr lang="en-US" sz="2000" b="1" u="sng" dirty="0"/>
              <a:t>Erin </a:t>
            </a:r>
            <a:r>
              <a:rPr lang="en-US" sz="2000" b="1" u="sng" dirty="0" err="1" smtClean="0"/>
              <a:t>Brockovich</a:t>
            </a:r>
            <a:endParaRPr lang="en-US" sz="2000" dirty="0" smtClean="0"/>
          </a:p>
          <a:p>
            <a:r>
              <a:rPr lang="en-US" sz="2000" dirty="0" smtClean="0"/>
              <a:t>The case was settled in 1996 for US$333 million, the largest settlement ever paid in a direct-action lawsuit in U.S. history. </a:t>
            </a:r>
          </a:p>
          <a:p>
            <a:r>
              <a:rPr lang="en-US" sz="2000" dirty="0" smtClean="0"/>
              <a:t>A study released in 2010 by the California Cancer Registry showed that cancer rates in </a:t>
            </a:r>
            <a:r>
              <a:rPr lang="en-US" sz="2000" dirty="0" err="1" smtClean="0"/>
              <a:t>Hinkley</a:t>
            </a:r>
            <a:r>
              <a:rPr lang="en-US" sz="2000" dirty="0" smtClean="0"/>
              <a:t> "remained unremarkable from 1988 to 2008". </a:t>
            </a:r>
          </a:p>
          <a:p>
            <a:endParaRPr lang="en-US" sz="2000" dirty="0"/>
          </a:p>
        </p:txBody>
      </p:sp>
      <p:pic>
        <p:nvPicPr>
          <p:cNvPr id="4" name="Picture 2" descr="Image result for pacific gas and electric Cr contamination"/>
          <p:cNvPicPr>
            <a:picLocks noChangeAspect="1" noChangeArrowheads="1"/>
          </p:cNvPicPr>
          <p:nvPr/>
        </p:nvPicPr>
        <p:blipFill>
          <a:blip r:embed="rId2"/>
          <a:srcRect l="23435" r="16911"/>
          <a:stretch>
            <a:fillRect/>
          </a:stretch>
        </p:blipFill>
        <p:spPr bwMode="auto">
          <a:xfrm>
            <a:off x="4800600" y="1219199"/>
            <a:ext cx="4267200" cy="5181601"/>
          </a:xfrm>
          <a:prstGeom prst="rect">
            <a:avLst/>
          </a:prstGeom>
          <a:noFill/>
        </p:spPr>
      </p:pic>
    </p:spTree>
    <p:extLst>
      <p:ext uri="{BB962C8B-B14F-4D97-AF65-F5344CB8AC3E}">
        <p14:creationId xmlns:p14="http://schemas.microsoft.com/office/powerpoint/2010/main" val="3830902470"/>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err="1" smtClean="0"/>
              <a:t>Minamata</a:t>
            </a:r>
            <a:r>
              <a:rPr lang="en-US" dirty="0" smtClean="0"/>
              <a:t> Incident</a:t>
            </a:r>
            <a:endParaRPr lang="en-US" dirty="0"/>
          </a:p>
        </p:txBody>
      </p:sp>
      <p:sp>
        <p:nvSpPr>
          <p:cNvPr id="3" name="Content Placeholder 2"/>
          <p:cNvSpPr>
            <a:spLocks noGrp="1"/>
          </p:cNvSpPr>
          <p:nvPr>
            <p:ph idx="1"/>
          </p:nvPr>
        </p:nvSpPr>
        <p:spPr>
          <a:xfrm>
            <a:off x="457200" y="2255837"/>
            <a:ext cx="8229600" cy="4297363"/>
          </a:xfrm>
        </p:spPr>
        <p:txBody>
          <a:bodyPr/>
          <a:lstStyle/>
          <a:p>
            <a:endParaRPr lang="en-US"/>
          </a:p>
        </p:txBody>
      </p:sp>
      <p:pic>
        <p:nvPicPr>
          <p:cNvPr id="210948" name="Picture 4" descr="Image result"/>
          <p:cNvPicPr>
            <a:picLocks noChangeAspect="1" noChangeArrowheads="1"/>
          </p:cNvPicPr>
          <p:nvPr/>
        </p:nvPicPr>
        <p:blipFill>
          <a:blip r:embed="rId2"/>
          <a:srcRect/>
          <a:stretch>
            <a:fillRect/>
          </a:stretch>
        </p:blipFill>
        <p:spPr bwMode="auto">
          <a:xfrm>
            <a:off x="0" y="1722437"/>
            <a:ext cx="6775704" cy="4343400"/>
          </a:xfrm>
          <a:prstGeom prst="rect">
            <a:avLst/>
          </a:prstGeom>
          <a:noFill/>
        </p:spPr>
      </p:pic>
      <p:pic>
        <p:nvPicPr>
          <p:cNvPr id="210950" name="Picture 6" descr="Image result for minamata disease"/>
          <p:cNvPicPr>
            <a:picLocks noChangeAspect="1" noChangeArrowheads="1"/>
          </p:cNvPicPr>
          <p:nvPr/>
        </p:nvPicPr>
        <p:blipFill>
          <a:blip r:embed="rId3"/>
          <a:srcRect/>
          <a:stretch>
            <a:fillRect/>
          </a:stretch>
        </p:blipFill>
        <p:spPr bwMode="auto">
          <a:xfrm>
            <a:off x="6858000" y="2484437"/>
            <a:ext cx="2095500" cy="2381250"/>
          </a:xfrm>
          <a:prstGeom prst="rect">
            <a:avLst/>
          </a:prstGeom>
          <a:noFill/>
        </p:spPr>
      </p:pic>
    </p:spTree>
    <p:extLst>
      <p:ext uri="{BB962C8B-B14F-4D97-AF65-F5344CB8AC3E}">
        <p14:creationId xmlns:p14="http://schemas.microsoft.com/office/powerpoint/2010/main" val="2103254518"/>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itle 3"/>
          <p:cNvSpPr>
            <a:spLocks noGrp="1"/>
          </p:cNvSpPr>
          <p:nvPr>
            <p:ph type="title"/>
          </p:nvPr>
        </p:nvSpPr>
        <p:spPr/>
        <p:txBody>
          <a:bodyPr/>
          <a:lstStyle/>
          <a:p>
            <a:endParaRPr lang="en-US"/>
          </a:p>
        </p:txBody>
      </p:sp>
      <p:pic>
        <p:nvPicPr>
          <p:cNvPr id="212994" name="Picture 2" descr="Image result for itai itai disease"/>
          <p:cNvPicPr>
            <a:picLocks noChangeAspect="1" noChangeArrowheads="1"/>
          </p:cNvPicPr>
          <p:nvPr/>
        </p:nvPicPr>
        <p:blipFill>
          <a:blip r:embed="rId2"/>
          <a:srcRect/>
          <a:stretch>
            <a:fillRect/>
          </a:stretch>
        </p:blipFill>
        <p:spPr bwMode="auto">
          <a:xfrm>
            <a:off x="0" y="0"/>
            <a:ext cx="9144000" cy="6865168"/>
          </a:xfrm>
          <a:prstGeom prst="rect">
            <a:avLst/>
          </a:prstGeom>
          <a:noFill/>
        </p:spPr>
      </p:pic>
    </p:spTree>
    <p:extLst>
      <p:ext uri="{BB962C8B-B14F-4D97-AF65-F5344CB8AC3E}">
        <p14:creationId xmlns:p14="http://schemas.microsoft.com/office/powerpoint/2010/main" val="2741555317"/>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 few remedies to control water pollution</a:t>
            </a:r>
          </a:p>
        </p:txBody>
      </p:sp>
      <p:sp>
        <p:nvSpPr>
          <p:cNvPr id="3" name="Content Placeholder 2"/>
          <p:cNvSpPr>
            <a:spLocks noGrp="1"/>
          </p:cNvSpPr>
          <p:nvPr>
            <p:ph idx="1"/>
          </p:nvPr>
        </p:nvSpPr>
        <p:spPr/>
        <p:txBody>
          <a:bodyPr>
            <a:normAutofit/>
          </a:bodyPr>
          <a:lstStyle/>
          <a:p>
            <a:pPr marL="457200" lvl="0" indent="-457200">
              <a:buFont typeface="+mj-lt"/>
              <a:buAutoNum type="arabicPeriod"/>
            </a:pPr>
            <a:r>
              <a:rPr lang="en-US" b="1" dirty="0"/>
              <a:t>Industries should enforce standards for water effluents,</a:t>
            </a:r>
            <a:endParaRPr lang="en-US" dirty="0"/>
          </a:p>
          <a:p>
            <a:pPr marL="457200" lvl="0" indent="-457200">
              <a:buFont typeface="+mj-lt"/>
              <a:buAutoNum type="arabicPeriod"/>
            </a:pPr>
            <a:r>
              <a:rPr lang="en-US" b="1" dirty="0"/>
              <a:t>The Pollution Control Boards must enforce the laws,</a:t>
            </a:r>
            <a:endParaRPr lang="en-US" dirty="0"/>
          </a:p>
          <a:p>
            <a:pPr marL="457200" lvl="0" indent="-457200">
              <a:buFont typeface="+mj-lt"/>
              <a:buAutoNum type="arabicPeriod"/>
            </a:pPr>
            <a:r>
              <a:rPr lang="en-US" b="1" dirty="0"/>
              <a:t>Adequate sewage disposal facilities should be developed so that sewage is not directly released into the water stream,</a:t>
            </a:r>
            <a:endParaRPr lang="en-US" dirty="0"/>
          </a:p>
          <a:p>
            <a:pPr marL="457200" lvl="0" indent="-457200">
              <a:buFont typeface="+mj-lt"/>
              <a:buAutoNum type="arabicPeriod"/>
            </a:pPr>
            <a:r>
              <a:rPr lang="en-US" b="1" dirty="0"/>
              <a:t>The sewage and water treatment plant should be established</a:t>
            </a:r>
            <a:r>
              <a:rPr lang="en-US" b="1" dirty="0" smtClean="0"/>
              <a:t>,</a:t>
            </a:r>
          </a:p>
          <a:p>
            <a:pPr marL="457200" lvl="0" indent="-457200">
              <a:buAutoNum type="arabicPeriod" startAt="5"/>
            </a:pPr>
            <a:r>
              <a:rPr lang="en-US" b="1" dirty="0"/>
              <a:t>For small and medium size industries combined treatment plant should be established</a:t>
            </a:r>
            <a:r>
              <a:rPr lang="en-US" b="1" dirty="0" smtClean="0"/>
              <a:t>,</a:t>
            </a:r>
            <a:endParaRPr lang="en-US" dirty="0"/>
          </a:p>
          <a:p>
            <a:pPr marL="457200" lvl="0" indent="-457200">
              <a:buNone/>
            </a:pPr>
            <a:r>
              <a:rPr lang="en-US" b="1" dirty="0"/>
              <a:t>6.   A pollution tax should be imposed especially for industries responsible for water pollution</a:t>
            </a:r>
            <a:endParaRPr lang="en-US" dirty="0"/>
          </a:p>
          <a:p>
            <a:endParaRPr lang="en-US" dirty="0"/>
          </a:p>
        </p:txBody>
      </p:sp>
    </p:spTree>
    <p:extLst>
      <p:ext uri="{BB962C8B-B14F-4D97-AF65-F5344CB8AC3E}">
        <p14:creationId xmlns:p14="http://schemas.microsoft.com/office/powerpoint/2010/main" val="182960162"/>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DVSECTIONID" val="6QLnjpDmemWvdkPv8CNhLB"/>
</p:tagLst>
</file>

<file path=ppt/tags/tag2.xml><?xml version="1.0" encoding="utf-8"?>
<p:tagLst xmlns:a="http://schemas.openxmlformats.org/drawingml/2006/main" xmlns:r="http://schemas.openxmlformats.org/officeDocument/2006/relationships" xmlns:p="http://schemas.openxmlformats.org/presentationml/2006/main">
  <p:tag name="DVSECTIONID" val="wjzqUzkCEyRs7MDbtn22K6"/>
</p:tagLst>
</file>

<file path=ppt/tags/tag3.xml><?xml version="1.0" encoding="utf-8"?>
<p:tagLst xmlns:a="http://schemas.openxmlformats.org/drawingml/2006/main" xmlns:r="http://schemas.openxmlformats.org/officeDocument/2006/relationships" xmlns:p="http://schemas.openxmlformats.org/presentationml/2006/main">
  <p:tag name="DVSECTIONID" val="FWTzd7aXBssOmYs9yuGiml"/>
</p:tagLst>
</file>

<file path=ppt/tags/tag4.xml><?xml version="1.0" encoding="utf-8"?>
<p:tagLst xmlns:a="http://schemas.openxmlformats.org/drawingml/2006/main" xmlns:r="http://schemas.openxmlformats.org/officeDocument/2006/relationships" xmlns:p="http://schemas.openxmlformats.org/presentationml/2006/main">
  <p:tag name="DVSHAPEID" val="fEx7i1o5WFYMUt4c6svz0o"/>
</p:tagLst>
</file>

<file path=ppt/tags/tag5.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heme/theme1.xml><?xml version="1.0" encoding="utf-8"?>
<a:theme xmlns:a="http://schemas.openxmlformats.org/drawingml/2006/main" name="Project Status Repor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ProjectStatusReport</Template>
  <TotalTime>0</TotalTime>
  <Words>2607</Words>
  <Application>Microsoft Office PowerPoint</Application>
  <PresentationFormat>On-screen Show (4:3)</PresentationFormat>
  <Paragraphs>353</Paragraphs>
  <Slides>70</Slides>
  <Notes>6</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Project Status Report</vt:lpstr>
      <vt:lpstr>PowerPoint Presentation</vt:lpstr>
      <vt:lpstr>Course Objectives </vt:lpstr>
      <vt:lpstr>Environment </vt:lpstr>
      <vt:lpstr>Natural Environment</vt:lpstr>
      <vt:lpstr>PowerPoint Presentation</vt:lpstr>
      <vt:lpstr>Human Population Growth and the Environment</vt:lpstr>
      <vt:lpstr>Humans are Recent Arrivals</vt:lpstr>
      <vt:lpstr>A Closer Look </vt:lpstr>
      <vt:lpstr>Three Technological Eras </vt:lpstr>
      <vt:lpstr>What’s Behind Population Growth</vt:lpstr>
      <vt:lpstr>Population Predictions </vt:lpstr>
      <vt:lpstr>Resource Consumption </vt:lpstr>
      <vt:lpstr>Resource Limits - Land </vt:lpstr>
      <vt:lpstr>Resource Limits - Water </vt:lpstr>
      <vt:lpstr>Energy Consumption </vt:lpstr>
      <vt:lpstr>Critical raw materials</vt:lpstr>
      <vt:lpstr>Planet Earth is Impacted </vt:lpstr>
      <vt:lpstr>PowerPoint Presentation</vt:lpstr>
      <vt:lpstr>Our ‘Commons’ are in Danger</vt:lpstr>
      <vt:lpstr>Global Warming - A Good Example</vt:lpstr>
      <vt:lpstr>Technology’s Roles</vt:lpstr>
      <vt:lpstr>Engineers are vital </vt:lpstr>
      <vt:lpstr>What is Engineering?</vt:lpstr>
      <vt:lpstr>Engineering</vt:lpstr>
      <vt:lpstr>Engineering Assumptions</vt:lpstr>
      <vt:lpstr>Assumptions Challenged</vt:lpstr>
      <vt:lpstr>Environment Management Concept</vt:lpstr>
      <vt:lpstr>PowerPoint Presentation</vt:lpstr>
      <vt:lpstr>Sustainable Development</vt:lpstr>
      <vt:lpstr>PowerPoint Presentation</vt:lpstr>
      <vt:lpstr>Current Condition</vt:lpstr>
      <vt:lpstr>Environmental Issues </vt:lpstr>
      <vt:lpstr>Environmental Degradation </vt:lpstr>
      <vt:lpstr>What is Ecology?</vt:lpstr>
      <vt:lpstr>Why Study Ecology?</vt:lpstr>
      <vt:lpstr>ECOSYSTEM: A Starting Point of Ecological Study</vt:lpstr>
      <vt:lpstr>Major components of an ecosystem:</vt:lpstr>
      <vt:lpstr>Abiotic components of an ecosystem serve as;</vt:lpstr>
      <vt:lpstr>Ecosystem Functions</vt:lpstr>
      <vt:lpstr>The Biotic Cycle</vt:lpstr>
      <vt:lpstr>Implications</vt:lpstr>
      <vt:lpstr>Other well known cycles</vt:lpstr>
      <vt:lpstr>The Basic Lessons of Ecology</vt:lpstr>
      <vt:lpstr>The interactions among the elemental components of the biosphere are governed by three principles: </vt:lpstr>
      <vt:lpstr>The biosphere cannot escape the fundamental laws of matter and energy:</vt:lpstr>
      <vt:lpstr>Human Influences on Ecosystems</vt:lpstr>
      <vt:lpstr>WATER</vt:lpstr>
      <vt:lpstr>Water resources </vt:lpstr>
      <vt:lpstr>PowerPoint Presentation</vt:lpstr>
      <vt:lpstr>PowerPoint Presentation</vt:lpstr>
      <vt:lpstr>PowerPoint Presentation</vt:lpstr>
      <vt:lpstr>PowerPoint Presentation</vt:lpstr>
      <vt:lpstr>Major Reasons behind Water Scarcity </vt:lpstr>
      <vt:lpstr>Water Stress</vt:lpstr>
      <vt:lpstr>Water</vt:lpstr>
      <vt:lpstr>The major sources of water pollution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Hinkley Incident</vt:lpstr>
      <vt:lpstr>Minamata Incident</vt:lpstr>
      <vt:lpstr>PowerPoint Presentation</vt:lpstr>
      <vt:lpstr>A few remedies to control water pollution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2017-08-14T11:55:40Z</dcterms:created>
  <dcterms:modified xsi:type="dcterms:W3CDTF">2017-08-22T00:46:32Z</dcterms:modified>
</cp:coreProperties>
</file>