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80" r:id="rId4"/>
    <p:sldId id="281" r:id="rId5"/>
    <p:sldId id="282" r:id="rId6"/>
    <p:sldId id="283" r:id="rId7"/>
    <p:sldId id="259" r:id="rId8"/>
    <p:sldId id="260" r:id="rId9"/>
    <p:sldId id="261" r:id="rId10"/>
    <p:sldId id="284" r:id="rId11"/>
    <p:sldId id="264" r:id="rId12"/>
    <p:sldId id="265" r:id="rId13"/>
    <p:sldId id="266" r:id="rId14"/>
    <p:sldId id="268" r:id="rId15"/>
    <p:sldId id="269" r:id="rId16"/>
    <p:sldId id="285" r:id="rId17"/>
    <p:sldId id="270" r:id="rId18"/>
    <p:sldId id="271" r:id="rId19"/>
    <p:sldId id="274" r:id="rId20"/>
    <p:sldId id="272" r:id="rId21"/>
    <p:sldId id="273" r:id="rId22"/>
    <p:sldId id="286" r:id="rId23"/>
    <p:sldId id="288" r:id="rId24"/>
    <p:sldId id="289" r:id="rId25"/>
    <p:sldId id="290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76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2FF73A-6CA6-4861-8FB5-3128A8BE0C17}" type="datetimeFigureOut">
              <a:rPr lang="en-GB" smtClean="0"/>
              <a:t>11/07/2017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BEDE5D-E8E1-4D7F-8442-6CE85EB668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9572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BEDE5D-E8E1-4D7F-8442-6CE85EB668F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4126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BEDE5D-E8E1-4D7F-8442-6CE85EB668FF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6043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84A1F-3C1D-42B7-A5E1-10FB06867668}" type="datetimeFigureOut">
              <a:rPr lang="en-GB" smtClean="0"/>
              <a:t>11/07/2017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C786C-7413-49D6-8799-97DD4F718D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9205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84A1F-3C1D-42B7-A5E1-10FB06867668}" type="datetimeFigureOut">
              <a:rPr lang="en-GB" smtClean="0"/>
              <a:t>11/07/2017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C786C-7413-49D6-8799-97DD4F718D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14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84A1F-3C1D-42B7-A5E1-10FB06867668}" type="datetimeFigureOut">
              <a:rPr lang="en-GB" smtClean="0"/>
              <a:t>11/07/2017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C786C-7413-49D6-8799-97DD4F718D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7906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84A1F-3C1D-42B7-A5E1-10FB06867668}" type="datetimeFigureOut">
              <a:rPr lang="en-GB" smtClean="0"/>
              <a:t>11/07/2017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C786C-7413-49D6-8799-97DD4F718D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7048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84A1F-3C1D-42B7-A5E1-10FB06867668}" type="datetimeFigureOut">
              <a:rPr lang="en-GB" smtClean="0"/>
              <a:t>11/07/2017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C786C-7413-49D6-8799-97DD4F718D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4973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84A1F-3C1D-42B7-A5E1-10FB06867668}" type="datetimeFigureOut">
              <a:rPr lang="en-GB" smtClean="0"/>
              <a:t>11/07/2017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C786C-7413-49D6-8799-97DD4F718D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6819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84A1F-3C1D-42B7-A5E1-10FB06867668}" type="datetimeFigureOut">
              <a:rPr lang="en-GB" smtClean="0"/>
              <a:t>11/07/2017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C786C-7413-49D6-8799-97DD4F718D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5927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84A1F-3C1D-42B7-A5E1-10FB06867668}" type="datetimeFigureOut">
              <a:rPr lang="en-GB" smtClean="0"/>
              <a:t>11/07/2017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C786C-7413-49D6-8799-97DD4F718D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3084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84A1F-3C1D-42B7-A5E1-10FB06867668}" type="datetimeFigureOut">
              <a:rPr lang="en-GB" smtClean="0"/>
              <a:t>11/07/2017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C786C-7413-49D6-8799-97DD4F718D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9889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84A1F-3C1D-42B7-A5E1-10FB06867668}" type="datetimeFigureOut">
              <a:rPr lang="en-GB" smtClean="0"/>
              <a:t>11/07/2017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C786C-7413-49D6-8799-97DD4F718D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9004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84A1F-3C1D-42B7-A5E1-10FB06867668}" type="datetimeFigureOut">
              <a:rPr lang="en-GB" smtClean="0"/>
              <a:t>11/07/2017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C786C-7413-49D6-8799-97DD4F718D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9648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B84A1F-3C1D-42B7-A5E1-10FB06867668}" type="datetimeFigureOut">
              <a:rPr lang="en-GB" smtClean="0"/>
              <a:t>11/07/2017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C786C-7413-49D6-8799-97DD4F718D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3393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Introduction to Management-1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1461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What is Management ? Any Thoughts?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8788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an Organization?</a:t>
            </a:r>
            <a:endParaRPr lang="en-GB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group of people working together in a structured and coordinated fashion to achieve a set of goals.</a:t>
            </a:r>
          </a:p>
        </p:txBody>
      </p:sp>
      <p:pic>
        <p:nvPicPr>
          <p:cNvPr id="5" name="Picture 6" descr="PE01561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038" y="3130550"/>
            <a:ext cx="4583112" cy="304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622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Organizational Resources</a:t>
            </a:r>
            <a:endParaRPr lang="en-GB" dirty="0"/>
          </a:p>
        </p:txBody>
      </p: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639763" y="1965325"/>
            <a:ext cx="7772400" cy="2743200"/>
            <a:chOff x="403" y="1238"/>
            <a:chExt cx="4896" cy="1728"/>
          </a:xfrm>
        </p:grpSpPr>
        <p:sp>
          <p:nvSpPr>
            <p:cNvPr id="5" name="Text Box 16" descr="Brown01"/>
            <p:cNvSpPr txBox="1">
              <a:spLocks noChangeArrowheads="1"/>
            </p:cNvSpPr>
            <p:nvPr/>
          </p:nvSpPr>
          <p:spPr bwMode="blackWhite">
            <a:xfrm>
              <a:off x="403" y="2332"/>
              <a:ext cx="1094" cy="634"/>
            </a:xfrm>
            <a:prstGeom prst="rect">
              <a:avLst/>
            </a:prstGeom>
            <a:blipFill dpi="0" rotWithShape="1">
              <a:blip r:embed="rId2" cstate="print"/>
              <a:srcRect/>
              <a:stretch>
                <a:fillRect/>
              </a:stretch>
            </a:blipFill>
            <a:ln>
              <a:noFill/>
            </a:ln>
            <a:effectLst/>
            <a:scene3d>
              <a:camera prst="legacyObliqueBottomRight"/>
              <a:lightRig rig="legacyFlat3" dir="b"/>
            </a:scene3d>
            <a:sp3d extrusionH="163500" prstMaterial="legacyMatte">
              <a:bevelT w="13500" h="13500" prst="angle"/>
              <a:bevelB w="13500" h="13500" prst="angle"/>
              <a:extrusionClr>
                <a:srgbClr val="FFFFFF"/>
              </a:extrusionClr>
            </a:sp3d>
            <a:extLst>
              <a:ext uri="{91240B29-F687-4F45-9708-019B960494DF}">
                <a14:hiddenLine xmlns:a14="http://schemas.microsoft.com/office/drawing/2010/main" w="3175">
                  <a:noFill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C0C0C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lIns="0" rIns="0" anchor="ctr" anchorCtr="1">
              <a:flatTx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1">
                  <a:latin typeface="Arial" charset="0"/>
                </a:rPr>
                <a:t>Physical Resources</a:t>
              </a:r>
            </a:p>
          </p:txBody>
        </p:sp>
        <p:sp>
          <p:nvSpPr>
            <p:cNvPr id="6" name="Text Box 17" descr="DKblue01"/>
            <p:cNvSpPr txBox="1">
              <a:spLocks noChangeArrowheads="1"/>
            </p:cNvSpPr>
            <p:nvPr/>
          </p:nvSpPr>
          <p:spPr bwMode="blackWhite">
            <a:xfrm>
              <a:off x="1670" y="2332"/>
              <a:ext cx="1094" cy="634"/>
            </a:xfrm>
            <a:prstGeom prst="rect">
              <a:avLst/>
            </a:prstGeom>
            <a:blipFill dpi="0" rotWithShape="0">
              <a:blip r:embed="rId3" cstate="print"/>
              <a:srcRect/>
              <a:stretch>
                <a:fillRect/>
              </a:stretch>
            </a:blipFill>
            <a:ln>
              <a:noFill/>
            </a:ln>
            <a:effectLst/>
            <a:scene3d>
              <a:camera prst="legacyObliqueBottomRight"/>
              <a:lightRig rig="legacyFlat3" dir="b"/>
            </a:scene3d>
            <a:sp3d extrusionH="163500" prstMaterial="legacyMatte">
              <a:bevelT w="13500" h="13500" prst="angle"/>
              <a:bevelB w="13500" h="13500" prst="angle"/>
              <a:extrusionClr>
                <a:srgbClr val="FFFFFF"/>
              </a:extrusionClr>
            </a:sp3d>
            <a:extLst>
              <a:ext uri="{91240B29-F687-4F45-9708-019B960494DF}">
                <a14:hiddenLine xmlns:a14="http://schemas.microsoft.com/office/drawing/2010/main" w="3175">
                  <a:noFill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C0C0C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lIns="0" rIns="0" anchor="ctr" anchorCtr="1">
              <a:flatTx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1">
                  <a:latin typeface="Arial" charset="0"/>
                </a:rPr>
                <a:t>Human Resources</a:t>
              </a:r>
            </a:p>
          </p:txBody>
        </p:sp>
        <p:sp>
          <p:nvSpPr>
            <p:cNvPr id="7" name="Text Box 18" descr="Green01"/>
            <p:cNvSpPr txBox="1">
              <a:spLocks noChangeArrowheads="1"/>
            </p:cNvSpPr>
            <p:nvPr/>
          </p:nvSpPr>
          <p:spPr bwMode="blackWhite">
            <a:xfrm>
              <a:off x="2937" y="2332"/>
              <a:ext cx="1094" cy="632"/>
            </a:xfrm>
            <a:prstGeom prst="rect">
              <a:avLst/>
            </a:prstGeom>
            <a:blipFill dpi="0" rotWithShape="1">
              <a:blip r:embed="rId4" cstate="print"/>
              <a:srcRect/>
              <a:stretch>
                <a:fillRect/>
              </a:stretch>
            </a:blipFill>
            <a:ln>
              <a:noFill/>
            </a:ln>
            <a:effectLst/>
            <a:scene3d>
              <a:camera prst="legacyObliqueBottomRight"/>
              <a:lightRig rig="legacyFlat3" dir="b"/>
            </a:scene3d>
            <a:sp3d extrusionH="163500" prstMaterial="legacyMatte">
              <a:bevelT w="13500" h="13500" prst="angle"/>
              <a:bevelB w="13500" h="13500" prst="angle"/>
              <a:extrusionClr>
                <a:srgbClr val="FFFFFF"/>
              </a:extrusionClr>
            </a:sp3d>
            <a:extLst>
              <a:ext uri="{91240B29-F687-4F45-9708-019B960494DF}">
                <a14:hiddenLine xmlns:a14="http://schemas.microsoft.com/office/drawing/2010/main" w="3175">
                  <a:noFill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C0C0C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lIns="0" rIns="0" anchor="ctr" anchorCtr="1">
              <a:flatTx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1">
                  <a:latin typeface="Arial" charset="0"/>
                </a:rPr>
                <a:t>Information Resources</a:t>
              </a:r>
            </a:p>
          </p:txBody>
        </p:sp>
        <p:sp>
          <p:nvSpPr>
            <p:cNvPr id="8" name="Text Box 19" descr="Pink02"/>
            <p:cNvSpPr txBox="1">
              <a:spLocks noChangeArrowheads="1"/>
            </p:cNvSpPr>
            <p:nvPr/>
          </p:nvSpPr>
          <p:spPr bwMode="blackWhite">
            <a:xfrm>
              <a:off x="4205" y="2332"/>
              <a:ext cx="1094" cy="634"/>
            </a:xfrm>
            <a:prstGeom prst="rect">
              <a:avLst/>
            </a:prstGeom>
            <a:blipFill dpi="0" rotWithShape="1">
              <a:blip r:embed="rId5" cstate="print"/>
              <a:srcRect/>
              <a:stretch>
                <a:fillRect/>
              </a:stretch>
            </a:blipFill>
            <a:ln>
              <a:noFill/>
            </a:ln>
            <a:effectLst/>
            <a:scene3d>
              <a:camera prst="legacyObliqueBottomRight"/>
              <a:lightRig rig="legacyFlat3" dir="b"/>
            </a:scene3d>
            <a:sp3d extrusionH="163500" prstMaterial="legacyMatte">
              <a:bevelT w="13500" h="13500" prst="angle"/>
              <a:bevelB w="13500" h="13500" prst="angle"/>
              <a:extrusionClr>
                <a:srgbClr val="FFFFFF"/>
              </a:extrusionClr>
            </a:sp3d>
            <a:extLst>
              <a:ext uri="{91240B29-F687-4F45-9708-019B960494DF}">
                <a14:hiddenLine xmlns:a14="http://schemas.microsoft.com/office/drawing/2010/main" w="3175">
                  <a:noFill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C0C0C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lIns="0" rIns="0" anchor="ctr" anchorCtr="1">
              <a:flatTx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1">
                  <a:latin typeface="Arial" charset="0"/>
                </a:rPr>
                <a:t>Financial Resources</a:t>
              </a:r>
            </a:p>
          </p:txBody>
        </p:sp>
        <p:cxnSp>
          <p:nvCxnSpPr>
            <p:cNvPr id="9" name="AutoShape 20"/>
            <p:cNvCxnSpPr>
              <a:cxnSpLocks noChangeShapeType="1"/>
              <a:stCxn id="10" idx="2"/>
              <a:endCxn id="5" idx="0"/>
            </p:cNvCxnSpPr>
            <p:nvPr/>
          </p:nvCxnSpPr>
          <p:spPr bwMode="auto">
            <a:xfrm rot="5400000">
              <a:off x="1639" y="1089"/>
              <a:ext cx="554" cy="1931"/>
            </a:xfrm>
            <a:prstGeom prst="bentConnector3">
              <a:avLst>
                <a:gd name="adj1" fmla="val 50000"/>
              </a:avLst>
            </a:prstGeom>
            <a:noFill/>
            <a:ln w="31750">
              <a:solidFill>
                <a:srgbClr val="CC3300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" name="Rectangle 21" descr="Orange01"/>
            <p:cNvSpPr>
              <a:spLocks noChangeArrowheads="1"/>
            </p:cNvSpPr>
            <p:nvPr/>
          </p:nvSpPr>
          <p:spPr bwMode="auto">
            <a:xfrm>
              <a:off x="2189" y="1238"/>
              <a:ext cx="1384" cy="540"/>
            </a:xfrm>
            <a:prstGeom prst="rect">
              <a:avLst/>
            </a:prstGeom>
            <a:blipFill dpi="0" rotWithShape="1">
              <a:blip r:embed="rId6" cstate="print"/>
              <a:srcRect/>
              <a:stretch>
                <a:fillRect/>
              </a:stretch>
            </a:blipFill>
            <a:ln w="9525">
              <a:miter lim="800000"/>
              <a:headEnd/>
              <a:tailEnd/>
            </a:ln>
            <a:effectLst/>
            <a:scene3d>
              <a:camera prst="legacyObliqueBottomRight"/>
              <a:lightRig rig="legacyFlat3" dir="b"/>
            </a:scene3d>
            <a:sp3d extrusionH="163500" prstMaterial="legacyMatte">
              <a:bevelT w="13500" h="13500" prst="angle"/>
              <a:bevelB w="13500" h="13500" prst="angle"/>
              <a:extrusionClr>
                <a:srgbClr val="FFFF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 anchorCtr="1">
              <a:flatTx/>
            </a:bodyPr>
            <a:lstStyle/>
            <a:p>
              <a:pPr algn="ctr"/>
              <a:r>
                <a:rPr lang="en-US" sz="2000" b="1">
                  <a:latin typeface="Arial" charset="0"/>
                </a:rPr>
                <a:t>Organizational</a:t>
              </a:r>
              <a:br>
                <a:rPr lang="en-US" sz="2000" b="1">
                  <a:latin typeface="Arial" charset="0"/>
                </a:rPr>
              </a:br>
              <a:r>
                <a:rPr lang="en-US" sz="2000" b="1">
                  <a:latin typeface="Arial" charset="0"/>
                </a:rPr>
                <a:t>Resources</a:t>
              </a:r>
            </a:p>
          </p:txBody>
        </p:sp>
        <p:cxnSp>
          <p:nvCxnSpPr>
            <p:cNvPr id="11" name="AutoShape 22"/>
            <p:cNvCxnSpPr>
              <a:cxnSpLocks noChangeShapeType="1"/>
              <a:stCxn id="10" idx="2"/>
              <a:endCxn id="8" idx="0"/>
            </p:cNvCxnSpPr>
            <p:nvPr/>
          </p:nvCxnSpPr>
          <p:spPr bwMode="auto">
            <a:xfrm rot="16200000" flipH="1">
              <a:off x="3540" y="1119"/>
              <a:ext cx="554" cy="1871"/>
            </a:xfrm>
            <a:prstGeom prst="bentConnector3">
              <a:avLst>
                <a:gd name="adj1" fmla="val 50000"/>
              </a:avLst>
            </a:prstGeom>
            <a:noFill/>
            <a:ln w="31750">
              <a:solidFill>
                <a:srgbClr val="CC3300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" name="AutoShape 23"/>
            <p:cNvCxnSpPr>
              <a:cxnSpLocks noChangeShapeType="1"/>
              <a:stCxn id="10" idx="2"/>
              <a:endCxn id="6" idx="0"/>
            </p:cNvCxnSpPr>
            <p:nvPr/>
          </p:nvCxnSpPr>
          <p:spPr bwMode="auto">
            <a:xfrm rot="5400000">
              <a:off x="2272" y="1723"/>
              <a:ext cx="554" cy="664"/>
            </a:xfrm>
            <a:prstGeom prst="bentConnector3">
              <a:avLst>
                <a:gd name="adj1" fmla="val 50000"/>
              </a:avLst>
            </a:prstGeom>
            <a:noFill/>
            <a:ln w="31750">
              <a:solidFill>
                <a:srgbClr val="CC3300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AutoShape 24"/>
            <p:cNvCxnSpPr>
              <a:cxnSpLocks noChangeShapeType="1"/>
              <a:stCxn id="10" idx="2"/>
              <a:endCxn id="7" idx="0"/>
            </p:cNvCxnSpPr>
            <p:nvPr/>
          </p:nvCxnSpPr>
          <p:spPr bwMode="auto">
            <a:xfrm rot="16200000" flipH="1">
              <a:off x="2906" y="1753"/>
              <a:ext cx="554" cy="603"/>
            </a:xfrm>
            <a:prstGeom prst="bentConnector3">
              <a:avLst>
                <a:gd name="adj1" fmla="val 50000"/>
              </a:avLst>
            </a:prstGeom>
            <a:noFill/>
            <a:ln w="31750">
              <a:solidFill>
                <a:srgbClr val="CC3300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054482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Organizational Resources</a:t>
            </a:r>
            <a:endParaRPr lang="en-GB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Human resources</a:t>
            </a:r>
          </a:p>
          <a:p>
            <a:pPr lvl="1"/>
            <a:r>
              <a:rPr lang="en-US" dirty="0"/>
              <a:t>Managerial talent and </a:t>
            </a:r>
            <a:r>
              <a:rPr lang="en-US" dirty="0" smtClean="0"/>
              <a:t>labor                </a:t>
            </a:r>
            <a:endParaRPr lang="en-US" dirty="0"/>
          </a:p>
          <a:p>
            <a:r>
              <a:rPr lang="en-US" dirty="0"/>
              <a:t>Financial resources</a:t>
            </a:r>
          </a:p>
          <a:p>
            <a:pPr lvl="1"/>
            <a:r>
              <a:rPr lang="en-US" dirty="0"/>
              <a:t>Capital investments to support ongoing and long-term operations</a:t>
            </a:r>
          </a:p>
          <a:p>
            <a:r>
              <a:rPr lang="en-US" dirty="0"/>
              <a:t>Physical resources</a:t>
            </a:r>
          </a:p>
          <a:p>
            <a:pPr lvl="1"/>
            <a:r>
              <a:rPr lang="en-US" dirty="0"/>
              <a:t>Raw materials; office and production facilities, and equipment</a:t>
            </a:r>
          </a:p>
          <a:p>
            <a:r>
              <a:rPr lang="en-US" dirty="0"/>
              <a:t>Information resources</a:t>
            </a:r>
          </a:p>
          <a:p>
            <a:pPr lvl="1"/>
            <a:r>
              <a:rPr lang="en-US" dirty="0"/>
              <a:t>Usable data, information linkages</a:t>
            </a:r>
          </a:p>
        </p:txBody>
      </p:sp>
      <p:pic>
        <p:nvPicPr>
          <p:cNvPr id="5" name="Picture 4" descr="j021556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908720"/>
            <a:ext cx="2378075" cy="2366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6545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2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ahoma" pitchFamily="34" charset="0"/>
                <a:ea typeface="Tahoma" pitchFamily="34" charset="0"/>
              </a:rPr>
              <a:t>Examples of Resources Used by Organizations</a:t>
            </a:r>
            <a:endParaRPr lang="en-GB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00200"/>
            <a:ext cx="8640960" cy="4853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972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How do Managers combine and co-ordinate the various kinds of resources? </a:t>
            </a:r>
          </a:p>
          <a:p>
            <a:r>
              <a:rPr lang="en-GB" dirty="0" smtClean="0"/>
              <a:t>Carrying out four basic Managerial functions/activities:</a:t>
            </a:r>
          </a:p>
          <a:p>
            <a:r>
              <a:rPr lang="en-GB" dirty="0" smtClean="0"/>
              <a:t>Planning and Decision Making</a:t>
            </a:r>
          </a:p>
          <a:p>
            <a:r>
              <a:rPr lang="en-GB" dirty="0" smtClean="0"/>
              <a:t>Organising</a:t>
            </a:r>
          </a:p>
          <a:p>
            <a:r>
              <a:rPr lang="en-GB" dirty="0" smtClean="0"/>
              <a:t>Leading</a:t>
            </a:r>
          </a:p>
          <a:p>
            <a:r>
              <a:rPr lang="en-GB" dirty="0" smtClean="0"/>
              <a:t>Controlling</a:t>
            </a:r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4824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Management in Organisations</a:t>
            </a:r>
            <a:endParaRPr lang="en-GB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72816"/>
            <a:ext cx="8229600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932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ea typeface="Arial Unicode MS"/>
                <a:cs typeface="Tahoma"/>
              </a:rPr>
              <a:t>What is Management?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endParaRPr lang="en-GB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525462" y="1268760"/>
            <a:ext cx="8150993" cy="5086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2250" indent="-2222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99"/>
              </a:buClr>
              <a:buChar char="•"/>
              <a:defRPr sz="2800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1pPr>
            <a:lvl2pPr marL="625475" indent="-2841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SzPct val="90000"/>
              <a:buFont typeface="Wingdings" pitchFamily="2" charset="2"/>
              <a:buChar char="Ø"/>
              <a:defRPr sz="2400">
                <a:solidFill>
                  <a:srgbClr val="99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defRPr>
            </a:lvl2pPr>
            <a:lvl3pPr marL="1030288" indent="-2905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9CC"/>
              </a:buClr>
              <a:buSzPct val="75000"/>
              <a:buFont typeface="Wingdings" pitchFamily="2" charset="2"/>
              <a:buChar char="v"/>
              <a:defRPr sz="2000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defRPr>
            </a:lvl3pPr>
            <a:lvl4pPr marL="1366838" indent="-2222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sz="18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defRPr>
            </a:lvl4pPr>
            <a:lvl5pPr marL="1657350" indent="-1730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 sz="1600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defRPr>
            </a:lvl5pPr>
            <a:lvl6pPr marL="2114550" indent="-173038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defRPr>
            </a:lvl6pPr>
            <a:lvl7pPr marL="2571750" indent="-173038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defRPr>
            </a:lvl7pPr>
            <a:lvl8pPr marL="3028950" indent="-173038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defRPr>
            </a:lvl8pPr>
            <a:lvl9pPr marL="3486150" indent="-173038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defRPr>
            </a:lvl9pPr>
          </a:lstStyle>
          <a:p>
            <a:pPr marL="222250" marR="0" lvl="0" indent="-22225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666699"/>
              </a:buClr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/>
                <a:ea typeface="+mn-ea"/>
                <a:cs typeface="Tahoma"/>
              </a:rPr>
              <a:t>A set of activities</a:t>
            </a:r>
          </a:p>
          <a:p>
            <a:pPr marL="625475" marR="0" lvl="1" indent="-284163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336699"/>
              </a:buClr>
              <a:buSzPct val="90000"/>
              <a:buFont typeface="Wingdings" pitchFamily="2" charset="2"/>
              <a:buChar char="Ø"/>
              <a:tabLst/>
              <a:defRPr/>
            </a:pPr>
            <a:r>
              <a:rPr kumimoji="0" lang="en-US" sz="2800" b="0" i="1" u="none" strike="noStrike" kern="0" cap="none" spc="0" normalizeH="0" baseline="0" noProof="0" smtClean="0">
                <a:ln>
                  <a:noFill/>
                </a:ln>
                <a:solidFill>
                  <a:srgbClr val="99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/>
                <a:cs typeface="Tahoma"/>
              </a:rPr>
              <a:t>planning and decision making, organizing, leading, and controlling</a:t>
            </a:r>
          </a:p>
          <a:p>
            <a:pPr marL="222250" marR="0" lvl="0" indent="-22225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666699"/>
              </a:buClr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/>
                <a:ea typeface="+mn-ea"/>
                <a:cs typeface="Tahoma"/>
              </a:rPr>
              <a:t>	directed at an organization’s resources </a:t>
            </a:r>
          </a:p>
          <a:p>
            <a:pPr marL="625475" marR="0" lvl="1" indent="-284163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336699"/>
              </a:buClr>
              <a:buSzPct val="90000"/>
              <a:buFont typeface="Wingdings" pitchFamily="2" charset="2"/>
              <a:buChar char="Ø"/>
              <a:tabLst/>
              <a:defRPr/>
            </a:pPr>
            <a:r>
              <a:rPr kumimoji="0" lang="en-US" sz="2800" b="0" i="1" u="none" strike="noStrike" kern="0" cap="none" spc="0" normalizeH="0" baseline="0" noProof="0" smtClean="0">
                <a:ln>
                  <a:noFill/>
                </a:ln>
                <a:solidFill>
                  <a:srgbClr val="99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/>
                <a:cs typeface="Tahoma"/>
              </a:rPr>
              <a:t>human, financial, physical, and information</a:t>
            </a:r>
          </a:p>
          <a:p>
            <a:pPr marL="222250" marR="0" lvl="0" indent="-22225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666699"/>
              </a:buClr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/>
                <a:ea typeface="+mn-ea"/>
                <a:cs typeface="Tahoma"/>
              </a:rPr>
              <a:t>	with the aim of achieving organizational goals in an </a:t>
            </a:r>
            <a:r>
              <a:rPr kumimoji="0" lang="en-US" sz="2800" b="1" i="1" u="sng" strike="noStrike" kern="0" cap="none" spc="0" normalizeH="0" baseline="0" noProof="0" smtClean="0">
                <a:ln>
                  <a:noFill/>
                </a:ln>
                <a:solidFill>
                  <a:srgbClr val="99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/>
                <a:ea typeface="+mn-ea"/>
                <a:cs typeface="Tahoma"/>
              </a:rPr>
              <a:t>efficient</a:t>
            </a: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/>
                <a:ea typeface="+mn-ea"/>
                <a:cs typeface="Tahoma"/>
              </a:rPr>
              <a:t> and </a:t>
            </a:r>
            <a:r>
              <a:rPr kumimoji="0" lang="en-US" sz="2800" b="1" i="1" u="sng" strike="noStrike" kern="0" cap="none" spc="0" normalizeH="0" baseline="0" noProof="0" smtClean="0">
                <a:ln>
                  <a:noFill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/>
                <a:ea typeface="+mn-ea"/>
                <a:cs typeface="Tahoma"/>
              </a:rPr>
              <a:t>effective</a:t>
            </a: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/>
                <a:ea typeface="+mn-ea"/>
                <a:cs typeface="Tahoma"/>
              </a:rPr>
              <a:t> manner.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6699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/>
              <a:ea typeface="+mn-e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185765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ea typeface="Arial Unicode MS"/>
                <a:cs typeface="Tahoma"/>
              </a:rPr>
              <a:t>The Basic Purpose of Management</a:t>
            </a:r>
            <a:endParaRPr lang="en-GB" dirty="0"/>
          </a:p>
        </p:txBody>
      </p:sp>
      <p:sp>
        <p:nvSpPr>
          <p:cNvPr id="4" name="Content Placeholder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993366"/>
                </a:solidFill>
                <a:effectLst/>
                <a:uLnTx/>
                <a:uFillTx/>
              </a:rPr>
              <a:t>EFFICIENTLY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/>
            </a:r>
            <a:b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</a:br>
            <a:r>
              <a:rPr kumimoji="0" lang="en-US" sz="3200" b="1" i="1" u="none" strike="noStrike" kern="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</a:rPr>
              <a:t>Using resources wisely and in a cost-effective </a:t>
            </a:r>
            <a:r>
              <a:rPr kumimoji="0" lang="en-US" sz="3200" b="1" i="1" u="none" strike="noStrike" kern="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</a:rPr>
              <a:t>way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1" u="none" strike="noStrike" kern="0" cap="none" spc="0" normalizeH="0" baseline="0" noProof="0" dirty="0">
              <a:ln>
                <a:noFill/>
              </a:ln>
              <a:solidFill>
                <a:srgbClr val="003300"/>
              </a:solidFill>
              <a:effectLst/>
              <a:uLnTx/>
              <a:uFillTx/>
            </a:endParaRPr>
          </a:p>
        </p:txBody>
      </p:sp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1428750" y="3602038"/>
            <a:ext cx="6267450" cy="466725"/>
            <a:chOff x="900" y="2000"/>
            <a:chExt cx="3948" cy="294"/>
          </a:xfrm>
        </p:grpSpPr>
        <p:sp>
          <p:nvSpPr>
            <p:cNvPr id="6" name="Line 6"/>
            <p:cNvSpPr>
              <a:spLocks noChangeShapeType="1"/>
            </p:cNvSpPr>
            <p:nvPr/>
          </p:nvSpPr>
          <p:spPr bwMode="blackWhite">
            <a:xfrm>
              <a:off x="900" y="2160"/>
              <a:ext cx="3948" cy="0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blackWhite">
            <a:xfrm>
              <a:off x="2616" y="2000"/>
              <a:ext cx="528" cy="294"/>
            </a:xfrm>
            <a:prstGeom prst="rect">
              <a:avLst/>
            </a:prstGeom>
            <a:solidFill>
              <a:srgbClr val="3366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rial" charset="0"/>
                </a:rPr>
                <a:t>And</a:t>
              </a:r>
            </a:p>
          </p:txBody>
        </p:sp>
      </p:grp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720850" y="4192588"/>
            <a:ext cx="5681663" cy="167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</a:rPr>
              <a:t>EFFECTIVELY</a:t>
            </a:r>
            <a: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</a:rPr>
              <a:t/>
            </a:r>
            <a:b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</a:rPr>
            </a:br>
            <a:r>
              <a:rPr kumimoji="0" 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</a:rPr>
              <a:t>Making the right decisions and</a:t>
            </a:r>
            <a:br>
              <a:rPr kumimoji="0" 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</a:rPr>
            </a:br>
            <a:r>
              <a:rPr kumimoji="0" 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</a:rPr>
              <a:t>successfully implementing them</a:t>
            </a:r>
          </a:p>
        </p:txBody>
      </p:sp>
    </p:spTree>
    <p:extLst>
      <p:ext uri="{BB962C8B-B14F-4D97-AF65-F5344CB8AC3E}">
        <p14:creationId xmlns:p14="http://schemas.microsoft.com/office/powerpoint/2010/main" val="2715381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utoUpdateAnimBg="0"/>
      <p:bldP spid="8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Management Processes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GB" dirty="0" smtClean="0"/>
              <a:t> </a:t>
            </a:r>
            <a:r>
              <a:rPr lang="en-GB" sz="4000" b="1" dirty="0" smtClean="0"/>
              <a:t>Planning</a:t>
            </a:r>
          </a:p>
          <a:p>
            <a:r>
              <a:rPr lang="en-GB" dirty="0"/>
              <a:t> </a:t>
            </a:r>
            <a:r>
              <a:rPr lang="en-GB" dirty="0" smtClean="0"/>
              <a:t>Defining Goals</a:t>
            </a:r>
          </a:p>
          <a:p>
            <a:pPr marL="0" indent="0">
              <a:buNone/>
            </a:pPr>
            <a:r>
              <a:rPr lang="en-GB" dirty="0" smtClean="0"/>
              <a:t>           </a:t>
            </a:r>
          </a:p>
          <a:p>
            <a:r>
              <a:rPr lang="en-GB" dirty="0" smtClean="0"/>
              <a:t>Establishing Strategy</a:t>
            </a:r>
          </a:p>
          <a:p>
            <a:r>
              <a:rPr lang="en-GB" dirty="0" smtClean="0"/>
              <a:t>Developing Plans ,  to coordinate activities    </a:t>
            </a:r>
          </a:p>
          <a:p>
            <a:pPr marL="0" indent="0">
              <a:buNone/>
            </a:pPr>
            <a:endParaRPr lang="en-GB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2051720" y="2801707"/>
            <a:ext cx="0" cy="7920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518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GB" dirty="0" smtClean="0"/>
              <a:t> </a:t>
            </a:r>
            <a:r>
              <a:rPr lang="en-GB" b="1" dirty="0" smtClean="0"/>
              <a:t>Organizing</a:t>
            </a:r>
          </a:p>
          <a:p>
            <a:r>
              <a:rPr lang="en-GB" dirty="0" smtClean="0"/>
              <a:t>What tasks are to be done</a:t>
            </a:r>
          </a:p>
          <a:p>
            <a:r>
              <a:rPr lang="en-GB" dirty="0" smtClean="0"/>
              <a:t>Who is to do them</a:t>
            </a:r>
          </a:p>
          <a:p>
            <a:r>
              <a:rPr lang="en-GB" dirty="0" smtClean="0"/>
              <a:t> How the tasks are to be grouped</a:t>
            </a:r>
          </a:p>
          <a:p>
            <a:r>
              <a:rPr lang="en-GB" dirty="0" smtClean="0"/>
              <a:t>Who reports to whom</a:t>
            </a:r>
          </a:p>
          <a:p>
            <a:r>
              <a:rPr lang="en-GB" dirty="0" smtClean="0"/>
              <a:t>Where decisions are to be made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3204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GB" dirty="0" smtClean="0"/>
              <a:t> Leading</a:t>
            </a:r>
          </a:p>
          <a:p>
            <a:r>
              <a:rPr lang="en-GB" dirty="0" smtClean="0"/>
              <a:t>Motivating employees</a:t>
            </a:r>
          </a:p>
          <a:p>
            <a:r>
              <a:rPr lang="en-GB" dirty="0" smtClean="0"/>
              <a:t>Directing Activities of others</a:t>
            </a:r>
          </a:p>
          <a:p>
            <a:r>
              <a:rPr lang="en-GB" dirty="0" smtClean="0"/>
              <a:t>Selecting the most effective communication channel</a:t>
            </a:r>
          </a:p>
          <a:p>
            <a:r>
              <a:rPr lang="en-GB" dirty="0" smtClean="0"/>
              <a:t>Resolving conflicts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8263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GB" dirty="0" smtClean="0"/>
              <a:t> </a:t>
            </a:r>
            <a:r>
              <a:rPr lang="en-GB" b="1" dirty="0" smtClean="0"/>
              <a:t>Controlling</a:t>
            </a:r>
          </a:p>
          <a:p>
            <a:r>
              <a:rPr lang="en-GB" dirty="0" smtClean="0"/>
              <a:t>The process of monitoring performance</a:t>
            </a:r>
          </a:p>
          <a:p>
            <a:r>
              <a:rPr lang="en-GB" dirty="0" smtClean="0"/>
              <a:t>Comparing it with Goals</a:t>
            </a:r>
          </a:p>
          <a:p>
            <a:r>
              <a:rPr lang="en-GB" dirty="0" smtClean="0"/>
              <a:t>Correcting any significant deviations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3999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Management Process Activities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</a:t>
            </a:r>
            <a:endParaRPr lang="en-GB" dirty="0"/>
          </a:p>
        </p:txBody>
      </p:sp>
      <p:pic>
        <p:nvPicPr>
          <p:cNvPr id="4" name="Picture 3" descr="01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84784"/>
            <a:ext cx="6434682" cy="5283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7279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ea typeface="Arial Unicode MS"/>
                <a:cs typeface="Tahoma"/>
              </a:rPr>
              <a:t>Who </a:t>
            </a:r>
            <a:r>
              <a:rPr lang="en-US" sz="32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ea typeface="Arial Unicode MS"/>
                <a:cs typeface="Tahoma"/>
              </a:rPr>
              <a:t>is a Manager?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2250" lvl="0" indent="-222250" eaLnBrk="0" fontAlgn="base" hangingPunct="0">
              <a:spcAft>
                <a:spcPct val="0"/>
              </a:spcAft>
              <a:buClr>
                <a:srgbClr val="666699"/>
              </a:buClr>
              <a:buFontTx/>
              <a:buChar char="•"/>
            </a:pPr>
            <a:r>
              <a:rPr lang="en-US" sz="2800" kern="0" dirty="0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cs typeface="Tahoma"/>
              </a:rPr>
              <a:t>Someone whose primary responsibility is to carry out the management process.</a:t>
            </a:r>
          </a:p>
          <a:p>
            <a:pPr marL="625475" lvl="1" indent="-284163" eaLnBrk="0" fontAlgn="base" hangingPunct="0">
              <a:spcAft>
                <a:spcPct val="0"/>
              </a:spcAft>
              <a:buClr>
                <a:srgbClr val="336699"/>
              </a:buClr>
              <a:buSzPct val="90000"/>
              <a:buFont typeface="Wingdings" pitchFamily="2" charset="2"/>
              <a:buChar char="Ø"/>
            </a:pPr>
            <a:r>
              <a:rPr lang="en-US" sz="2400" kern="0" dirty="0">
                <a:solidFill>
                  <a:srgbClr val="99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cs typeface="Tahoma"/>
              </a:rPr>
              <a:t>Plans and makes decisions, organizes, leads, and controls human, financial, physical, and information resources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003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Kinds of Managers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 smtClean="0"/>
              <a:t>Top Managers</a:t>
            </a:r>
          </a:p>
          <a:p>
            <a:r>
              <a:rPr lang="en-GB" dirty="0" err="1" smtClean="0"/>
              <a:t>Eg</a:t>
            </a:r>
            <a:r>
              <a:rPr lang="en-GB" dirty="0" smtClean="0"/>
              <a:t>: President, Vice President ,Chief Executive Officer</a:t>
            </a:r>
          </a:p>
          <a:p>
            <a:r>
              <a:rPr lang="en-GB" sz="2400" i="1" dirty="0" smtClean="0"/>
              <a:t>Create Organisational goals, overall strategy and operating policies</a:t>
            </a:r>
            <a:r>
              <a:rPr lang="en-GB" dirty="0" smtClean="0"/>
              <a:t>.</a:t>
            </a:r>
          </a:p>
          <a:p>
            <a:r>
              <a:rPr lang="en-GB" dirty="0" smtClean="0"/>
              <a:t>Middle Managers</a:t>
            </a:r>
          </a:p>
          <a:p>
            <a:r>
              <a:rPr lang="en-GB" sz="2400" i="1" dirty="0" smtClean="0"/>
              <a:t>Implementing the policies and plans developed by top management &amp; supervising activities of lower level managers.</a:t>
            </a:r>
          </a:p>
          <a:p>
            <a:r>
              <a:rPr lang="en-GB" dirty="0" err="1" smtClean="0"/>
              <a:t>E.g</a:t>
            </a:r>
            <a:r>
              <a:rPr lang="en-GB" dirty="0" smtClean="0"/>
              <a:t>: Plant </a:t>
            </a:r>
            <a:r>
              <a:rPr lang="en-GB" dirty="0" err="1" smtClean="0"/>
              <a:t>Manager,Operations</a:t>
            </a:r>
            <a:r>
              <a:rPr lang="en-GB" dirty="0" smtClean="0"/>
              <a:t> </a:t>
            </a:r>
            <a:r>
              <a:rPr lang="en-GB" dirty="0" err="1" smtClean="0"/>
              <a:t>Manager,dvion</a:t>
            </a:r>
            <a:r>
              <a:rPr lang="en-GB" dirty="0" smtClean="0"/>
              <a:t> Head.</a:t>
            </a:r>
          </a:p>
          <a:p>
            <a:r>
              <a:rPr lang="en-GB" dirty="0" smtClean="0"/>
              <a:t>First Level Managers</a:t>
            </a:r>
          </a:p>
          <a:p>
            <a:r>
              <a:rPr lang="en-GB" dirty="0" err="1" smtClean="0"/>
              <a:t>E.g:Supervisor,Office</a:t>
            </a:r>
            <a:r>
              <a:rPr lang="en-GB" dirty="0" smtClean="0"/>
              <a:t> Manager</a:t>
            </a:r>
          </a:p>
          <a:p>
            <a:r>
              <a:rPr lang="en-GB" sz="2800" i="1" dirty="0" smtClean="0"/>
              <a:t>Supervise  and coordinate the activities of operating employees.</a:t>
            </a:r>
            <a:endParaRPr lang="en-GB" sz="2800" i="1" dirty="0"/>
          </a:p>
        </p:txBody>
      </p:sp>
    </p:spTree>
    <p:extLst>
      <p:ext uri="{BB962C8B-B14F-4D97-AF65-F5344CB8AC3E}">
        <p14:creationId xmlns:p14="http://schemas.microsoft.com/office/powerpoint/2010/main" val="1972367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Distribution of Time per Activity by Organisational Level</a:t>
            </a:r>
            <a:endParaRPr lang="en-GB" dirty="0"/>
          </a:p>
        </p:txBody>
      </p:sp>
      <p:pic>
        <p:nvPicPr>
          <p:cNvPr id="4" name="Picture 4" descr="0106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76873"/>
            <a:ext cx="8363272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6337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>
                <a:solidFill>
                  <a:prstClr val="black"/>
                </a:solidFill>
              </a:rPr>
              <a:t>Kinds of Managers by Level and Area</a:t>
            </a:r>
            <a:endParaRPr lang="en-GB" dirty="0"/>
          </a:p>
        </p:txBody>
      </p:sp>
      <p:pic>
        <p:nvPicPr>
          <p:cNvPr id="4" name="Picture 36" descr="1439080992-001-F003-[Converted]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12776"/>
            <a:ext cx="8388424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5078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Managerial Skills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Technical Skills</a:t>
            </a:r>
          </a:p>
          <a:p>
            <a:r>
              <a:rPr lang="en-GB" dirty="0" smtClean="0"/>
              <a:t>Interpersonal Skills</a:t>
            </a:r>
          </a:p>
          <a:p>
            <a:r>
              <a:rPr lang="en-GB" dirty="0" smtClean="0"/>
              <a:t>Conceptual Skills</a:t>
            </a:r>
          </a:p>
          <a:p>
            <a:r>
              <a:rPr lang="en-GB" dirty="0" smtClean="0"/>
              <a:t>Diagnostic Skills</a:t>
            </a:r>
          </a:p>
          <a:p>
            <a:r>
              <a:rPr lang="en-GB" dirty="0" smtClean="0"/>
              <a:t>Communication Skills</a:t>
            </a:r>
          </a:p>
          <a:p>
            <a:r>
              <a:rPr lang="en-GB" dirty="0" smtClean="0"/>
              <a:t>Decision Making Skills</a:t>
            </a:r>
          </a:p>
          <a:p>
            <a:r>
              <a:rPr lang="en-GB" dirty="0" smtClean="0"/>
              <a:t>Time Management Skills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827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479" y="188640"/>
            <a:ext cx="8377237" cy="139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717" y="1600200"/>
            <a:ext cx="7976565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3410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kern="0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Why Study Management?</a:t>
            </a:r>
            <a:endParaRPr lang="en-GB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00200"/>
            <a:ext cx="8136903" cy="4709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6617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Managerial Skills and Expertise Required </a:t>
            </a:r>
            <a:r>
              <a:rPr lang="en-GB" dirty="0" smtClean="0"/>
              <a:t>by engineers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GB" dirty="0"/>
              <a:t>Costing, estimating</a:t>
            </a:r>
          </a:p>
          <a:p>
            <a:pPr algn="just"/>
            <a:r>
              <a:rPr lang="en-GB" dirty="0" smtClean="0"/>
              <a:t>Supervise </a:t>
            </a:r>
            <a:r>
              <a:rPr lang="en-GB" dirty="0"/>
              <a:t>others</a:t>
            </a:r>
          </a:p>
          <a:p>
            <a:pPr algn="just"/>
            <a:r>
              <a:rPr lang="en-GB" dirty="0" smtClean="0"/>
              <a:t>Make </a:t>
            </a:r>
            <a:r>
              <a:rPr lang="en-GB" dirty="0"/>
              <a:t>formal presentations</a:t>
            </a:r>
          </a:p>
          <a:p>
            <a:pPr algn="just"/>
            <a:r>
              <a:rPr lang="en-GB" dirty="0" smtClean="0"/>
              <a:t>Motivate </a:t>
            </a:r>
            <a:r>
              <a:rPr lang="en-GB" dirty="0"/>
              <a:t>others</a:t>
            </a:r>
          </a:p>
          <a:p>
            <a:pPr algn="just"/>
            <a:r>
              <a:rPr lang="en-GB" dirty="0" smtClean="0"/>
              <a:t>Plan </a:t>
            </a:r>
            <a:r>
              <a:rPr lang="en-GB" dirty="0"/>
              <a:t>and schedule project</a:t>
            </a:r>
          </a:p>
          <a:p>
            <a:pPr algn="just"/>
            <a:r>
              <a:rPr lang="en-GB" dirty="0" smtClean="0"/>
              <a:t>Plan </a:t>
            </a:r>
            <a:r>
              <a:rPr lang="en-GB" dirty="0"/>
              <a:t>and chair formal meetings</a:t>
            </a:r>
          </a:p>
          <a:p>
            <a:pPr algn="just"/>
            <a:r>
              <a:rPr lang="en-GB" dirty="0" smtClean="0"/>
              <a:t>Evaluate </a:t>
            </a:r>
            <a:r>
              <a:rPr lang="en-GB" dirty="0"/>
              <a:t>projects</a:t>
            </a:r>
          </a:p>
          <a:p>
            <a:pPr algn="just"/>
            <a:r>
              <a:rPr lang="en-GB" dirty="0" smtClean="0"/>
              <a:t>Analyse </a:t>
            </a:r>
            <a:r>
              <a:rPr lang="en-GB" dirty="0"/>
              <a:t>project risks</a:t>
            </a:r>
          </a:p>
          <a:p>
            <a:pPr algn="just"/>
            <a:r>
              <a:rPr lang="en-GB" dirty="0" smtClean="0"/>
              <a:t>Plan </a:t>
            </a:r>
            <a:r>
              <a:rPr lang="en-GB" dirty="0"/>
              <a:t>and control budgets </a:t>
            </a:r>
          </a:p>
        </p:txBody>
      </p:sp>
    </p:spTree>
    <p:extLst>
      <p:ext uri="{BB962C8B-B14F-4D97-AF65-F5344CB8AC3E}">
        <p14:creationId xmlns:p14="http://schemas.microsoft.com/office/powerpoint/2010/main" val="42863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Contd</a:t>
            </a:r>
            <a:r>
              <a:rPr lang="en-GB" dirty="0" smtClean="0"/>
              <a:t>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n-GB" dirty="0"/>
              <a:t>Project financing</a:t>
            </a:r>
          </a:p>
          <a:p>
            <a:pPr algn="just"/>
            <a:r>
              <a:rPr lang="en-GB" dirty="0" smtClean="0"/>
              <a:t>Analyse </a:t>
            </a:r>
            <a:r>
              <a:rPr lang="en-GB" dirty="0"/>
              <a:t>corporate risks</a:t>
            </a:r>
          </a:p>
          <a:p>
            <a:pPr algn="just"/>
            <a:r>
              <a:rPr lang="en-GB" dirty="0" smtClean="0"/>
              <a:t>Corporate </a:t>
            </a:r>
            <a:r>
              <a:rPr lang="en-GB" dirty="0"/>
              <a:t>(business) strategy</a:t>
            </a:r>
          </a:p>
          <a:p>
            <a:pPr algn="just"/>
            <a:r>
              <a:rPr lang="en-GB" dirty="0" smtClean="0"/>
              <a:t>Plan </a:t>
            </a:r>
            <a:r>
              <a:rPr lang="en-GB" dirty="0"/>
              <a:t>design and </a:t>
            </a:r>
            <a:r>
              <a:rPr lang="en-GB" dirty="0" smtClean="0"/>
              <a:t>development</a:t>
            </a:r>
            <a:endParaRPr lang="en-GB" dirty="0"/>
          </a:p>
          <a:p>
            <a:pPr algn="just"/>
            <a:r>
              <a:rPr lang="en-GB" dirty="0" smtClean="0"/>
              <a:t>Use </a:t>
            </a:r>
            <a:r>
              <a:rPr lang="en-GB" dirty="0"/>
              <a:t>of health &amp; safety law</a:t>
            </a:r>
          </a:p>
          <a:p>
            <a:pPr algn="just"/>
            <a:r>
              <a:rPr lang="en-GB" dirty="0" smtClean="0"/>
              <a:t>Negotiate </a:t>
            </a:r>
            <a:r>
              <a:rPr lang="en-GB" dirty="0"/>
              <a:t>contracts with client/customer</a:t>
            </a:r>
          </a:p>
          <a:p>
            <a:pPr algn="just"/>
            <a:r>
              <a:rPr lang="en-GB" dirty="0" smtClean="0"/>
              <a:t>Negotiate </a:t>
            </a:r>
            <a:r>
              <a:rPr lang="en-GB" dirty="0"/>
              <a:t>with supplier/contractor</a:t>
            </a:r>
          </a:p>
          <a:p>
            <a:pPr algn="just"/>
            <a:r>
              <a:rPr lang="en-GB" dirty="0" smtClean="0"/>
              <a:t> </a:t>
            </a:r>
            <a:r>
              <a:rPr lang="en-GB" dirty="0"/>
              <a:t>Negotiate with senior management</a:t>
            </a:r>
          </a:p>
          <a:p>
            <a:pPr algn="just"/>
            <a:r>
              <a:rPr lang="en-GB" dirty="0" smtClean="0"/>
              <a:t> </a:t>
            </a:r>
            <a:r>
              <a:rPr lang="en-GB" dirty="0"/>
              <a:t>Plan personnel requirements</a:t>
            </a:r>
          </a:p>
          <a:p>
            <a:pPr algn="just"/>
            <a:r>
              <a:rPr lang="en-GB" dirty="0" smtClean="0"/>
              <a:t>Recruit </a:t>
            </a:r>
            <a:r>
              <a:rPr lang="en-GB" dirty="0"/>
              <a:t>and select personnel</a:t>
            </a:r>
          </a:p>
          <a:p>
            <a:pPr algn="just"/>
            <a:r>
              <a:rPr lang="en-GB" dirty="0" smtClean="0"/>
              <a:t> </a:t>
            </a:r>
            <a:r>
              <a:rPr lang="en-GB" dirty="0"/>
              <a:t>Appraise personnel </a:t>
            </a:r>
          </a:p>
        </p:txBody>
      </p:sp>
    </p:spTree>
    <p:extLst>
      <p:ext uri="{BB962C8B-B14F-4D97-AF65-F5344CB8AC3E}">
        <p14:creationId xmlns:p14="http://schemas.microsoft.com/office/powerpoint/2010/main" val="2743890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                            </a:t>
            </a:r>
            <a:r>
              <a:rPr lang="en-GB" sz="5400" dirty="0" smtClean="0"/>
              <a:t>Thank you!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21815820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1759</TotalTime>
  <Words>453</Words>
  <Application>Microsoft Office PowerPoint</Application>
  <PresentationFormat>On-screen Show (4:3)</PresentationFormat>
  <Paragraphs>113</Paragraphs>
  <Slides>25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 Unicode MS</vt:lpstr>
      <vt:lpstr>Arial</vt:lpstr>
      <vt:lpstr>Calibri</vt:lpstr>
      <vt:lpstr>Tahoma</vt:lpstr>
      <vt:lpstr>Wingdings</vt:lpstr>
      <vt:lpstr>Office Theme</vt:lpstr>
      <vt:lpstr>Introduction to Management-1</vt:lpstr>
      <vt:lpstr>PowerPoint Presentation</vt:lpstr>
      <vt:lpstr>What is an Organization?</vt:lpstr>
      <vt:lpstr>Types of Organizational Resources</vt:lpstr>
      <vt:lpstr>Organizational Resources</vt:lpstr>
      <vt:lpstr>Examples of Resources Used by Organizations</vt:lpstr>
      <vt:lpstr>PowerPoint Presentation</vt:lpstr>
      <vt:lpstr>Management in Organisations</vt:lpstr>
      <vt:lpstr>What is Management?</vt:lpstr>
      <vt:lpstr>The Basic Purpose of Management</vt:lpstr>
      <vt:lpstr>Management Processes</vt:lpstr>
      <vt:lpstr>PowerPoint Presentation</vt:lpstr>
      <vt:lpstr>PowerPoint Presentation</vt:lpstr>
      <vt:lpstr>PowerPoint Presentation</vt:lpstr>
      <vt:lpstr>Management Process Activities</vt:lpstr>
      <vt:lpstr>Who is a Manager?</vt:lpstr>
      <vt:lpstr>Kinds of Managers</vt:lpstr>
      <vt:lpstr>Distribution of Time per Activity by Organisational Level</vt:lpstr>
      <vt:lpstr>Kinds of Managers by Level and Area</vt:lpstr>
      <vt:lpstr>Managerial Skills</vt:lpstr>
      <vt:lpstr>PowerPoint Presentation</vt:lpstr>
      <vt:lpstr>Why Study Management?</vt:lpstr>
      <vt:lpstr>Managerial Skills and Expertise Required by engineers</vt:lpstr>
      <vt:lpstr>Contd…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Management-1</dc:title>
  <dc:creator>Dilmini Gunawardana</dc:creator>
  <cp:lastModifiedBy>Dell</cp:lastModifiedBy>
  <cp:revision>31</cp:revision>
  <dcterms:created xsi:type="dcterms:W3CDTF">2016-02-25T09:35:54Z</dcterms:created>
  <dcterms:modified xsi:type="dcterms:W3CDTF">2017-07-11T08:59:06Z</dcterms:modified>
</cp:coreProperties>
</file>