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57" r:id="rId4"/>
    <p:sldId id="258" r:id="rId5"/>
    <p:sldId id="259" r:id="rId6"/>
    <p:sldId id="260" r:id="rId7"/>
    <p:sldId id="263" r:id="rId8"/>
    <p:sldId id="264" r:id="rId9"/>
    <p:sldId id="265" r:id="rId10"/>
    <p:sldId id="281" r:id="rId11"/>
    <p:sldId id="261" r:id="rId12"/>
    <p:sldId id="266" r:id="rId13"/>
    <p:sldId id="267" r:id="rId14"/>
    <p:sldId id="270" r:id="rId15"/>
    <p:sldId id="274" r:id="rId16"/>
    <p:sldId id="275" r:id="rId17"/>
    <p:sldId id="282" r:id="rId18"/>
    <p:sldId id="276" r:id="rId19"/>
    <p:sldId id="277" r:id="rId20"/>
    <p:sldId id="279" r:id="rId21"/>
    <p:sldId id="278" r:id="rId22"/>
    <p:sldId id="284" r:id="rId23"/>
    <p:sldId id="285" r:id="rId24"/>
    <p:sldId id="286" r:id="rId25"/>
    <p:sldId id="287" r:id="rId26"/>
    <p:sldId id="283" r:id="rId27"/>
    <p:sldId id="28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14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081449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41863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556100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43856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8075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31378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27538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44898A2-9827-48E1-8522-D8F3EBE17F1D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5511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8953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22990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98A2-9827-48E1-8522-D8F3EBE17F1D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2900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44898A2-9827-48E1-8522-D8F3EBE17F1D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CA50F9F-F8B6-47C8-B052-418FEBB5FB9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04021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Communications Engineering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Introduction to Telecommunications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8804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B.P </a:t>
            </a:r>
            <a:r>
              <a:rPr lang="en-GB" dirty="0" err="1" smtClean="0"/>
              <a:t>Lathi</a:t>
            </a:r>
            <a:r>
              <a:rPr lang="en-GB" dirty="0" smtClean="0"/>
              <a:t> and </a:t>
            </a:r>
            <a:r>
              <a:rPr lang="en-GB" dirty="0" err="1" smtClean="0"/>
              <a:t>Zhi</a:t>
            </a:r>
            <a:r>
              <a:rPr lang="en-GB" dirty="0" smtClean="0"/>
              <a:t> Ding, </a:t>
            </a:r>
            <a:r>
              <a:rPr lang="en-GB" i="1" dirty="0"/>
              <a:t>Modern Digital and </a:t>
            </a:r>
            <a:r>
              <a:rPr lang="en-GB" i="1" dirty="0" err="1"/>
              <a:t>Analog</a:t>
            </a:r>
            <a:r>
              <a:rPr lang="en-GB" i="1" dirty="0"/>
              <a:t> Communications Systems, </a:t>
            </a:r>
            <a:r>
              <a:rPr lang="en-GB" i="1" dirty="0" smtClean="0"/>
              <a:t>4th </a:t>
            </a:r>
            <a:r>
              <a:rPr lang="en-GB" i="1" dirty="0"/>
              <a:t>edition</a:t>
            </a:r>
            <a:r>
              <a:rPr lang="en-GB" dirty="0"/>
              <a:t>, Oxford: Oxford University </a:t>
            </a:r>
            <a:r>
              <a:rPr lang="en-GB" dirty="0" smtClean="0"/>
              <a:t>Press.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8716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Telecommunications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dirty="0" smtClean="0"/>
              <a:t>One </a:t>
            </a:r>
            <a:r>
              <a:rPr lang="en-US" sz="2400" dirty="0"/>
              <a:t>of the fastest-growing areas </a:t>
            </a:r>
            <a:r>
              <a:rPr lang="en-US" sz="2400" dirty="0" smtClean="0"/>
              <a:t>of technology </a:t>
            </a:r>
            <a:r>
              <a:rPr lang="en-US" sz="2400" dirty="0"/>
              <a:t>in the </a:t>
            </a:r>
            <a:r>
              <a:rPr lang="en-US" sz="2400" dirty="0" smtClean="0"/>
              <a:t>world.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 smtClean="0"/>
              <a:t>Rapid growth.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 smtClean="0"/>
              <a:t>Businesses </a:t>
            </a:r>
            <a:r>
              <a:rPr lang="en-US" sz="2400" dirty="0"/>
              <a:t>and individuals can </a:t>
            </a:r>
            <a:r>
              <a:rPr lang="en-US" sz="2400" dirty="0" smtClean="0"/>
              <a:t>access information </a:t>
            </a:r>
            <a:r>
              <a:rPr lang="en-US" sz="2400" dirty="0"/>
              <a:t>at electronic speed from almost</a:t>
            </a:r>
            <a:br>
              <a:rPr lang="en-US" sz="2400" dirty="0"/>
            </a:br>
            <a:r>
              <a:rPr lang="en-US" sz="2400" dirty="0"/>
              <a:t>anywhere in the </a:t>
            </a:r>
            <a:r>
              <a:rPr lang="en-US" sz="2400" dirty="0" smtClean="0"/>
              <a:t>world.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 smtClean="0"/>
              <a:t>Businesses </a:t>
            </a:r>
            <a:r>
              <a:rPr lang="en-US" sz="2400" dirty="0"/>
              <a:t>can provide better services </a:t>
            </a:r>
            <a:r>
              <a:rPr lang="en-US" sz="2400" dirty="0" smtClean="0"/>
              <a:t>and products </a:t>
            </a:r>
            <a:r>
              <a:rPr lang="en-US" sz="2400" dirty="0"/>
              <a:t>to their customers.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304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Information is created or used in every </a:t>
            </a:r>
            <a:r>
              <a:rPr lang="en-US" dirty="0" smtClean="0"/>
              <a:t>human and </a:t>
            </a:r>
            <a:r>
              <a:rPr lang="en-US" dirty="0"/>
              <a:t>machine </a:t>
            </a:r>
            <a:r>
              <a:rPr lang="en-US" dirty="0" smtClean="0"/>
              <a:t>activity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Information </a:t>
            </a:r>
            <a:r>
              <a:rPr lang="en-US" dirty="0"/>
              <a:t>is distributed or exchanged </a:t>
            </a:r>
            <a:r>
              <a:rPr lang="en-US" dirty="0" smtClean="0"/>
              <a:t>in communication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Information </a:t>
            </a:r>
            <a:r>
              <a:rPr lang="en-US" dirty="0"/>
              <a:t>in a message is related (inversely) </a:t>
            </a:r>
            <a:r>
              <a:rPr lang="en-US" dirty="0" smtClean="0"/>
              <a:t>to the </a:t>
            </a:r>
            <a:r>
              <a:rPr lang="en-US" dirty="0"/>
              <a:t>probability associated with </a:t>
            </a:r>
            <a:r>
              <a:rPr lang="en-US" dirty="0" smtClean="0"/>
              <a:t>it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/>
              <a:t>USA will attack Iraq tomorrow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/>
              <a:t>Iraq will attack USA tomorrow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044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and Milestones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658583"/>
          </a:xfrm>
        </p:spPr>
        <p:txBody>
          <a:bodyPr>
            <a:normAutofit/>
          </a:bodyPr>
          <a:lstStyle/>
          <a:p>
            <a:r>
              <a:rPr lang="en-US" b="1" dirty="0"/>
              <a:t>Mid 1800s: </a:t>
            </a:r>
            <a:r>
              <a:rPr lang="en-US" dirty="0"/>
              <a:t>the telegraph, whereby letters were </a:t>
            </a:r>
            <a:r>
              <a:rPr lang="en-US" dirty="0" smtClean="0"/>
              <a:t>translated into </a:t>
            </a:r>
            <a:r>
              <a:rPr lang="en-US" dirty="0"/>
              <a:t>sounds manually, and vice-versa</a:t>
            </a:r>
            <a:br>
              <a:rPr lang="en-US" dirty="0"/>
            </a:br>
            <a:r>
              <a:rPr lang="en-US" b="1" dirty="0" smtClean="0"/>
              <a:t>1857</a:t>
            </a:r>
            <a:r>
              <a:rPr lang="en-US" b="1" dirty="0"/>
              <a:t>: The Ceylon Telegraph Department is </a:t>
            </a:r>
            <a:r>
              <a:rPr lang="en-US" b="1" dirty="0" smtClean="0"/>
              <a:t>established</a:t>
            </a:r>
          </a:p>
          <a:p>
            <a:r>
              <a:rPr lang="en-US" b="1" dirty="0" smtClean="0"/>
              <a:t>1858</a:t>
            </a:r>
            <a:r>
              <a:rPr lang="en-US" b="1" dirty="0"/>
              <a:t>: The fist telegraph circuit established </a:t>
            </a:r>
            <a:r>
              <a:rPr lang="en-US" b="1" dirty="0" smtClean="0"/>
              <a:t>between Galle </a:t>
            </a:r>
            <a:r>
              <a:rPr lang="en-US" b="1" dirty="0"/>
              <a:t>and Colombo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1864</a:t>
            </a:r>
            <a:r>
              <a:rPr lang="en-US" b="1" dirty="0"/>
              <a:t>: </a:t>
            </a:r>
            <a:r>
              <a:rPr lang="en-US" dirty="0"/>
              <a:t>James Clerk Maxwell predicts the existence of </a:t>
            </a:r>
            <a:r>
              <a:rPr lang="en-US" dirty="0" smtClean="0"/>
              <a:t>radio waves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1864</a:t>
            </a:r>
            <a:r>
              <a:rPr lang="en-US" b="1" dirty="0"/>
              <a:t>: </a:t>
            </a:r>
            <a:r>
              <a:rPr lang="en-US" dirty="0"/>
              <a:t>The International Telegraph Union founded, </a:t>
            </a:r>
            <a:r>
              <a:rPr lang="en-US" dirty="0" smtClean="0"/>
              <a:t>the precursor </a:t>
            </a:r>
            <a:r>
              <a:rPr lang="en-US" dirty="0"/>
              <a:t>to today’s International </a:t>
            </a:r>
            <a:r>
              <a:rPr lang="en-US" dirty="0" smtClean="0"/>
              <a:t>Telecommunications Union </a:t>
            </a:r>
            <a:r>
              <a:rPr lang="en-US" dirty="0"/>
              <a:t>(ITU)</a:t>
            </a:r>
            <a:br>
              <a:rPr lang="en-US" dirty="0"/>
            </a:br>
            <a:r>
              <a:rPr lang="en-US" b="1" dirty="0" smtClean="0"/>
              <a:t>1866</a:t>
            </a:r>
            <a:r>
              <a:rPr lang="en-US" b="1" dirty="0"/>
              <a:t>: </a:t>
            </a:r>
            <a:r>
              <a:rPr lang="en-US" dirty="0"/>
              <a:t>The first transatlantic telegraph cable is laid</a:t>
            </a:r>
            <a:br>
              <a:rPr lang="en-US" dirty="0"/>
            </a:br>
            <a:r>
              <a:rPr lang="en-US" b="1" dirty="0" smtClean="0"/>
              <a:t>1876</a:t>
            </a:r>
            <a:r>
              <a:rPr lang="en-US" b="1" dirty="0"/>
              <a:t>: </a:t>
            </a:r>
            <a:r>
              <a:rPr lang="en-US" dirty="0"/>
              <a:t>the telephone is invented</a:t>
            </a:r>
            <a:br>
              <a:rPr lang="en-US" dirty="0"/>
            </a:br>
            <a:r>
              <a:rPr lang="en-US" b="1" dirty="0" smtClean="0"/>
              <a:t>1877</a:t>
            </a:r>
            <a:r>
              <a:rPr lang="en-US" b="1" dirty="0"/>
              <a:t>: </a:t>
            </a:r>
            <a:r>
              <a:rPr lang="en-US" dirty="0"/>
              <a:t>first private line telephones installed for </a:t>
            </a:r>
            <a:r>
              <a:rPr lang="en-US" dirty="0" smtClean="0"/>
              <a:t>business use</a:t>
            </a:r>
          </a:p>
          <a:p>
            <a:r>
              <a:rPr lang="en-US" b="1" dirty="0"/>
              <a:t>1878 : </a:t>
            </a:r>
            <a:r>
              <a:rPr lang="en-US" dirty="0"/>
              <a:t>First commercial telephone </a:t>
            </a:r>
            <a:r>
              <a:rPr lang="en-US" dirty="0" smtClean="0"/>
              <a:t>exchange opened </a:t>
            </a:r>
            <a:r>
              <a:rPr lang="en-US" dirty="0"/>
              <a:t>with 21 subscribers</a:t>
            </a:r>
            <a:br>
              <a:rPr lang="en-US" dirty="0"/>
            </a:br>
            <a:r>
              <a:rPr lang="en-US" b="1" dirty="0" smtClean="0"/>
              <a:t>1879</a:t>
            </a:r>
            <a:r>
              <a:rPr lang="en-US" b="1" dirty="0"/>
              <a:t>: </a:t>
            </a:r>
            <a:r>
              <a:rPr lang="en-US" dirty="0"/>
              <a:t>National Bell Telephone Company </a:t>
            </a:r>
            <a:r>
              <a:rPr lang="en-US" dirty="0" smtClean="0"/>
              <a:t>formed in </a:t>
            </a:r>
            <a:r>
              <a:rPr lang="en-US" dirty="0"/>
              <a:t>the US</a:t>
            </a:r>
            <a:br>
              <a:rPr lang="en-US" dirty="0"/>
            </a:br>
            <a:r>
              <a:rPr lang="en-US" b="1" dirty="0" smtClean="0"/>
              <a:t>1885</a:t>
            </a:r>
            <a:r>
              <a:rPr lang="en-US" b="1" dirty="0"/>
              <a:t>: </a:t>
            </a:r>
            <a:r>
              <a:rPr lang="en-US" dirty="0"/>
              <a:t>American Telephone and </a:t>
            </a:r>
            <a:r>
              <a:rPr lang="en-US" dirty="0" smtClean="0"/>
              <a:t>Telegraph Company </a:t>
            </a:r>
            <a:r>
              <a:rPr lang="en-US" dirty="0"/>
              <a:t>(AT&amp;T) is established in New </a:t>
            </a:r>
            <a:r>
              <a:rPr lang="en-US" dirty="0" smtClean="0"/>
              <a:t>York City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0684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and Milestones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750847"/>
            <a:ext cx="10058400" cy="4701716"/>
          </a:xfrm>
        </p:spPr>
        <p:txBody>
          <a:bodyPr>
            <a:normAutofit/>
          </a:bodyPr>
          <a:lstStyle/>
          <a:p>
            <a:r>
              <a:rPr lang="en-US" b="1" dirty="0"/>
              <a:t>1886: </a:t>
            </a:r>
            <a:r>
              <a:rPr lang="en-US" dirty="0"/>
              <a:t>Heinrich Rudolph Hertz </a:t>
            </a:r>
            <a:r>
              <a:rPr lang="en-US" dirty="0" smtClean="0"/>
              <a:t>demonstrates that </a:t>
            </a:r>
            <a:r>
              <a:rPr lang="en-US" dirty="0"/>
              <a:t>rapid variations of electric current could</a:t>
            </a:r>
            <a:br>
              <a:rPr lang="en-US" dirty="0"/>
            </a:br>
            <a:r>
              <a:rPr lang="en-US" dirty="0"/>
              <a:t>be projected into space in the form of </a:t>
            </a:r>
            <a:r>
              <a:rPr lang="en-US" dirty="0" smtClean="0"/>
              <a:t>radio waves </a:t>
            </a:r>
            <a:r>
              <a:rPr lang="en-US" dirty="0"/>
              <a:t>similar to those of light and heat.</a:t>
            </a:r>
            <a:br>
              <a:rPr lang="en-US" dirty="0"/>
            </a:br>
            <a:r>
              <a:rPr lang="en-US" b="1" dirty="0" smtClean="0"/>
              <a:t>1897</a:t>
            </a:r>
            <a:r>
              <a:rPr lang="en-US" b="1" dirty="0"/>
              <a:t>: </a:t>
            </a:r>
            <a:r>
              <a:rPr lang="en-US" dirty="0"/>
              <a:t>Wireless telegraph is patented </a:t>
            </a:r>
            <a:r>
              <a:rPr lang="en-US" dirty="0" smtClean="0"/>
              <a:t>by Marconi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1891</a:t>
            </a:r>
            <a:r>
              <a:rPr lang="en-US" b="1" dirty="0"/>
              <a:t>: </a:t>
            </a:r>
            <a:r>
              <a:rPr lang="en-US" dirty="0"/>
              <a:t>The </a:t>
            </a:r>
            <a:r>
              <a:rPr lang="en-US" dirty="0" err="1"/>
              <a:t>Strowger</a:t>
            </a:r>
            <a:r>
              <a:rPr lang="en-US" dirty="0"/>
              <a:t> </a:t>
            </a:r>
            <a:r>
              <a:rPr lang="en-US" dirty="0" smtClean="0"/>
              <a:t>machine-switching system </a:t>
            </a:r>
            <a:r>
              <a:rPr lang="en-US" dirty="0"/>
              <a:t>is patented</a:t>
            </a:r>
            <a:br>
              <a:rPr lang="en-US" dirty="0"/>
            </a:br>
            <a:r>
              <a:rPr lang="en-US" b="1" dirty="0" smtClean="0"/>
              <a:t>1898</a:t>
            </a:r>
            <a:r>
              <a:rPr lang="en-US" b="1" dirty="0"/>
              <a:t>: </a:t>
            </a:r>
            <a:r>
              <a:rPr lang="en-US" dirty="0"/>
              <a:t>Wireless telegraphic </a:t>
            </a:r>
            <a:r>
              <a:rPr lang="en-US" dirty="0" smtClean="0"/>
              <a:t>connection between </a:t>
            </a:r>
            <a:r>
              <a:rPr lang="en-US" dirty="0"/>
              <a:t>England and France </a:t>
            </a:r>
            <a:r>
              <a:rPr lang="en-US" dirty="0" smtClean="0"/>
              <a:t>established</a:t>
            </a:r>
          </a:p>
          <a:p>
            <a:r>
              <a:rPr lang="en-US" b="1" dirty="0" smtClean="0"/>
              <a:t>1901</a:t>
            </a:r>
            <a:r>
              <a:rPr lang="en-US" b="1" dirty="0"/>
              <a:t>: </a:t>
            </a:r>
            <a:r>
              <a:rPr lang="en-US" dirty="0"/>
              <a:t>Marconi successfully transmits radio signal </a:t>
            </a:r>
            <a:r>
              <a:rPr lang="en-US" dirty="0" smtClean="0"/>
              <a:t>across the </a:t>
            </a:r>
            <a:r>
              <a:rPr lang="en-US" dirty="0"/>
              <a:t>Atlantic Ocean from Cornwall to </a:t>
            </a:r>
            <a:r>
              <a:rPr lang="en-US" dirty="0" smtClean="0"/>
              <a:t>Newfoundland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1902</a:t>
            </a:r>
            <a:r>
              <a:rPr lang="en-US" b="1" dirty="0"/>
              <a:t>: </a:t>
            </a:r>
            <a:r>
              <a:rPr lang="en-US" dirty="0"/>
              <a:t>First bidirectional communication across </a:t>
            </a:r>
            <a:r>
              <a:rPr lang="en-US" dirty="0" smtClean="0"/>
              <a:t>the Atlantic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1911</a:t>
            </a:r>
            <a:r>
              <a:rPr lang="en-US" b="1" dirty="0"/>
              <a:t>: The Central Telegraph Office (CTO) building </a:t>
            </a:r>
            <a:r>
              <a:rPr lang="en-US" b="1" dirty="0" smtClean="0"/>
              <a:t>is opened </a:t>
            </a:r>
            <a:r>
              <a:rPr lang="en-US" b="1" dirty="0"/>
              <a:t>in Colombo Fort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1914</a:t>
            </a:r>
            <a:r>
              <a:rPr lang="en-US" b="1" dirty="0"/>
              <a:t>: </a:t>
            </a:r>
            <a:r>
              <a:rPr lang="en-US" dirty="0"/>
              <a:t>First voice over radio transmission</a:t>
            </a:r>
            <a:br>
              <a:rPr lang="en-US" dirty="0"/>
            </a:br>
            <a:r>
              <a:rPr lang="en-US" b="1" dirty="0" smtClean="0"/>
              <a:t>1925:</a:t>
            </a:r>
            <a:r>
              <a:rPr lang="en-US" dirty="0" smtClean="0"/>
              <a:t> </a:t>
            </a:r>
            <a:r>
              <a:rPr lang="en-US" dirty="0"/>
              <a:t>John </a:t>
            </a:r>
            <a:r>
              <a:rPr lang="en-US" dirty="0" err="1"/>
              <a:t>Logie</a:t>
            </a:r>
            <a:r>
              <a:rPr lang="en-US" dirty="0"/>
              <a:t> Baird demonstrated the </a:t>
            </a:r>
            <a:r>
              <a:rPr lang="en-US" dirty="0" smtClean="0"/>
              <a:t>transmission of </a:t>
            </a:r>
            <a:r>
              <a:rPr lang="en-US" dirty="0"/>
              <a:t>moving pictures, and television was born</a:t>
            </a:r>
            <a:br>
              <a:rPr lang="en-US" dirty="0"/>
            </a:br>
            <a:r>
              <a:rPr lang="en-US" b="1" dirty="0" smtClean="0"/>
              <a:t>1924</a:t>
            </a:r>
            <a:r>
              <a:rPr lang="en-US" b="1" dirty="0"/>
              <a:t>: Public broadcasting is inaugurated in Sri Lanka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1927</a:t>
            </a:r>
            <a:r>
              <a:rPr lang="en-US" b="1" dirty="0"/>
              <a:t>: </a:t>
            </a:r>
            <a:r>
              <a:rPr lang="en-US" dirty="0"/>
              <a:t>Public demonstration of TV transmission by wire</a:t>
            </a:r>
            <a:br>
              <a:rPr lang="en-US" dirty="0"/>
            </a:br>
            <a:r>
              <a:rPr lang="en-US" b="1" dirty="0" smtClean="0"/>
              <a:t>1932</a:t>
            </a:r>
            <a:r>
              <a:rPr lang="en-US" b="1" dirty="0"/>
              <a:t>: </a:t>
            </a:r>
            <a:r>
              <a:rPr lang="en-US" dirty="0"/>
              <a:t>The International Telegraph Union is renamed </a:t>
            </a:r>
            <a:r>
              <a:rPr lang="en-US" dirty="0" smtClean="0"/>
              <a:t>as The </a:t>
            </a:r>
            <a:r>
              <a:rPr lang="en-US" dirty="0"/>
              <a:t>International Telecommunications Union (ITU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1582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and Milestones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658583"/>
          </a:xfrm>
        </p:spPr>
        <p:txBody>
          <a:bodyPr>
            <a:normAutofit/>
          </a:bodyPr>
          <a:lstStyle/>
          <a:p>
            <a:r>
              <a:rPr lang="en-US" b="1" dirty="0"/>
              <a:t>1934 : </a:t>
            </a:r>
            <a:r>
              <a:rPr lang="en-US" dirty="0"/>
              <a:t>Federal Communications Commission (</a:t>
            </a:r>
            <a:r>
              <a:rPr lang="en-US" dirty="0" smtClean="0"/>
              <a:t>FCC) created </a:t>
            </a:r>
            <a:r>
              <a:rPr lang="en-US" dirty="0"/>
              <a:t>in the US for telecom regulation</a:t>
            </a:r>
            <a:br>
              <a:rPr lang="en-US" dirty="0"/>
            </a:br>
            <a:r>
              <a:rPr lang="en-US" b="1" dirty="0" smtClean="0"/>
              <a:t>1936 </a:t>
            </a:r>
            <a:r>
              <a:rPr lang="en-US" b="1" dirty="0"/>
              <a:t>: </a:t>
            </a:r>
            <a:r>
              <a:rPr lang="en-US" dirty="0"/>
              <a:t>First coaxial cable installed between New </a:t>
            </a:r>
            <a:r>
              <a:rPr lang="en-US" dirty="0" smtClean="0"/>
              <a:t>York and </a:t>
            </a:r>
            <a:r>
              <a:rPr lang="en-US" dirty="0"/>
              <a:t>Philadelphia for multi-channel telephone systems</a:t>
            </a:r>
            <a:br>
              <a:rPr lang="en-US" dirty="0"/>
            </a:br>
            <a:r>
              <a:rPr lang="en-US" b="1" dirty="0" smtClean="0"/>
              <a:t>1940</a:t>
            </a:r>
            <a:r>
              <a:rPr lang="en-US" b="1" dirty="0"/>
              <a:t>: </a:t>
            </a:r>
            <a:r>
              <a:rPr lang="en-US" dirty="0"/>
              <a:t>Broad band carrier systems are </a:t>
            </a:r>
            <a:r>
              <a:rPr lang="en-US" dirty="0" smtClean="0"/>
              <a:t>introduced allowing </a:t>
            </a:r>
            <a:r>
              <a:rPr lang="en-US" dirty="0"/>
              <a:t>for simultaneous calls over a single pair </a:t>
            </a:r>
            <a:r>
              <a:rPr lang="en-US" dirty="0" smtClean="0"/>
              <a:t>of wires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1945 </a:t>
            </a:r>
            <a:r>
              <a:rPr lang="en-US" b="1" dirty="0"/>
              <a:t>: </a:t>
            </a:r>
            <a:r>
              <a:rPr lang="en-US" dirty="0"/>
              <a:t>Arthur C. Clarke introduces the concept </a:t>
            </a:r>
            <a:r>
              <a:rPr lang="en-US" dirty="0" smtClean="0"/>
              <a:t>of using </a:t>
            </a:r>
            <a:r>
              <a:rPr lang="en-US" dirty="0"/>
              <a:t>satellites for communications</a:t>
            </a:r>
            <a:br>
              <a:rPr lang="en-US" dirty="0"/>
            </a:br>
            <a:r>
              <a:rPr lang="en-US" b="1" dirty="0" smtClean="0"/>
              <a:t>1946</a:t>
            </a:r>
            <a:r>
              <a:rPr lang="en-US" b="1" dirty="0"/>
              <a:t>: </a:t>
            </a:r>
            <a:r>
              <a:rPr lang="en-US" dirty="0"/>
              <a:t>First commercial multi-channel high </a:t>
            </a:r>
            <a:r>
              <a:rPr lang="en-US" dirty="0" smtClean="0"/>
              <a:t>frequency microwave </a:t>
            </a:r>
            <a:r>
              <a:rPr lang="en-US" dirty="0"/>
              <a:t>radiotelephone system </a:t>
            </a:r>
            <a:r>
              <a:rPr lang="en-US" dirty="0" smtClean="0"/>
              <a:t>introduced</a:t>
            </a:r>
          </a:p>
          <a:p>
            <a:r>
              <a:rPr lang="en-US" b="1" dirty="0"/>
              <a:t>1960</a:t>
            </a:r>
            <a:r>
              <a:rPr lang="en-US" dirty="0"/>
              <a:t> : Bell Laboratories demonstrates a </a:t>
            </a:r>
            <a:r>
              <a:rPr lang="en-US" dirty="0" err="1"/>
              <a:t>transUS</a:t>
            </a:r>
            <a:r>
              <a:rPr lang="en-US" dirty="0"/>
              <a:t> telephone call by bouncing signals off </a:t>
            </a:r>
            <a:r>
              <a:rPr lang="en-US" dirty="0" smtClean="0"/>
              <a:t>the moon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1948</a:t>
            </a:r>
            <a:r>
              <a:rPr lang="en-US" dirty="0"/>
              <a:t>: First public demonstration of </a:t>
            </a:r>
            <a:r>
              <a:rPr lang="en-US" dirty="0" smtClean="0"/>
              <a:t>the transistor </a:t>
            </a:r>
            <a:r>
              <a:rPr lang="en-US" dirty="0"/>
              <a:t>by Bell Telephone Laboratories</a:t>
            </a:r>
            <a:br>
              <a:rPr lang="en-US" dirty="0"/>
            </a:br>
            <a:r>
              <a:rPr lang="en-US" b="1" dirty="0" smtClean="0"/>
              <a:t>1949</a:t>
            </a:r>
            <a:r>
              <a:rPr lang="en-US" dirty="0" smtClean="0"/>
              <a:t> </a:t>
            </a:r>
            <a:r>
              <a:rPr lang="en-US" dirty="0"/>
              <a:t>: The ITU becomes a member of the </a:t>
            </a:r>
            <a:r>
              <a:rPr lang="en-US" dirty="0" smtClean="0"/>
              <a:t>United Nations </a:t>
            </a:r>
            <a:r>
              <a:rPr lang="en-US" dirty="0"/>
              <a:t>family of organizations</a:t>
            </a:r>
            <a:br>
              <a:rPr lang="en-US" dirty="0"/>
            </a:br>
            <a:r>
              <a:rPr lang="en-US" b="1" dirty="0" smtClean="0"/>
              <a:t>1955</a:t>
            </a:r>
            <a:r>
              <a:rPr lang="en-US" dirty="0" smtClean="0"/>
              <a:t> </a:t>
            </a:r>
            <a:r>
              <a:rPr lang="en-US" dirty="0"/>
              <a:t>: Initial trial installation of an </a:t>
            </a:r>
            <a:r>
              <a:rPr lang="en-US" dirty="0" smtClean="0"/>
              <a:t>electronic switch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1956</a:t>
            </a:r>
            <a:r>
              <a:rPr lang="en-US" dirty="0"/>
              <a:t>: First transatlantic cable goes into </a:t>
            </a:r>
            <a:r>
              <a:rPr lang="en-US" dirty="0" smtClean="0"/>
              <a:t>service with </a:t>
            </a:r>
            <a:r>
              <a:rPr lang="en-US" dirty="0"/>
              <a:t>36 channels between Newfoundland </a:t>
            </a:r>
            <a:r>
              <a:rPr lang="en-US" dirty="0" smtClean="0"/>
              <a:t>and Scotland</a:t>
            </a:r>
          </a:p>
          <a:p>
            <a:r>
              <a:rPr lang="en-US" b="1" dirty="0"/>
              <a:t>1962</a:t>
            </a:r>
            <a:r>
              <a:rPr lang="en-US" dirty="0" smtClean="0"/>
              <a:t>: </a:t>
            </a:r>
            <a:r>
              <a:rPr lang="en-US" dirty="0"/>
              <a:t>world’s first international </a:t>
            </a:r>
            <a:r>
              <a:rPr lang="en-US" dirty="0" smtClean="0"/>
              <a:t>telecommunications satellite</a:t>
            </a:r>
            <a:r>
              <a:rPr lang="en-US" dirty="0"/>
              <a:t>, Telstar is </a:t>
            </a:r>
            <a:r>
              <a:rPr lang="en-US" dirty="0" smtClean="0"/>
              <a:t>launched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2302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and Milestones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742222"/>
            <a:ext cx="10058400" cy="4675836"/>
          </a:xfrm>
        </p:spPr>
        <p:txBody>
          <a:bodyPr>
            <a:normAutofit/>
          </a:bodyPr>
          <a:lstStyle/>
          <a:p>
            <a:r>
              <a:rPr lang="en-US" dirty="0"/>
              <a:t>1967: Bell Laboratories introduces a wireless </a:t>
            </a:r>
            <a:r>
              <a:rPr lang="en-US" dirty="0" smtClean="0"/>
              <a:t>telephone extension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1968</a:t>
            </a:r>
            <a:r>
              <a:rPr lang="en-US" dirty="0"/>
              <a:t>: First computer network using packet switching </a:t>
            </a:r>
            <a:r>
              <a:rPr lang="en-US" dirty="0" smtClean="0"/>
              <a:t>is established </a:t>
            </a:r>
            <a:r>
              <a:rPr lang="en-US" dirty="0"/>
              <a:t>at the Lawrence Livermore </a:t>
            </a:r>
            <a:r>
              <a:rPr lang="en-US" dirty="0" smtClean="0"/>
              <a:t>National Laboratory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1969: Bell </a:t>
            </a:r>
            <a:r>
              <a:rPr lang="en-US" dirty="0"/>
              <a:t>Labs creates the UNIX operating </a:t>
            </a:r>
            <a:r>
              <a:rPr lang="en-US" dirty="0" smtClean="0"/>
              <a:t>system The </a:t>
            </a:r>
            <a:r>
              <a:rPr lang="en-US" dirty="0"/>
              <a:t>first network, ARPANET linking four sites is </a:t>
            </a:r>
            <a:r>
              <a:rPr lang="en-US" dirty="0" smtClean="0"/>
              <a:t>established. ARPANET </a:t>
            </a:r>
            <a:r>
              <a:rPr lang="en-US" dirty="0"/>
              <a:t>would become the technical core of the Internet</a:t>
            </a:r>
            <a:br>
              <a:rPr lang="en-US" dirty="0"/>
            </a:br>
            <a:r>
              <a:rPr lang="en-US" dirty="0" smtClean="0"/>
              <a:t>1973: Development </a:t>
            </a:r>
            <a:r>
              <a:rPr lang="en-US" dirty="0"/>
              <a:t>of a common Internetwork Protocol</a:t>
            </a:r>
            <a:br>
              <a:rPr lang="en-US" dirty="0"/>
            </a:br>
            <a:r>
              <a:rPr lang="en-US" dirty="0" smtClean="0"/>
              <a:t>1973:The </a:t>
            </a:r>
            <a:r>
              <a:rPr lang="en-US" dirty="0"/>
              <a:t>first “Mobile Phone” call by Motorola</a:t>
            </a:r>
            <a:br>
              <a:rPr lang="en-US" dirty="0"/>
            </a:br>
            <a:r>
              <a:rPr lang="en-US" dirty="0" smtClean="0"/>
              <a:t>1974</a:t>
            </a:r>
            <a:r>
              <a:rPr lang="en-US" dirty="0"/>
              <a:t>: The term Internet is adopted</a:t>
            </a:r>
            <a:br>
              <a:rPr lang="en-US" dirty="0"/>
            </a:br>
            <a:r>
              <a:rPr lang="en-US" dirty="0" smtClean="0"/>
              <a:t>1975</a:t>
            </a:r>
            <a:r>
              <a:rPr lang="en-US" dirty="0"/>
              <a:t>: Sri Lanka’s first satellite earth station is opened </a:t>
            </a:r>
            <a:r>
              <a:rPr lang="en-US" dirty="0" smtClean="0"/>
              <a:t>at </a:t>
            </a:r>
            <a:r>
              <a:rPr lang="en-US" dirty="0" err="1" smtClean="0"/>
              <a:t>Padukka</a:t>
            </a:r>
            <a:endParaRPr lang="en-US" dirty="0" smtClean="0"/>
          </a:p>
          <a:p>
            <a:r>
              <a:rPr lang="en-US" dirty="0"/>
              <a:t>1976 : AT&amp;T installs its first digital switch.</a:t>
            </a:r>
            <a:br>
              <a:rPr lang="en-US" dirty="0"/>
            </a:br>
            <a:r>
              <a:rPr lang="en-US" dirty="0" smtClean="0"/>
              <a:t>1978</a:t>
            </a:r>
            <a:r>
              <a:rPr lang="en-US" dirty="0"/>
              <a:t>: Field trials of the first cellular system, AMPS</a:t>
            </a:r>
            <a:br>
              <a:rPr lang="en-US" dirty="0"/>
            </a:br>
            <a:r>
              <a:rPr lang="en-US" dirty="0" smtClean="0"/>
              <a:t>1980</a:t>
            </a:r>
            <a:r>
              <a:rPr lang="en-US" dirty="0"/>
              <a:t>: International Direct </a:t>
            </a:r>
            <a:r>
              <a:rPr lang="en-US" dirty="0" smtClean="0"/>
              <a:t>Dialing </a:t>
            </a:r>
            <a:r>
              <a:rPr lang="en-US" dirty="0"/>
              <a:t>(IDD) </a:t>
            </a:r>
            <a:r>
              <a:rPr lang="en-US" dirty="0" smtClean="0"/>
              <a:t>is established </a:t>
            </a:r>
            <a:r>
              <a:rPr lang="en-US" dirty="0"/>
              <a:t>in Sri </a:t>
            </a:r>
            <a:r>
              <a:rPr lang="en-US" dirty="0" smtClean="0"/>
              <a:t>Lanka</a:t>
            </a:r>
            <a:br>
              <a:rPr lang="en-US" dirty="0" smtClean="0"/>
            </a:br>
            <a:r>
              <a:rPr lang="en-US" dirty="0" smtClean="0"/>
              <a:t>1983: The </a:t>
            </a:r>
            <a:r>
              <a:rPr lang="en-US" dirty="0"/>
              <a:t>fist cellular system goes into operation in the US</a:t>
            </a:r>
            <a:r>
              <a:rPr lang="en-US" dirty="0" smtClean="0"/>
              <a:t>.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1985</a:t>
            </a:r>
            <a:r>
              <a:rPr lang="en-US" dirty="0"/>
              <a:t>: Sri Lanka subscribes to the </a:t>
            </a:r>
            <a:r>
              <a:rPr lang="en-US" dirty="0" smtClean="0"/>
              <a:t>SEA-ME-WE submarine </a:t>
            </a:r>
            <a:r>
              <a:rPr lang="en-US" dirty="0"/>
              <a:t>cable</a:t>
            </a:r>
            <a:br>
              <a:rPr lang="en-US" dirty="0"/>
            </a:br>
            <a:r>
              <a:rPr lang="en-US" dirty="0" smtClean="0"/>
              <a:t>1986</a:t>
            </a:r>
            <a:r>
              <a:rPr lang="en-US" dirty="0"/>
              <a:t>: First optical fiber cable is laid in Sri </a:t>
            </a:r>
            <a:r>
              <a:rPr lang="en-US" dirty="0" smtClean="0"/>
              <a:t>Lanka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1987</a:t>
            </a:r>
            <a:r>
              <a:rPr lang="en-US" dirty="0"/>
              <a:t>: GSM, the first digital cellular </a:t>
            </a:r>
            <a:r>
              <a:rPr lang="en-US" dirty="0" smtClean="0"/>
              <a:t>system Standard </a:t>
            </a:r>
            <a:r>
              <a:rPr lang="en-US" dirty="0"/>
              <a:t>is made </a:t>
            </a:r>
            <a:r>
              <a:rPr lang="en-US" dirty="0" smtClean="0"/>
              <a:t>available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4275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and Milestones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675836"/>
          </a:xfrm>
        </p:spPr>
        <p:txBody>
          <a:bodyPr>
            <a:normAutofit/>
          </a:bodyPr>
          <a:lstStyle/>
          <a:p>
            <a:r>
              <a:rPr lang="en-US" b="1" dirty="0"/>
              <a:t>1988</a:t>
            </a:r>
            <a:r>
              <a:rPr lang="en-US" dirty="0"/>
              <a:t> </a:t>
            </a:r>
            <a:r>
              <a:rPr lang="en-US" dirty="0" smtClean="0"/>
              <a:t>: </a:t>
            </a:r>
            <a:r>
              <a:rPr lang="en-US" dirty="0"/>
              <a:t>The first transatlantic fiber optic cable is </a:t>
            </a:r>
            <a:r>
              <a:rPr lang="en-US" dirty="0" smtClean="0"/>
              <a:t>installed between </a:t>
            </a:r>
            <a:r>
              <a:rPr lang="en-US" dirty="0"/>
              <a:t>USA and England/France with </a:t>
            </a:r>
            <a:r>
              <a:rPr lang="en-US" dirty="0" smtClean="0"/>
              <a:t>40,000 channels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1988</a:t>
            </a:r>
            <a:r>
              <a:rPr lang="en-US" dirty="0" smtClean="0"/>
              <a:t>: </a:t>
            </a:r>
            <a:r>
              <a:rPr lang="en-US" b="1" dirty="0" smtClean="0"/>
              <a:t>The </a:t>
            </a:r>
            <a:r>
              <a:rPr lang="en-US" b="1" dirty="0"/>
              <a:t>first cellular license is issued in Sri Lanka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1991</a:t>
            </a:r>
            <a:r>
              <a:rPr lang="en-US" dirty="0" smtClean="0"/>
              <a:t>: The </a:t>
            </a:r>
            <a:r>
              <a:rPr lang="en-US" dirty="0"/>
              <a:t>first US digital cellular system introduced</a:t>
            </a:r>
            <a:br>
              <a:rPr lang="en-US" dirty="0"/>
            </a:br>
            <a:r>
              <a:rPr lang="en-US" b="1" dirty="0" smtClean="0"/>
              <a:t>1992</a:t>
            </a:r>
            <a:r>
              <a:rPr lang="en-US" dirty="0" smtClean="0"/>
              <a:t> </a:t>
            </a:r>
            <a:r>
              <a:rPr lang="en-US" dirty="0"/>
              <a:t>– US introduces the first </a:t>
            </a:r>
            <a:r>
              <a:rPr lang="en-US" dirty="0" smtClean="0"/>
              <a:t>CDMA-based digital </a:t>
            </a:r>
            <a:r>
              <a:rPr lang="en-US" dirty="0"/>
              <a:t>cellular system introduced</a:t>
            </a:r>
            <a:br>
              <a:rPr lang="en-US" dirty="0"/>
            </a:br>
            <a:r>
              <a:rPr lang="en-US" b="1" dirty="0" smtClean="0"/>
              <a:t>1993</a:t>
            </a:r>
            <a:r>
              <a:rPr lang="en-US" dirty="0" smtClean="0"/>
              <a:t> –</a:t>
            </a:r>
            <a:r>
              <a:rPr lang="en-US" dirty="0"/>
              <a:t> </a:t>
            </a:r>
            <a:r>
              <a:rPr lang="en-US" dirty="0" smtClean="0"/>
              <a:t>The </a:t>
            </a:r>
            <a:r>
              <a:rPr lang="en-US" dirty="0"/>
              <a:t>first digital mobile network is established </a:t>
            </a:r>
            <a:r>
              <a:rPr lang="en-US" dirty="0" smtClean="0"/>
              <a:t>in the U.S.</a:t>
            </a:r>
            <a:r>
              <a:rPr lang="en-US" dirty="0"/>
              <a:t> </a:t>
            </a:r>
            <a:r>
              <a:rPr lang="en-US" dirty="0" smtClean="0"/>
              <a:t>The </a:t>
            </a:r>
            <a:r>
              <a:rPr lang="en-US" dirty="0"/>
              <a:t>first web browser, Mosaic, is </a:t>
            </a:r>
            <a:r>
              <a:rPr lang="en-US" dirty="0" smtClean="0"/>
              <a:t>introduced.</a:t>
            </a:r>
          </a:p>
          <a:p>
            <a:r>
              <a:rPr lang="en-US" b="1" dirty="0"/>
              <a:t>1995 </a:t>
            </a:r>
            <a:r>
              <a:rPr lang="en-US" b="1" dirty="0" smtClean="0"/>
              <a:t>: </a:t>
            </a:r>
            <a:r>
              <a:rPr lang="en-US" dirty="0"/>
              <a:t>100 million cellular subscribers in the U.S</a:t>
            </a:r>
            <a:r>
              <a:rPr lang="en-US" dirty="0" smtClean="0"/>
              <a:t>. </a:t>
            </a:r>
            <a:r>
              <a:rPr lang="en-US" dirty="0"/>
              <a:t>30 million users on the Internet </a:t>
            </a:r>
            <a:r>
              <a:rPr lang="en-US" dirty="0" smtClean="0"/>
              <a:t>worldwide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1996</a:t>
            </a:r>
            <a:r>
              <a:rPr lang="en-US" b="1" dirty="0"/>
              <a:t>: </a:t>
            </a:r>
            <a:r>
              <a:rPr lang="en-US" dirty="0"/>
              <a:t>Email and Internet services established in </a:t>
            </a:r>
            <a:r>
              <a:rPr lang="en-US" dirty="0" smtClean="0"/>
              <a:t>Sri Lanka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1999: </a:t>
            </a:r>
            <a:r>
              <a:rPr lang="en-US" dirty="0" smtClean="0"/>
              <a:t>The </a:t>
            </a:r>
            <a:r>
              <a:rPr lang="en-US" dirty="0"/>
              <a:t>Internet envelopes the business community </a:t>
            </a:r>
            <a:r>
              <a:rPr lang="en-US" dirty="0" smtClean="0"/>
              <a:t>as companies </a:t>
            </a:r>
            <a:r>
              <a:rPr lang="en-US" dirty="0"/>
              <a:t>scramble to ensure that they are ready to</a:t>
            </a:r>
            <a:br>
              <a:rPr lang="en-US" dirty="0"/>
            </a:br>
            <a:r>
              <a:rPr lang="en-US" dirty="0"/>
              <a:t>do business via this "World Wide Web".</a:t>
            </a:r>
            <a:br>
              <a:rPr lang="en-US" dirty="0"/>
            </a:br>
            <a:r>
              <a:rPr lang="en-US" dirty="0" smtClean="0"/>
              <a:t>The </a:t>
            </a:r>
            <a:r>
              <a:rPr lang="en-US" dirty="0"/>
              <a:t>first release of UMTS (3G) standards is </a:t>
            </a:r>
            <a:r>
              <a:rPr lang="en-US" dirty="0" smtClean="0"/>
              <a:t>completed.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Sri </a:t>
            </a:r>
            <a:r>
              <a:rPr lang="en-US" dirty="0"/>
              <a:t>Lanka Telecom installs the 500,000th telephone </a:t>
            </a:r>
            <a:r>
              <a:rPr lang="en-US" dirty="0" smtClean="0"/>
              <a:t>line in </a:t>
            </a:r>
            <a:r>
              <a:rPr lang="en-US" dirty="0"/>
              <a:t>Sri </a:t>
            </a:r>
            <a:r>
              <a:rPr lang="en-US" dirty="0" smtClean="0"/>
              <a:t>Lanka</a:t>
            </a:r>
          </a:p>
        </p:txBody>
      </p:sp>
    </p:spTree>
    <p:extLst>
      <p:ext uri="{BB962C8B-B14F-4D97-AF65-F5344CB8AC3E}">
        <p14:creationId xmlns="" xmlns:p14="http://schemas.microsoft.com/office/powerpoint/2010/main" val="361187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and Milestones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831111"/>
          </a:xfrm>
        </p:spPr>
        <p:txBody>
          <a:bodyPr>
            <a:normAutofit/>
          </a:bodyPr>
          <a:lstStyle/>
          <a:p>
            <a:r>
              <a:rPr lang="en-US" b="1" dirty="0" smtClean="0"/>
              <a:t>2000</a:t>
            </a:r>
            <a:r>
              <a:rPr lang="en-US" dirty="0" smtClean="0"/>
              <a:t>: World’s </a:t>
            </a:r>
            <a:r>
              <a:rPr lang="en-US" dirty="0"/>
              <a:t>first 3G/UMTS </a:t>
            </a:r>
            <a:r>
              <a:rPr lang="en-US" dirty="0" smtClean="0"/>
              <a:t>call</a:t>
            </a:r>
          </a:p>
          <a:p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2001</a:t>
            </a:r>
            <a:r>
              <a:rPr lang="en-US" dirty="0" smtClean="0"/>
              <a:t>:</a:t>
            </a:r>
            <a:r>
              <a:rPr lang="en-US" dirty="0"/>
              <a:t> </a:t>
            </a:r>
            <a:r>
              <a:rPr lang="en-US" dirty="0" smtClean="0"/>
              <a:t>NTT </a:t>
            </a:r>
            <a:r>
              <a:rPr lang="en-US" dirty="0"/>
              <a:t>DoCoMo launches the first commercial WCDMA 3G mobile </a:t>
            </a:r>
            <a:r>
              <a:rPr lang="en-US" dirty="0" smtClean="0"/>
              <a:t>network</a:t>
            </a:r>
          </a:p>
          <a:p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2002</a:t>
            </a:r>
            <a:r>
              <a:rPr lang="en-US" dirty="0" smtClean="0"/>
              <a:t>: SK </a:t>
            </a:r>
            <a:r>
              <a:rPr lang="en-US" dirty="0"/>
              <a:t>Telecom in Korea launches the world's first commercial CDMA2000 </a:t>
            </a:r>
            <a:r>
              <a:rPr lang="en-US" dirty="0" smtClean="0"/>
              <a:t>3G network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 smtClean="0"/>
              <a:t>Mobilkom</a:t>
            </a:r>
            <a:r>
              <a:rPr lang="en-US" dirty="0" smtClean="0"/>
              <a:t> </a:t>
            </a:r>
            <a:r>
              <a:rPr lang="en-US" dirty="0"/>
              <a:t>Austria launches Europe's First </a:t>
            </a:r>
            <a:r>
              <a:rPr lang="en-US" dirty="0" smtClean="0"/>
              <a:t>UMTS-Network</a:t>
            </a:r>
          </a:p>
          <a:p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2003</a:t>
            </a:r>
            <a:r>
              <a:rPr lang="en-US" dirty="0" smtClean="0"/>
              <a:t>: </a:t>
            </a:r>
            <a:r>
              <a:rPr lang="en-US" dirty="0"/>
              <a:t>Korean mobile operator KTF announced plans to begin transmitting TV </a:t>
            </a:r>
            <a:r>
              <a:rPr lang="en-US" dirty="0" smtClean="0"/>
              <a:t>direct to </a:t>
            </a:r>
            <a:r>
              <a:rPr lang="en-US" dirty="0"/>
              <a:t>3G mobile phones via the CDMA2000 </a:t>
            </a:r>
            <a:r>
              <a:rPr lang="en-US" dirty="0" smtClean="0"/>
              <a:t>system</a:t>
            </a:r>
          </a:p>
          <a:p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2006</a:t>
            </a:r>
            <a:r>
              <a:rPr lang="en-US" dirty="0" smtClean="0"/>
              <a:t>: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/>
              <a:t>SLT installs 1 millionth telephone line in Sri </a:t>
            </a:r>
            <a:r>
              <a:rPr lang="en-US" dirty="0" smtClean="0"/>
              <a:t>Lanka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0233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Trends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first individual mini project.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9844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Block Diagram of a Communication System.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lowchart: Alternate Process 3"/>
          <p:cNvSpPr/>
          <p:nvPr/>
        </p:nvSpPr>
        <p:spPr>
          <a:xfrm>
            <a:off x="1145704" y="3027871"/>
            <a:ext cx="1267881" cy="612648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Alternate Process 4"/>
          <p:cNvSpPr/>
          <p:nvPr/>
        </p:nvSpPr>
        <p:spPr>
          <a:xfrm>
            <a:off x="8114576" y="3027871"/>
            <a:ext cx="914400" cy="612648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loud 5"/>
          <p:cNvSpPr/>
          <p:nvPr/>
        </p:nvSpPr>
        <p:spPr>
          <a:xfrm>
            <a:off x="5306396" y="2876995"/>
            <a:ext cx="1742536" cy="914400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82425" y="3033457"/>
            <a:ext cx="1328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Information Source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114576" y="3149529"/>
            <a:ext cx="984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Receiver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701411" y="3149529"/>
            <a:ext cx="95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Channel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4248994" y="311430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7079606" y="309187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Alternate Process 11"/>
          <p:cNvSpPr/>
          <p:nvPr/>
        </p:nvSpPr>
        <p:spPr>
          <a:xfrm>
            <a:off x="2970371" y="3050879"/>
            <a:ext cx="1214017" cy="612648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938993" y="3171956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Transmitter </a:t>
            </a:r>
            <a:endParaRPr lang="en-US" dirty="0"/>
          </a:p>
        </p:txBody>
      </p:sp>
      <p:sp>
        <p:nvSpPr>
          <p:cNvPr id="14" name="Flowchart: Alternate Process 13"/>
          <p:cNvSpPr/>
          <p:nvPr/>
        </p:nvSpPr>
        <p:spPr>
          <a:xfrm>
            <a:off x="9657080" y="3025001"/>
            <a:ext cx="1267881" cy="612648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693801" y="3030587"/>
            <a:ext cx="1328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Information </a:t>
            </a:r>
          </a:p>
          <a:p>
            <a:r>
              <a:rPr lang="en-US" dirty="0" smtClean="0"/>
              <a:t>Destination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>
            <a:off x="9106035" y="3264598"/>
            <a:ext cx="510707" cy="178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2415614" y="3281134"/>
            <a:ext cx="510707" cy="178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2057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Block Diagram of a Communication System.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3010974"/>
            <a:ext cx="10058400" cy="2858120"/>
          </a:xfrm>
        </p:spPr>
        <p:txBody>
          <a:bodyPr/>
          <a:lstStyle/>
          <a:p>
            <a:r>
              <a:rPr lang="en-US" b="1" dirty="0"/>
              <a:t>Source (transmitter) </a:t>
            </a:r>
            <a:r>
              <a:rPr lang="en-US" b="1" dirty="0" smtClean="0"/>
              <a:t>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Generates </a:t>
            </a:r>
            <a:r>
              <a:rPr lang="en-US" dirty="0"/>
              <a:t>the information to </a:t>
            </a:r>
            <a:r>
              <a:rPr lang="en-US" dirty="0" smtClean="0"/>
              <a:t>be communicated </a:t>
            </a:r>
            <a:r>
              <a:rPr lang="en-US" dirty="0"/>
              <a:t>in the form of a </a:t>
            </a:r>
            <a:r>
              <a:rPr lang="en-US" dirty="0" smtClean="0"/>
              <a:t>signal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Different </a:t>
            </a:r>
            <a:r>
              <a:rPr lang="en-US" dirty="0"/>
              <a:t>sources </a:t>
            </a:r>
            <a:r>
              <a:rPr lang="en-US" dirty="0" smtClean="0"/>
              <a:t>generate information </a:t>
            </a:r>
            <a:r>
              <a:rPr lang="en-US" dirty="0"/>
              <a:t>with </a:t>
            </a:r>
            <a:r>
              <a:rPr lang="en-US" dirty="0" smtClean="0"/>
              <a:t>different characteristics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Source </a:t>
            </a:r>
            <a:r>
              <a:rPr lang="en-US" dirty="0"/>
              <a:t>signals need to be analyzed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Flowchart: Alternate Process 3"/>
          <p:cNvSpPr/>
          <p:nvPr/>
        </p:nvSpPr>
        <p:spPr>
          <a:xfrm>
            <a:off x="2526258" y="2035839"/>
            <a:ext cx="1281442" cy="612648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Alternate Process 4"/>
          <p:cNvSpPr/>
          <p:nvPr/>
        </p:nvSpPr>
        <p:spPr>
          <a:xfrm>
            <a:off x="8002438" y="2035839"/>
            <a:ext cx="914400" cy="612648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loud 5"/>
          <p:cNvSpPr/>
          <p:nvPr/>
        </p:nvSpPr>
        <p:spPr>
          <a:xfrm>
            <a:off x="4892328" y="1884963"/>
            <a:ext cx="1742536" cy="914400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587719" y="2157497"/>
            <a:ext cx="1461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Transmitter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002438" y="2157497"/>
            <a:ext cx="984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Receiver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87343" y="2157497"/>
            <a:ext cx="95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Channel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3860810" y="212227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6829447" y="209984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7113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Signal Classifications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Continuous time/ Discrete time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Analog/ Digital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Periodic/ Aperiodic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Transient (Energy)/ Eternal (Power)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Deterministic/ Random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Odd/ Even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Explained on the board.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5826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Frequency domain representation of signals.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Self Study: Revise signals and systems (Semester 3).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49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Block Diagram of a Communication System.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3010974"/>
            <a:ext cx="10058400" cy="28581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Channel </a:t>
            </a:r>
            <a:r>
              <a:rPr lang="en-US" b="1" dirty="0"/>
              <a:t>or </a:t>
            </a:r>
            <a:r>
              <a:rPr lang="en-US" b="1" dirty="0" smtClean="0"/>
              <a:t>network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The </a:t>
            </a:r>
            <a:r>
              <a:rPr lang="en-US" dirty="0"/>
              <a:t>conduit over which </a:t>
            </a:r>
            <a:r>
              <a:rPr lang="en-US" dirty="0" smtClean="0"/>
              <a:t>the information </a:t>
            </a:r>
            <a:r>
              <a:rPr lang="en-US" dirty="0"/>
              <a:t>will be </a:t>
            </a:r>
            <a:r>
              <a:rPr lang="en-US" dirty="0" smtClean="0"/>
              <a:t>carried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Must </a:t>
            </a:r>
            <a:r>
              <a:rPr lang="en-US" dirty="0"/>
              <a:t>be capable of carrying </a:t>
            </a:r>
            <a:r>
              <a:rPr lang="en-US" dirty="0" smtClean="0"/>
              <a:t>the information </a:t>
            </a:r>
            <a:r>
              <a:rPr lang="en-US" dirty="0"/>
              <a:t>generated by the </a:t>
            </a:r>
            <a:r>
              <a:rPr lang="en-US" dirty="0" smtClean="0"/>
              <a:t>source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Causes </a:t>
            </a:r>
            <a:r>
              <a:rPr lang="en-US" dirty="0"/>
              <a:t>loss of information in </a:t>
            </a:r>
            <a:r>
              <a:rPr lang="en-US" dirty="0" smtClean="0"/>
              <a:t>different ways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Need </a:t>
            </a:r>
            <a:r>
              <a:rPr lang="en-US" dirty="0"/>
              <a:t>to analyze the </a:t>
            </a:r>
            <a:r>
              <a:rPr lang="en-US" dirty="0" smtClean="0"/>
              <a:t>information carrying </a:t>
            </a:r>
            <a:r>
              <a:rPr lang="en-US" dirty="0"/>
              <a:t>capacity of </a:t>
            </a:r>
            <a:r>
              <a:rPr lang="en-US" dirty="0" smtClean="0"/>
              <a:t>channels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v"/>
            </a:pPr>
            <a:r>
              <a:rPr lang="en-US" altLang="en-US" sz="2200" dirty="0"/>
              <a:t>It can be a pair of wires, a coaxial cable, an optical ﬁber, open air, etc</a:t>
            </a:r>
            <a:r>
              <a:rPr lang="en-US" altLang="en-US" sz="2200" dirty="0" smtClean="0"/>
              <a:t>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Flowchart: Alternate Process 3"/>
          <p:cNvSpPr/>
          <p:nvPr/>
        </p:nvSpPr>
        <p:spPr>
          <a:xfrm>
            <a:off x="2573141" y="2035839"/>
            <a:ext cx="1217376" cy="612648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Alternate Process 4"/>
          <p:cNvSpPr/>
          <p:nvPr/>
        </p:nvSpPr>
        <p:spPr>
          <a:xfrm>
            <a:off x="8002438" y="2035839"/>
            <a:ext cx="914400" cy="612648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loud 5"/>
          <p:cNvSpPr/>
          <p:nvPr/>
        </p:nvSpPr>
        <p:spPr>
          <a:xfrm>
            <a:off x="4892328" y="1884963"/>
            <a:ext cx="1742536" cy="914400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573141" y="2173375"/>
            <a:ext cx="1261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Transmitter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002438" y="2157497"/>
            <a:ext cx="984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Receiver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87343" y="2157497"/>
            <a:ext cx="95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Channel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3860810" y="212227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6829447" y="209984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1093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Channels may carry </a:t>
            </a:r>
            <a:r>
              <a:rPr lang="en-US" dirty="0" smtClean="0"/>
              <a:t>information</a:t>
            </a:r>
            <a:r>
              <a:rPr lang="en-US" dirty="0"/>
              <a:t> </a:t>
            </a:r>
            <a:endParaRPr lang="en-US" dirty="0" smtClean="0"/>
          </a:p>
          <a:p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in </a:t>
            </a:r>
            <a:r>
              <a:rPr lang="en-US" dirty="0"/>
              <a:t>one direction only (simplex)</a:t>
            </a:r>
            <a:br>
              <a:rPr lang="en-US" dirty="0"/>
            </a:br>
            <a:r>
              <a:rPr lang="en-US" dirty="0" smtClean="0"/>
              <a:t>	e.g</a:t>
            </a:r>
            <a:r>
              <a:rPr lang="en-US" dirty="0"/>
              <a:t>., radio, TV broadcasts</a:t>
            </a:r>
            <a:br>
              <a:rPr lang="en-US" dirty="0"/>
            </a:b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in </a:t>
            </a:r>
            <a:r>
              <a:rPr lang="en-US" dirty="0"/>
              <a:t>both directions </a:t>
            </a:r>
            <a:r>
              <a:rPr lang="en-US" dirty="0" smtClean="0"/>
              <a:t>sequentially </a:t>
            </a:r>
            <a:r>
              <a:rPr lang="en-US" dirty="0"/>
              <a:t>(half-duplex)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smtClean="0"/>
              <a:t>e.g</a:t>
            </a:r>
            <a:r>
              <a:rPr lang="en-US" dirty="0"/>
              <a:t>., normal conversation</a:t>
            </a:r>
            <a:br>
              <a:rPr lang="en-US" dirty="0"/>
            </a:b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in </a:t>
            </a:r>
            <a:r>
              <a:rPr lang="en-US" dirty="0"/>
              <a:t>both directions simultaneously (full-duplex)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smtClean="0"/>
              <a:t>e.g</a:t>
            </a:r>
            <a:r>
              <a:rPr lang="en-US" dirty="0"/>
              <a:t>., data transfer between two computers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7106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016" y="0"/>
            <a:ext cx="10058400" cy="1069675"/>
          </a:xfrm>
        </p:spPr>
        <p:txBody>
          <a:bodyPr/>
          <a:lstStyle/>
          <a:p>
            <a:r>
              <a:rPr lang="en-US" altLang="en-US" dirty="0"/>
              <a:t>Channel Impairments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0465" y="1847571"/>
            <a:ext cx="10058400" cy="4484218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b="1" dirty="0" smtClean="0"/>
              <a:t>Attenuation:</a:t>
            </a:r>
            <a:r>
              <a:rPr lang="en-US" sz="1905" spc="9" dirty="0">
                <a:solidFill>
                  <a:prstClr val="black"/>
                </a:solidFill>
                <a:latin typeface="Times New Roman"/>
              </a:rPr>
              <a:t> </a:t>
            </a:r>
            <a:r>
              <a:rPr lang="en-US" sz="1905" spc="9" dirty="0">
                <a:solidFill>
                  <a:prstClr val="black"/>
                </a:solidFill>
              </a:rPr>
              <a:t>When a signal, simple </a:t>
            </a:r>
            <a:r>
              <a:rPr lang="en-US" sz="1905" spc="9" dirty="0" smtClean="0">
                <a:solidFill>
                  <a:prstClr val="black"/>
                </a:solidFill>
              </a:rPr>
              <a:t>or composite</a:t>
            </a:r>
            <a:r>
              <a:rPr lang="en-US" sz="1905" spc="9" dirty="0">
                <a:solidFill>
                  <a:prstClr val="black"/>
                </a:solidFill>
              </a:rPr>
              <a:t>, travels through a medium, it loses some of its energy </a:t>
            </a:r>
            <a:r>
              <a:rPr lang="en-US" sz="1905" spc="9" dirty="0" smtClean="0">
                <a:solidFill>
                  <a:prstClr val="black"/>
                </a:solidFill>
              </a:rPr>
              <a:t>so that </a:t>
            </a:r>
            <a:r>
              <a:rPr lang="en-US" sz="1905" spc="9" dirty="0">
                <a:solidFill>
                  <a:prstClr val="black"/>
                </a:solidFill>
              </a:rPr>
              <a:t>it can overcome the resistance of the medium. To </a:t>
            </a:r>
            <a:r>
              <a:rPr lang="en-US" sz="1905" spc="9" dirty="0" smtClean="0">
                <a:solidFill>
                  <a:prstClr val="black"/>
                </a:solidFill>
              </a:rPr>
              <a:t>compensate for </a:t>
            </a:r>
            <a:r>
              <a:rPr lang="en-US" sz="1905" spc="9" dirty="0">
                <a:solidFill>
                  <a:prstClr val="black"/>
                </a:solidFill>
              </a:rPr>
              <a:t>this loss amplifiers are used to</a:t>
            </a:r>
            <a:r>
              <a:rPr lang="en-US" sz="1814" b="1" i="1" spc="9" dirty="0">
                <a:solidFill>
                  <a:prstClr val="black"/>
                </a:solidFill>
              </a:rPr>
              <a:t> amplify</a:t>
            </a:r>
            <a:r>
              <a:rPr lang="en-US" sz="1905" spc="9" dirty="0">
                <a:solidFill>
                  <a:prstClr val="black"/>
                </a:solidFill>
              </a:rPr>
              <a:t> (strengthen) the </a:t>
            </a:r>
            <a:r>
              <a:rPr lang="en-US" sz="1905" spc="9" dirty="0" smtClean="0">
                <a:solidFill>
                  <a:prstClr val="black"/>
                </a:solidFill>
              </a:rPr>
              <a:t>signal.</a:t>
            </a:r>
            <a:r>
              <a:rPr lang="en-US" b="1" dirty="0" smtClean="0"/>
              <a:t> </a:t>
            </a:r>
          </a:p>
          <a:p>
            <a:pPr marL="457200" indent="-457200">
              <a:buAutoNum type="arabicPeriod"/>
            </a:pPr>
            <a:endParaRPr lang="en-US" b="1" dirty="0"/>
          </a:p>
          <a:p>
            <a:pPr marL="457200" indent="-457200">
              <a:buAutoNum type="arabicPeriod"/>
            </a:pPr>
            <a:endParaRPr lang="en-US" b="1" dirty="0" smtClean="0"/>
          </a:p>
          <a:p>
            <a:pPr marL="457200" indent="-457200">
              <a:buAutoNum type="arabicPeriod"/>
            </a:pPr>
            <a:endParaRPr lang="en-US" b="1" dirty="0"/>
          </a:p>
          <a:p>
            <a:pPr marL="457200" indent="-457200">
              <a:buAutoNum type="arabicPeriod"/>
            </a:pPr>
            <a:endParaRPr lang="en-US" b="1" dirty="0" smtClean="0"/>
          </a:p>
          <a:p>
            <a:pPr marL="457200" indent="-457200">
              <a:buAutoNum type="arabicPeriod"/>
            </a:pPr>
            <a:r>
              <a:rPr lang="en-US" b="1" dirty="0" smtClean="0"/>
              <a:t>Distortion </a:t>
            </a:r>
            <a:r>
              <a:rPr lang="en-US" b="1" dirty="0"/>
              <a:t>(</a:t>
            </a:r>
            <a:r>
              <a:rPr lang="en-US" altLang="en-US" b="1" dirty="0"/>
              <a:t>Bandwidth limitations</a:t>
            </a:r>
            <a:r>
              <a:rPr lang="en-US" altLang="en-US" b="1" dirty="0" smtClean="0"/>
              <a:t>)</a:t>
            </a:r>
            <a:r>
              <a:rPr lang="en-US" altLang="en-US" dirty="0" smtClean="0"/>
              <a:t>: </a:t>
            </a:r>
            <a:r>
              <a:rPr lang="en-US" dirty="0" smtClean="0"/>
              <a:t>Distortion </a:t>
            </a:r>
            <a:r>
              <a:rPr lang="en-US" dirty="0"/>
              <a:t>is waveform perturbation caused by an </a:t>
            </a:r>
            <a:r>
              <a:rPr lang="en-US" dirty="0" smtClean="0"/>
              <a:t>imperfect </a:t>
            </a:r>
            <a:r>
              <a:rPr lang="en-US" dirty="0"/>
              <a:t>channel response of a communication </a:t>
            </a:r>
            <a:r>
              <a:rPr lang="en-US" dirty="0" smtClean="0"/>
              <a:t>system.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 smtClean="0"/>
              <a:t>Eg</a:t>
            </a:r>
            <a:r>
              <a:rPr lang="en-US" dirty="0" smtClean="0"/>
              <a:t>: Local </a:t>
            </a:r>
            <a:r>
              <a:rPr lang="en-US" dirty="0"/>
              <a:t>loop in our telephone network is designed to carry frequencies from 0.3 to 3.4 </a:t>
            </a:r>
            <a:r>
              <a:rPr lang="en-US" dirty="0" smtClean="0"/>
              <a:t>	kHz </a:t>
            </a:r>
            <a:r>
              <a:rPr lang="en-US" dirty="0"/>
              <a:t>without significant distortion.</a:t>
            </a:r>
          </a:p>
          <a:p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2767012"/>
            <a:ext cx="6096000" cy="13239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0762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016" y="0"/>
            <a:ext cx="10058400" cy="1069675"/>
          </a:xfrm>
        </p:spPr>
        <p:txBody>
          <a:bodyPr/>
          <a:lstStyle/>
          <a:p>
            <a:r>
              <a:rPr lang="en-US" altLang="en-US" dirty="0"/>
              <a:t>Channel Impairments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4971" y="1131579"/>
            <a:ext cx="10058400" cy="4023360"/>
          </a:xfrm>
        </p:spPr>
        <p:txBody>
          <a:bodyPr/>
          <a:lstStyle/>
          <a:p>
            <a:pPr marL="457200" indent="-457200">
              <a:buAutoNum type="arabicPeriod"/>
            </a:pPr>
            <a:endParaRPr lang="en-US" b="1" dirty="0" smtClean="0"/>
          </a:p>
          <a:p>
            <a:pPr marL="457200" indent="-457200">
              <a:buAutoNum type="arabicPeriod"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3.  </a:t>
            </a:r>
            <a:r>
              <a:rPr lang="en-US" b="1" dirty="0"/>
              <a:t>Interference</a:t>
            </a:r>
            <a:r>
              <a:rPr lang="en-US" dirty="0"/>
              <a:t>: Interference is contamination by other signals from man-made sources, including other transmitters, power lines and machinery, switching circuits, etc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4.  </a:t>
            </a:r>
            <a:r>
              <a:rPr lang="en-US" b="1" dirty="0" smtClean="0"/>
              <a:t>Noise</a:t>
            </a:r>
            <a:r>
              <a:rPr lang="en-US" dirty="0" smtClean="0"/>
              <a:t>: Noise </a:t>
            </a:r>
            <a:r>
              <a:rPr lang="en-US" dirty="0"/>
              <a:t>refers to random signals produced by natural 	processes both internal and external to a communication </a:t>
            </a:r>
            <a:r>
              <a:rPr lang="en-US" dirty="0" smtClean="0"/>
              <a:t>system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82896" y="4020894"/>
            <a:ext cx="5162550" cy="19907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4702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Bandwidth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The difference between the highest and lowest frequencies that can be transmitted across a transmission medium</a:t>
            </a:r>
          </a:p>
          <a:p>
            <a:pPr lvl="1"/>
            <a:r>
              <a:rPr lang="en-US" dirty="0"/>
              <a:t>Measured in Hertz (Hz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/>
              <a:t>Passband</a:t>
            </a:r>
            <a:r>
              <a:rPr lang="en-US" dirty="0"/>
              <a:t> bandwidth: Difference between the upper and lower cutoff </a:t>
            </a:r>
            <a:r>
              <a:rPr lang="en-US" dirty="0" smtClean="0"/>
              <a:t>frequencies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Baseband </a:t>
            </a:r>
            <a:r>
              <a:rPr lang="en-US" dirty="0"/>
              <a:t>bandwidth: Equal to its upper cutoff frequency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12324" y="4997323"/>
            <a:ext cx="3906717" cy="13266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18297" y="3105495"/>
            <a:ext cx="6456692" cy="15038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333781" y="3761117"/>
            <a:ext cx="1693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Bandwidth= 2W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05887" y="5542538"/>
            <a:ext cx="1576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Bandwidth= W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9838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Block Diagram of a Communication System.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3010974"/>
            <a:ext cx="10058400" cy="2858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Destination (receiver</a:t>
            </a:r>
            <a:r>
              <a:rPr lang="en-US" b="1" dirty="0" smtClean="0"/>
              <a:t>)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Receives </a:t>
            </a:r>
            <a:r>
              <a:rPr lang="en-US" dirty="0"/>
              <a:t>the </a:t>
            </a:r>
            <a:r>
              <a:rPr lang="en-US" dirty="0" smtClean="0"/>
              <a:t>information sent </a:t>
            </a:r>
            <a:r>
              <a:rPr lang="en-US" dirty="0"/>
              <a:t>by the </a:t>
            </a:r>
            <a:r>
              <a:rPr lang="en-US" dirty="0" smtClean="0"/>
              <a:t>source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Loss </a:t>
            </a:r>
            <a:r>
              <a:rPr lang="en-US" dirty="0"/>
              <a:t>of information </a:t>
            </a:r>
            <a:r>
              <a:rPr lang="en-US" dirty="0" smtClean="0"/>
              <a:t>may result </a:t>
            </a:r>
            <a:r>
              <a:rPr lang="en-US" dirty="0"/>
              <a:t>in </a:t>
            </a:r>
            <a:r>
              <a:rPr lang="en-US" dirty="0" smtClean="0"/>
              <a:t>errors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The </a:t>
            </a:r>
            <a:r>
              <a:rPr lang="en-US" dirty="0"/>
              <a:t>receiver may try </a:t>
            </a:r>
            <a:r>
              <a:rPr lang="en-US" dirty="0" smtClean="0"/>
              <a:t>in</a:t>
            </a:r>
            <a:r>
              <a:rPr lang="en-US" dirty="0"/>
              <a:t> </a:t>
            </a:r>
            <a:r>
              <a:rPr lang="en-US" dirty="0" smtClean="0"/>
              <a:t>different </a:t>
            </a:r>
            <a:r>
              <a:rPr lang="en-US" dirty="0"/>
              <a:t>ways to </a:t>
            </a:r>
            <a:r>
              <a:rPr lang="en-US" dirty="0" smtClean="0"/>
              <a:t>correct these </a:t>
            </a:r>
            <a:r>
              <a:rPr lang="en-US" dirty="0"/>
              <a:t>errors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8002438" y="2035839"/>
            <a:ext cx="914400" cy="612648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loud 5"/>
          <p:cNvSpPr/>
          <p:nvPr/>
        </p:nvSpPr>
        <p:spPr>
          <a:xfrm>
            <a:off x="4892328" y="1884963"/>
            <a:ext cx="1742536" cy="914400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002438" y="2157497"/>
            <a:ext cx="984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Receiver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87343" y="2157497"/>
            <a:ext cx="95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Channel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3860810" y="212227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6829447" y="209984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Alternate Process 13"/>
          <p:cNvSpPr/>
          <p:nvPr/>
        </p:nvSpPr>
        <p:spPr>
          <a:xfrm>
            <a:off x="2573141" y="2035839"/>
            <a:ext cx="1217376" cy="612648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573141" y="2173375"/>
            <a:ext cx="1261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Transmitter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7921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Circuit Switching Vs Packet Switching:</a:t>
            </a:r>
            <a:br>
              <a:rPr lang="en-US" dirty="0" smtClean="0"/>
            </a:br>
            <a:r>
              <a:rPr lang="en-US" dirty="0" smtClean="0"/>
              <a:t>Circuit switching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53297" y="1795849"/>
            <a:ext cx="100501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Establishes an end-to-end connection </a:t>
            </a:r>
          </a:p>
          <a:p>
            <a:r>
              <a:rPr lang="en-US" dirty="0" smtClean="0"/>
              <a:t>After circuit is set-up transmitted signals encounter no delays </a:t>
            </a:r>
          </a:p>
          <a:p>
            <a:r>
              <a:rPr lang="en-US" dirty="0" smtClean="0"/>
              <a:t>Technique designed for real-time communication. </a:t>
            </a:r>
            <a:r>
              <a:rPr lang="en-US" dirty="0" err="1" smtClean="0"/>
              <a:t>E.g</a:t>
            </a:r>
            <a:r>
              <a:rPr lang="en-US" dirty="0" smtClean="0"/>
              <a:t>, voice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6136" y="2781686"/>
            <a:ext cx="5006574" cy="3124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3218" y="2019429"/>
            <a:ext cx="2443267" cy="3920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Circuit Switching Vs Packet Switching:</a:t>
            </a:r>
            <a:br>
              <a:rPr lang="en-US" dirty="0" smtClean="0"/>
            </a:br>
            <a:r>
              <a:rPr lang="en-US" dirty="0" smtClean="0"/>
              <a:t>Circuit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What’s good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–No processing delay at nodes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–Real time communication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What’s bad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–Dedicated resources from end -to -end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–Equal bandwidth in both directions (symmetrical)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Charging is based on duration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The bad points above encouraged the development of packet switching technology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Circuit Switching Vs Packet Switching:</a:t>
            </a:r>
            <a:br>
              <a:rPr lang="en-US" dirty="0" smtClean="0"/>
            </a:br>
            <a:r>
              <a:rPr lang="en-US" dirty="0" smtClean="0"/>
              <a:t>Packet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Data is packetized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Each packet has a destination address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Switches look at the address and switch packets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Each packet may take a different route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Non real-time data communication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8075" y="4051086"/>
            <a:ext cx="5370170" cy="2064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Circuit Switching Vs Packet Switching:</a:t>
            </a:r>
            <a:br>
              <a:rPr lang="en-US" dirty="0" smtClean="0"/>
            </a:br>
            <a:r>
              <a:rPr lang="en-US" dirty="0" smtClean="0"/>
              <a:t>Circuit switching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What’s good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No dedicated resource. Sharing.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Can have non-symmetrical channels.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What’s bad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Delay at intermediate nodes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Non real-time communication 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Charging is based on volume of data transferred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Can have an always – on connection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B.P </a:t>
            </a:r>
            <a:r>
              <a:rPr lang="en-GB" dirty="0" err="1" smtClean="0"/>
              <a:t>Lathi</a:t>
            </a:r>
            <a:r>
              <a:rPr lang="en-GB" dirty="0" smtClean="0"/>
              <a:t> and </a:t>
            </a:r>
            <a:r>
              <a:rPr lang="en-GB" dirty="0" err="1" smtClean="0"/>
              <a:t>Zhi</a:t>
            </a:r>
            <a:r>
              <a:rPr lang="en-GB" dirty="0" smtClean="0"/>
              <a:t> Ding, </a:t>
            </a:r>
            <a:r>
              <a:rPr lang="en-GB" i="1" dirty="0"/>
              <a:t>Modern Digital and </a:t>
            </a:r>
            <a:r>
              <a:rPr lang="en-GB" i="1" dirty="0" err="1"/>
              <a:t>Analog</a:t>
            </a:r>
            <a:r>
              <a:rPr lang="en-GB" i="1" dirty="0"/>
              <a:t> Communications Systems, </a:t>
            </a:r>
            <a:r>
              <a:rPr lang="en-GB" i="1" dirty="0" smtClean="0"/>
              <a:t>4th </a:t>
            </a:r>
            <a:r>
              <a:rPr lang="en-GB" i="1" dirty="0"/>
              <a:t>edition</a:t>
            </a:r>
            <a:r>
              <a:rPr lang="en-GB" dirty="0"/>
              <a:t>, Oxford: Oxford University </a:t>
            </a:r>
            <a:r>
              <a:rPr lang="en-GB" dirty="0" smtClean="0"/>
              <a:t>Press. </a:t>
            </a:r>
          </a:p>
          <a:p>
            <a:r>
              <a:rPr lang="en-US" dirty="0"/>
              <a:t>Notes </a:t>
            </a:r>
            <a:r>
              <a:rPr lang="en-US" dirty="0" smtClean="0"/>
              <a:t>on </a:t>
            </a:r>
            <a:r>
              <a:rPr lang="en-US" i="1" dirty="0" smtClean="0"/>
              <a:t>Elementary </a:t>
            </a:r>
            <a:r>
              <a:rPr lang="en-US" i="1" dirty="0"/>
              <a:t>Concepts in </a:t>
            </a:r>
            <a:r>
              <a:rPr lang="en-US" i="1" dirty="0" smtClean="0"/>
              <a:t>Telecommunications</a:t>
            </a:r>
            <a:r>
              <a:rPr lang="en-US" dirty="0" smtClean="0"/>
              <a:t>, Prof</a:t>
            </a:r>
            <a:r>
              <a:rPr lang="en-US" dirty="0"/>
              <a:t>. </a:t>
            </a:r>
            <a:r>
              <a:rPr lang="en-US" dirty="0" err="1"/>
              <a:t>Dileeka</a:t>
            </a:r>
            <a:r>
              <a:rPr lang="en-US" dirty="0"/>
              <a:t> </a:t>
            </a:r>
            <a:r>
              <a:rPr lang="en-US" dirty="0" smtClean="0"/>
              <a:t>Dias,</a:t>
            </a:r>
            <a:r>
              <a:rPr lang="en-US" dirty="0"/>
              <a:t> </a:t>
            </a:r>
            <a:r>
              <a:rPr lang="en-US" dirty="0" smtClean="0"/>
              <a:t>Department </a:t>
            </a:r>
            <a:r>
              <a:rPr lang="en-US" dirty="0"/>
              <a:t>of Electronic &amp; Telecommunication </a:t>
            </a:r>
            <a:r>
              <a:rPr lang="en-US" dirty="0" smtClean="0"/>
              <a:t>Engineering, University of </a:t>
            </a:r>
            <a:r>
              <a:rPr lang="en-US" dirty="0" err="1" smtClean="0"/>
              <a:t>Moratuwa</a:t>
            </a:r>
            <a:r>
              <a:rPr lang="en-US" dirty="0" smtClean="0"/>
              <a:t>.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6315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382822"/>
            <a:ext cx="10058400" cy="1450757"/>
          </a:xfrm>
        </p:spPr>
        <p:txBody>
          <a:bodyPr/>
          <a:lstStyle/>
          <a:p>
            <a:pPr algn="ctr"/>
            <a:r>
              <a:rPr lang="en-US" dirty="0" smtClean="0"/>
              <a:t>END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2983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495</TotalTime>
  <Words>782</Words>
  <Application>Microsoft Office PowerPoint</Application>
  <PresentationFormat>Custom</PresentationFormat>
  <Paragraphs>154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Retrospect</vt:lpstr>
      <vt:lpstr>Communications Engineering 1</vt:lpstr>
      <vt:lpstr>Reference Text</vt:lpstr>
      <vt:lpstr>Telecommunications </vt:lpstr>
      <vt:lpstr>Information</vt:lpstr>
      <vt:lpstr>Evolution and Milestones</vt:lpstr>
      <vt:lpstr>Evolution and Milestones</vt:lpstr>
      <vt:lpstr>Evolution and Milestones</vt:lpstr>
      <vt:lpstr>Evolution and Milestones</vt:lpstr>
      <vt:lpstr>Evolution and Milestones</vt:lpstr>
      <vt:lpstr>Evolution and Milestones</vt:lpstr>
      <vt:lpstr>Current Trends</vt:lpstr>
      <vt:lpstr>Basic Block Diagram of a Communication System.</vt:lpstr>
      <vt:lpstr>Basic Block Diagram of a Communication System.</vt:lpstr>
      <vt:lpstr>Signal Classifications</vt:lpstr>
      <vt:lpstr>Frequency domain representation of signals.</vt:lpstr>
      <vt:lpstr>Basic Block Diagram of a Communication System.</vt:lpstr>
      <vt:lpstr>Properties..</vt:lpstr>
      <vt:lpstr>Channel Impairments</vt:lpstr>
      <vt:lpstr>Channel Impairments</vt:lpstr>
      <vt:lpstr>Bandwidth</vt:lpstr>
      <vt:lpstr>Basic Block Diagram of a Communication System.</vt:lpstr>
      <vt:lpstr>Circuit Switching Vs Packet Switching: Circuit switching</vt:lpstr>
      <vt:lpstr>Circuit Switching Vs Packet Switching: Circuit switching</vt:lpstr>
      <vt:lpstr>Circuit Switching Vs Packet Switching: Packet switching</vt:lpstr>
      <vt:lpstr>Circuit Switching Vs Packet Switching: Circuit switching</vt:lpstr>
      <vt:lpstr>References</vt:lpstr>
      <vt:lpstr>END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Communications Engineering 1</dc:title>
  <dc:creator>TharakaS</dc:creator>
  <cp:lastModifiedBy>Tharaka</cp:lastModifiedBy>
  <cp:revision>32</cp:revision>
  <dcterms:created xsi:type="dcterms:W3CDTF">2016-07-10T04:31:24Z</dcterms:created>
  <dcterms:modified xsi:type="dcterms:W3CDTF">2016-07-11T04:38:35Z</dcterms:modified>
</cp:coreProperties>
</file>