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5" r:id="rId18"/>
    <p:sldId id="276" r:id="rId19"/>
    <p:sldId id="277" r:id="rId20"/>
    <p:sldId id="278" r:id="rId21"/>
    <p:sldId id="279" r:id="rId22"/>
    <p:sldId id="280" r:id="rId23"/>
    <p:sldId id="28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CC66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78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048432-4E3A-4E3D-9461-E23E4991683D}"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IN"/>
        </a:p>
      </dgm:t>
    </dgm:pt>
    <dgm:pt modelId="{9A00FD57-DD37-49F6-A63C-CB28C84F283C}">
      <dgm:prSet custT="1">
        <dgm:style>
          <a:lnRef idx="3">
            <a:schemeClr val="lt1"/>
          </a:lnRef>
          <a:fillRef idx="1">
            <a:schemeClr val="accent1"/>
          </a:fillRef>
          <a:effectRef idx="1">
            <a:schemeClr val="accent1"/>
          </a:effectRef>
          <a:fontRef idx="minor">
            <a:schemeClr val="lt1"/>
          </a:fontRef>
        </dgm:style>
      </dgm:prSet>
      <dgm:spPr/>
      <dgm:t>
        <a:bodyPr/>
        <a:lstStyle/>
        <a:p>
          <a:pPr algn="just" rtl="0"/>
          <a:endParaRPr lang="en-IN" sz="2800" dirty="0" smtClean="0">
            <a:latin typeface="Calibri" pitchFamily="34" charset="0"/>
          </a:endParaRPr>
        </a:p>
        <a:p>
          <a:pPr algn="just" rtl="0"/>
          <a:endParaRPr lang="en-IN" sz="2800" dirty="0" smtClean="0">
            <a:latin typeface="Calibri" pitchFamily="34" charset="0"/>
          </a:endParaRPr>
        </a:p>
        <a:p>
          <a:pPr algn="just" rtl="0"/>
          <a:endParaRPr lang="en-IN" sz="2800" dirty="0" smtClean="0">
            <a:latin typeface="Calibri" pitchFamily="34" charset="0"/>
          </a:endParaRPr>
        </a:p>
        <a:p>
          <a:pPr algn="just" rtl="0"/>
          <a:endParaRPr lang="en-IN" sz="2800" dirty="0" smtClean="0">
            <a:latin typeface="Calibri" pitchFamily="34" charset="0"/>
          </a:endParaRPr>
        </a:p>
        <a:p>
          <a:pPr algn="just" rtl="0"/>
          <a:endParaRPr lang="en-IN" sz="2800" dirty="0" smtClean="0">
            <a:latin typeface="Calibri" pitchFamily="34" charset="0"/>
          </a:endParaRPr>
        </a:p>
        <a:p>
          <a:pPr algn="just" rtl="0"/>
          <a:endParaRPr lang="en-IN" sz="2800" dirty="0" smtClean="0">
            <a:latin typeface="Calibri" pitchFamily="34" charset="0"/>
          </a:endParaRPr>
        </a:p>
        <a:p>
          <a:pPr algn="just" rtl="0"/>
          <a:endParaRPr lang="en-IN" sz="2800" dirty="0" smtClean="0">
            <a:latin typeface="Calibri" pitchFamily="34" charset="0"/>
          </a:endParaRPr>
        </a:p>
        <a:p>
          <a:pPr algn="just" rtl="0"/>
          <a:r>
            <a:rPr lang="en-IN" sz="2800" dirty="0" smtClean="0">
              <a:latin typeface="Calibri" pitchFamily="34" charset="0"/>
            </a:rPr>
            <a:t> The </a:t>
          </a:r>
          <a:r>
            <a:rPr lang="en-IN" sz="2800" b="1" dirty="0" smtClean="0">
              <a:latin typeface="Calibri" pitchFamily="34" charset="0"/>
            </a:rPr>
            <a:t>Encyclopaedia Britannica</a:t>
          </a:r>
          <a:r>
            <a:rPr lang="en-IN" sz="2800" dirty="0" smtClean="0">
              <a:latin typeface="Calibri" pitchFamily="34" charset="0"/>
            </a:rPr>
            <a:t> states </a:t>
          </a:r>
          <a:r>
            <a:rPr lang="en-IN" sz="2800" b="1" dirty="0" smtClean="0">
              <a:latin typeface="Calibri" pitchFamily="34" charset="0"/>
            </a:rPr>
            <a:t>First Aid</a:t>
          </a:r>
          <a:r>
            <a:rPr lang="en-IN" sz="2800" dirty="0" smtClean="0">
              <a:latin typeface="Calibri" pitchFamily="34" charset="0"/>
            </a:rPr>
            <a:t> as "</a:t>
          </a:r>
          <a:r>
            <a:rPr lang="en-IN" sz="2800" b="1" dirty="0" smtClean="0">
              <a:latin typeface="Calibri" pitchFamily="34" charset="0"/>
            </a:rPr>
            <a:t>measures</a:t>
          </a:r>
          <a:r>
            <a:rPr lang="en-IN" sz="2800" dirty="0" smtClean="0">
              <a:latin typeface="Calibri" pitchFamily="34" charset="0"/>
            </a:rPr>
            <a:t>   to be taken </a:t>
          </a:r>
          <a:r>
            <a:rPr lang="en-IN" sz="2800" b="1" dirty="0" smtClean="0">
              <a:latin typeface="Calibri" pitchFamily="34" charset="0"/>
            </a:rPr>
            <a:t>immediately</a:t>
          </a:r>
          <a:r>
            <a:rPr lang="en-IN" sz="2800" dirty="0" smtClean="0">
              <a:latin typeface="Calibri" pitchFamily="34" charset="0"/>
            </a:rPr>
            <a:t> after an </a:t>
          </a:r>
          <a:r>
            <a:rPr lang="en-IN" sz="2800" b="1" dirty="0" smtClean="0">
              <a:latin typeface="Calibri" pitchFamily="34" charset="0"/>
            </a:rPr>
            <a:t>accident</a:t>
          </a:r>
          <a:r>
            <a:rPr lang="en-IN" sz="2800" dirty="0" smtClean="0">
              <a:latin typeface="Calibri" pitchFamily="34" charset="0"/>
            </a:rPr>
            <a:t> not with an idea to cure but in order to </a:t>
          </a:r>
          <a:r>
            <a:rPr lang="en-IN" sz="2800" b="1" dirty="0" smtClean="0">
              <a:latin typeface="Calibri" pitchFamily="34" charset="0"/>
            </a:rPr>
            <a:t>prevent</a:t>
          </a:r>
          <a:r>
            <a:rPr lang="en-IN" sz="2800" dirty="0" smtClean="0">
              <a:latin typeface="Calibri" pitchFamily="34" charset="0"/>
            </a:rPr>
            <a:t> further </a:t>
          </a:r>
          <a:r>
            <a:rPr lang="en-IN" sz="2800" b="1" dirty="0" smtClean="0">
              <a:latin typeface="Calibri" pitchFamily="34" charset="0"/>
            </a:rPr>
            <a:t>harm</a:t>
          </a:r>
          <a:r>
            <a:rPr lang="en-IN" sz="2800" dirty="0" smtClean="0">
              <a:latin typeface="Calibri" pitchFamily="34" charset="0"/>
            </a:rPr>
            <a:t> being done". It uses the </a:t>
          </a:r>
          <a:r>
            <a:rPr lang="en-IN" sz="2800" b="1" dirty="0" smtClean="0">
              <a:latin typeface="Calibri" pitchFamily="34" charset="0"/>
            </a:rPr>
            <a:t>available</a:t>
          </a:r>
          <a:r>
            <a:rPr lang="en-IN" sz="2800" dirty="0" smtClean="0">
              <a:latin typeface="Calibri" pitchFamily="34" charset="0"/>
            </a:rPr>
            <a:t> human and material </a:t>
          </a:r>
          <a:r>
            <a:rPr lang="en-IN" sz="2800" b="1" dirty="0" smtClean="0">
              <a:latin typeface="Calibri" pitchFamily="34" charset="0"/>
            </a:rPr>
            <a:t>resources</a:t>
          </a:r>
          <a:r>
            <a:rPr lang="en-IN" sz="2800" dirty="0" smtClean="0">
              <a:latin typeface="Calibri" pitchFamily="34" charset="0"/>
            </a:rPr>
            <a:t> at the site of accident to provide </a:t>
          </a:r>
          <a:r>
            <a:rPr lang="en-IN" sz="2800" b="1" dirty="0" smtClean="0">
              <a:latin typeface="Calibri" pitchFamily="34" charset="0"/>
            </a:rPr>
            <a:t>initial</a:t>
          </a:r>
          <a:r>
            <a:rPr lang="en-IN" sz="2800" dirty="0" smtClean="0">
              <a:latin typeface="Calibri" pitchFamily="34" charset="0"/>
            </a:rPr>
            <a:t> care to the </a:t>
          </a:r>
          <a:r>
            <a:rPr lang="en-IN" sz="2800" b="1" dirty="0" smtClean="0">
              <a:latin typeface="Calibri" pitchFamily="34" charset="0"/>
            </a:rPr>
            <a:t>victim</a:t>
          </a:r>
          <a:r>
            <a:rPr lang="en-IN" sz="2800" dirty="0" smtClean="0">
              <a:latin typeface="Calibri" pitchFamily="34" charset="0"/>
            </a:rPr>
            <a:t> of </a:t>
          </a:r>
          <a:r>
            <a:rPr lang="en-IN" sz="2800" b="1" dirty="0" smtClean="0">
              <a:latin typeface="Calibri" pitchFamily="34" charset="0"/>
            </a:rPr>
            <a:t>injury</a:t>
          </a:r>
          <a:r>
            <a:rPr lang="en-IN" sz="2800" dirty="0" smtClean="0">
              <a:latin typeface="Calibri" pitchFamily="34" charset="0"/>
            </a:rPr>
            <a:t> or sudden illness until more advance care is provided.</a:t>
          </a:r>
        </a:p>
        <a:p>
          <a:pPr algn="just" rtl="0"/>
          <a:r>
            <a:rPr lang="en-IN" sz="2800" dirty="0" smtClean="0">
              <a:latin typeface="Calibri" pitchFamily="34" charset="0"/>
            </a:rPr>
            <a:t>First Aid has the following main </a:t>
          </a:r>
          <a:r>
            <a:rPr lang="en-IN" sz="2800" b="1" dirty="0" smtClean="0">
              <a:latin typeface="Calibri" pitchFamily="34" charset="0"/>
            </a:rPr>
            <a:t>objectives</a:t>
          </a:r>
          <a:r>
            <a:rPr lang="en-IN" sz="2800" dirty="0" smtClean="0">
              <a:latin typeface="Calibri" pitchFamily="34" charset="0"/>
            </a:rPr>
            <a:t>:</a:t>
          </a:r>
        </a:p>
        <a:p>
          <a:pPr algn="just"/>
          <a:r>
            <a:rPr lang="en-IN" sz="2800" dirty="0" smtClean="0">
              <a:latin typeface="Calibri" pitchFamily="34" charset="0"/>
            </a:rPr>
            <a:t>(i) To preserve life</a:t>
          </a:r>
        </a:p>
        <a:p>
          <a:pPr algn="just"/>
          <a:r>
            <a:rPr lang="en-IN" sz="2800" dirty="0" smtClean="0">
              <a:latin typeface="Calibri" pitchFamily="34" charset="0"/>
            </a:rPr>
            <a:t>(ii) To prevent the victim's condition from worsening</a:t>
          </a:r>
        </a:p>
        <a:p>
          <a:pPr algn="just"/>
          <a:r>
            <a:rPr lang="en-IN" sz="2800" dirty="0" smtClean="0">
              <a:latin typeface="Calibri" pitchFamily="34" charset="0"/>
            </a:rPr>
            <a:t>(iii) To promote recovery</a:t>
          </a:r>
        </a:p>
        <a:p>
          <a:pPr algn="just" rtl="0"/>
          <a:endParaRPr lang="en-IN" sz="2800" dirty="0">
            <a:latin typeface="Calibri" pitchFamily="34" charset="0"/>
          </a:endParaRPr>
        </a:p>
      </dgm:t>
    </dgm:pt>
    <dgm:pt modelId="{D56D7601-A5E8-42F2-9287-4EE42FDBABC7}" type="parTrans" cxnId="{C464C971-8ABF-44A1-B2E1-EF13D4A33C4A}">
      <dgm:prSet/>
      <dgm:spPr/>
      <dgm:t>
        <a:bodyPr/>
        <a:lstStyle/>
        <a:p>
          <a:endParaRPr lang="en-IN"/>
        </a:p>
      </dgm:t>
    </dgm:pt>
    <dgm:pt modelId="{99C2DF26-6068-44FD-BA13-B8DADBEBF51D}" type="sibTrans" cxnId="{C464C971-8ABF-44A1-B2E1-EF13D4A33C4A}">
      <dgm:prSet/>
      <dgm:spPr/>
      <dgm:t>
        <a:bodyPr/>
        <a:lstStyle/>
        <a:p>
          <a:endParaRPr lang="en-IN"/>
        </a:p>
      </dgm:t>
    </dgm:pt>
    <dgm:pt modelId="{9D908679-0816-4C71-8FFF-9AC9BB1BC81E}" type="pres">
      <dgm:prSet presAssocID="{EF048432-4E3A-4E3D-9461-E23E4991683D}" presName="theList" presStyleCnt="0">
        <dgm:presLayoutVars>
          <dgm:dir/>
          <dgm:animLvl val="lvl"/>
          <dgm:resizeHandles val="exact"/>
        </dgm:presLayoutVars>
      </dgm:prSet>
      <dgm:spPr/>
      <dgm:t>
        <a:bodyPr/>
        <a:lstStyle/>
        <a:p>
          <a:endParaRPr lang="en-IN"/>
        </a:p>
      </dgm:t>
    </dgm:pt>
    <dgm:pt modelId="{ED2C8D5E-A08C-41B8-AD13-F90DDA8AE3BC}" type="pres">
      <dgm:prSet presAssocID="{9A00FD57-DD37-49F6-A63C-CB28C84F283C}" presName="compNode" presStyleCnt="0"/>
      <dgm:spPr/>
    </dgm:pt>
    <dgm:pt modelId="{1E3DFA9C-4348-46B7-A6ED-DD78A0A2CCAB}" type="pres">
      <dgm:prSet presAssocID="{9A00FD57-DD37-49F6-A63C-CB28C84F283C}" presName="aNode" presStyleLbl="bgShp" presStyleIdx="0" presStyleCnt="1" custLinFactNeighborX="-1254" custLinFactNeighborY="-1316"/>
      <dgm:spPr/>
      <dgm:t>
        <a:bodyPr/>
        <a:lstStyle/>
        <a:p>
          <a:endParaRPr lang="en-IN"/>
        </a:p>
      </dgm:t>
    </dgm:pt>
    <dgm:pt modelId="{2C0BEA4E-5B1F-4688-9110-7F7DFEE8B28B}" type="pres">
      <dgm:prSet presAssocID="{9A00FD57-DD37-49F6-A63C-CB28C84F283C}" presName="textNode" presStyleLbl="bgShp" presStyleIdx="0" presStyleCnt="1"/>
      <dgm:spPr/>
      <dgm:t>
        <a:bodyPr/>
        <a:lstStyle/>
        <a:p>
          <a:endParaRPr lang="en-IN"/>
        </a:p>
      </dgm:t>
    </dgm:pt>
    <dgm:pt modelId="{67A2F64C-0551-4CCC-82AD-213FCA9ACE51}" type="pres">
      <dgm:prSet presAssocID="{9A00FD57-DD37-49F6-A63C-CB28C84F283C}" presName="compChildNode" presStyleCnt="0"/>
      <dgm:spPr/>
    </dgm:pt>
    <dgm:pt modelId="{F640DDB2-7931-47B2-8762-A97D0BD15B3D}" type="pres">
      <dgm:prSet presAssocID="{9A00FD57-DD37-49F6-A63C-CB28C84F283C}" presName="theInnerList" presStyleCnt="0"/>
      <dgm:spPr/>
    </dgm:pt>
  </dgm:ptLst>
  <dgm:cxnLst>
    <dgm:cxn modelId="{448B5516-39CC-496F-AC0D-C0687D71E3FE}" type="presOf" srcId="{EF048432-4E3A-4E3D-9461-E23E4991683D}" destId="{9D908679-0816-4C71-8FFF-9AC9BB1BC81E}" srcOrd="0" destOrd="0" presId="urn:microsoft.com/office/officeart/2005/8/layout/lProcess2"/>
    <dgm:cxn modelId="{C464C971-8ABF-44A1-B2E1-EF13D4A33C4A}" srcId="{EF048432-4E3A-4E3D-9461-E23E4991683D}" destId="{9A00FD57-DD37-49F6-A63C-CB28C84F283C}" srcOrd="0" destOrd="0" parTransId="{D56D7601-A5E8-42F2-9287-4EE42FDBABC7}" sibTransId="{99C2DF26-6068-44FD-BA13-B8DADBEBF51D}"/>
    <dgm:cxn modelId="{B74D85DC-5F05-4C84-974A-A267C9C699AF}" type="presOf" srcId="{9A00FD57-DD37-49F6-A63C-CB28C84F283C}" destId="{2C0BEA4E-5B1F-4688-9110-7F7DFEE8B28B}" srcOrd="1" destOrd="0" presId="urn:microsoft.com/office/officeart/2005/8/layout/lProcess2"/>
    <dgm:cxn modelId="{BEE23B16-379C-4094-B293-80F39C080B40}" type="presOf" srcId="{9A00FD57-DD37-49F6-A63C-CB28C84F283C}" destId="{1E3DFA9C-4348-46B7-A6ED-DD78A0A2CCAB}" srcOrd="0" destOrd="0" presId="urn:microsoft.com/office/officeart/2005/8/layout/lProcess2"/>
    <dgm:cxn modelId="{AE4E1C32-B1B1-4525-BE67-AE151BA0DE10}" type="presParOf" srcId="{9D908679-0816-4C71-8FFF-9AC9BB1BC81E}" destId="{ED2C8D5E-A08C-41B8-AD13-F90DDA8AE3BC}" srcOrd="0" destOrd="0" presId="urn:microsoft.com/office/officeart/2005/8/layout/lProcess2"/>
    <dgm:cxn modelId="{990CD943-3994-482E-882E-8561A6C95CF5}" type="presParOf" srcId="{ED2C8D5E-A08C-41B8-AD13-F90DDA8AE3BC}" destId="{1E3DFA9C-4348-46B7-A6ED-DD78A0A2CCAB}" srcOrd="0" destOrd="0" presId="urn:microsoft.com/office/officeart/2005/8/layout/lProcess2"/>
    <dgm:cxn modelId="{8B0324A6-A0CF-47C1-9974-397824547D57}" type="presParOf" srcId="{ED2C8D5E-A08C-41B8-AD13-F90DDA8AE3BC}" destId="{2C0BEA4E-5B1F-4688-9110-7F7DFEE8B28B}" srcOrd="1" destOrd="0" presId="urn:microsoft.com/office/officeart/2005/8/layout/lProcess2"/>
    <dgm:cxn modelId="{5B9169B0-AEA0-4783-AF66-FA6AD4F1B445}" type="presParOf" srcId="{ED2C8D5E-A08C-41B8-AD13-F90DDA8AE3BC}" destId="{67A2F64C-0551-4CCC-82AD-213FCA9ACE51}" srcOrd="2" destOrd="0" presId="urn:microsoft.com/office/officeart/2005/8/layout/lProcess2"/>
    <dgm:cxn modelId="{2DC5EAFF-B3F3-4D1E-B3F3-3AFF0CFF97F7}" type="presParOf" srcId="{67A2F64C-0551-4CCC-82AD-213FCA9ACE51}" destId="{F640DDB2-7931-47B2-8762-A97D0BD15B3D}"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B63138-0205-4EAA-A00C-79246435596F}" type="doc">
      <dgm:prSet loTypeId="urn:microsoft.com/office/officeart/2005/8/layout/vList5" loCatId="list" qsTypeId="urn:microsoft.com/office/officeart/2005/8/quickstyle/simple1" qsCatId="simple" csTypeId="urn:microsoft.com/office/officeart/2005/8/colors/accent1_2" csCatId="accent1" phldr="1"/>
      <dgm:spPr/>
    </dgm:pt>
    <dgm:pt modelId="{A9AA365A-824B-4432-8AFB-E909561AB251}">
      <dgm:prSet phldrT="[Text]"/>
      <dgm:spPr>
        <a:solidFill>
          <a:srgbClr val="00B050"/>
        </a:solidFill>
        <a:ln>
          <a:solidFill>
            <a:schemeClr val="bg1"/>
          </a:solidFill>
        </a:ln>
      </dgm:spPr>
      <dgm:t>
        <a:bodyPr/>
        <a:lstStyle/>
        <a:p>
          <a:pPr algn="just"/>
          <a:r>
            <a:rPr lang="en-US" dirty="0" smtClean="0"/>
            <a:t>2. To prevent further </a:t>
          </a:r>
          <a:r>
            <a:rPr lang="en-US" b="1" dirty="0" smtClean="0"/>
            <a:t>injury</a:t>
          </a:r>
          <a:r>
            <a:rPr lang="en-US" dirty="0" smtClean="0"/>
            <a:t> or deterioration.</a:t>
          </a:r>
          <a:endParaRPr lang="en-IN" dirty="0"/>
        </a:p>
      </dgm:t>
    </dgm:pt>
    <dgm:pt modelId="{02C1DE56-7CE6-490E-B9DA-6CA4BDAEFBC7}" type="parTrans" cxnId="{BF4D74BD-2F8F-4B93-9D75-615529B7027F}">
      <dgm:prSet/>
      <dgm:spPr/>
      <dgm:t>
        <a:bodyPr/>
        <a:lstStyle/>
        <a:p>
          <a:endParaRPr lang="en-IN"/>
        </a:p>
      </dgm:t>
    </dgm:pt>
    <dgm:pt modelId="{964F8E4F-0242-4B49-B3CE-29B466F1E375}" type="sibTrans" cxnId="{BF4D74BD-2F8F-4B93-9D75-615529B7027F}">
      <dgm:prSet/>
      <dgm:spPr/>
      <dgm:t>
        <a:bodyPr/>
        <a:lstStyle/>
        <a:p>
          <a:endParaRPr lang="en-IN"/>
        </a:p>
      </dgm:t>
    </dgm:pt>
    <dgm:pt modelId="{AD22B9D4-9924-4FB7-8F5A-273F1B7E5142}">
      <dgm:prSet phldrT="[Text]"/>
      <dgm:spPr>
        <a:solidFill>
          <a:srgbClr val="00B050"/>
        </a:solidFill>
        <a:ln>
          <a:solidFill>
            <a:schemeClr val="bg1"/>
          </a:solidFill>
        </a:ln>
      </dgm:spPr>
      <dgm:t>
        <a:bodyPr/>
        <a:lstStyle/>
        <a:p>
          <a:pPr algn="just"/>
          <a:r>
            <a:rPr lang="en-US" dirty="0" smtClean="0"/>
            <a:t>3. To </a:t>
          </a:r>
          <a:r>
            <a:rPr lang="en-US" b="1" dirty="0" smtClean="0"/>
            <a:t>reassure</a:t>
          </a:r>
          <a:r>
            <a:rPr lang="en-US" dirty="0" smtClean="0"/>
            <a:t> the victim and make him or her as comfortable as possible.</a:t>
          </a:r>
          <a:endParaRPr lang="en-IN" dirty="0"/>
        </a:p>
      </dgm:t>
    </dgm:pt>
    <dgm:pt modelId="{3F97C135-3544-40D0-A1D8-8AAC4F09DEEF}" type="parTrans" cxnId="{D06DB0F6-7AAE-4DE3-B0B8-0A3BFF8D5B11}">
      <dgm:prSet/>
      <dgm:spPr/>
      <dgm:t>
        <a:bodyPr/>
        <a:lstStyle/>
        <a:p>
          <a:endParaRPr lang="en-IN"/>
        </a:p>
      </dgm:t>
    </dgm:pt>
    <dgm:pt modelId="{0295123B-C97E-45F1-929A-95EA41844E0D}" type="sibTrans" cxnId="{D06DB0F6-7AAE-4DE3-B0B8-0A3BFF8D5B11}">
      <dgm:prSet/>
      <dgm:spPr/>
      <dgm:t>
        <a:bodyPr/>
        <a:lstStyle/>
        <a:p>
          <a:endParaRPr lang="en-IN"/>
        </a:p>
      </dgm:t>
    </dgm:pt>
    <dgm:pt modelId="{EBB129C0-1F45-4692-A34C-FFC1BBC9452F}">
      <dgm:prSet phldrT="[Text]"/>
      <dgm:spPr>
        <a:solidFill>
          <a:srgbClr val="00B050"/>
        </a:solidFill>
        <a:ln>
          <a:solidFill>
            <a:schemeClr val="bg1"/>
          </a:solidFill>
        </a:ln>
      </dgm:spPr>
      <dgm:t>
        <a:bodyPr/>
        <a:lstStyle/>
        <a:p>
          <a:pPr algn="just"/>
          <a:r>
            <a:rPr lang="en-US" dirty="0" smtClean="0"/>
            <a:t>1. To restore and maintain vital functions. </a:t>
          </a:r>
          <a:r>
            <a:rPr lang="en-US" b="1" dirty="0" smtClean="0"/>
            <a:t>The ABC of basic life support (Airway, Breathing, and Circulation) </a:t>
          </a:r>
          <a:r>
            <a:rPr lang="en-US" dirty="0" smtClean="0"/>
            <a:t>are always the first priority.</a:t>
          </a:r>
          <a:endParaRPr lang="en-IN" dirty="0" smtClean="0"/>
        </a:p>
        <a:p>
          <a:pPr algn="just"/>
          <a:r>
            <a:rPr lang="en-US" dirty="0" smtClean="0"/>
            <a:t>● </a:t>
          </a:r>
          <a:r>
            <a:rPr lang="en-US" b="1" i="1" dirty="0" smtClean="0"/>
            <a:t>Airway </a:t>
          </a:r>
          <a:r>
            <a:rPr lang="en-US" dirty="0" smtClean="0"/>
            <a:t>must be open so that air containing oxygen enters the body</a:t>
          </a:r>
          <a:endParaRPr lang="en-IN" dirty="0" smtClean="0"/>
        </a:p>
        <a:p>
          <a:pPr algn="just"/>
          <a:r>
            <a:rPr lang="en-US" dirty="0" smtClean="0"/>
            <a:t>● </a:t>
          </a:r>
          <a:r>
            <a:rPr lang="en-US" b="1" i="1" dirty="0" smtClean="0"/>
            <a:t>Breathing </a:t>
          </a:r>
          <a:r>
            <a:rPr lang="en-US" dirty="0" smtClean="0"/>
            <a:t>must take place so that oxygen passes through the lungs into the blood stream</a:t>
          </a:r>
          <a:endParaRPr lang="en-IN" dirty="0" smtClean="0"/>
        </a:p>
        <a:p>
          <a:pPr algn="just"/>
          <a:r>
            <a:rPr lang="en-US" dirty="0" smtClean="0"/>
            <a:t>● The heart must </a:t>
          </a:r>
          <a:r>
            <a:rPr lang="en-US" b="1" i="1" dirty="0" smtClean="0"/>
            <a:t>circulate </a:t>
          </a:r>
          <a:r>
            <a:rPr lang="en-US" dirty="0" smtClean="0"/>
            <a:t>the oxygen carrying blood</a:t>
          </a:r>
          <a:endParaRPr lang="en-IN" dirty="0"/>
        </a:p>
      </dgm:t>
    </dgm:pt>
    <dgm:pt modelId="{05EAAEA0-E8C5-4449-AF26-B06D13AF8A63}" type="sibTrans" cxnId="{8038A5DE-8697-4B6A-B6B2-95A3527F95C8}">
      <dgm:prSet/>
      <dgm:spPr/>
      <dgm:t>
        <a:bodyPr/>
        <a:lstStyle/>
        <a:p>
          <a:endParaRPr lang="en-IN"/>
        </a:p>
      </dgm:t>
    </dgm:pt>
    <dgm:pt modelId="{555F0678-41F5-4A46-B997-074D938DF21D}" type="parTrans" cxnId="{8038A5DE-8697-4B6A-B6B2-95A3527F95C8}">
      <dgm:prSet/>
      <dgm:spPr/>
      <dgm:t>
        <a:bodyPr/>
        <a:lstStyle/>
        <a:p>
          <a:endParaRPr lang="en-IN"/>
        </a:p>
      </dgm:t>
    </dgm:pt>
    <dgm:pt modelId="{A1D3FF99-762B-49CD-B0D2-5615B9EE3734}" type="pres">
      <dgm:prSet presAssocID="{2CB63138-0205-4EAA-A00C-79246435596F}" presName="Name0" presStyleCnt="0">
        <dgm:presLayoutVars>
          <dgm:dir/>
          <dgm:animLvl val="lvl"/>
          <dgm:resizeHandles val="exact"/>
        </dgm:presLayoutVars>
      </dgm:prSet>
      <dgm:spPr/>
    </dgm:pt>
    <dgm:pt modelId="{A9A40F5A-FA6D-4852-A203-65627DB96AC1}" type="pres">
      <dgm:prSet presAssocID="{EBB129C0-1F45-4692-A34C-FFC1BBC9452F}" presName="linNode" presStyleCnt="0"/>
      <dgm:spPr/>
    </dgm:pt>
    <dgm:pt modelId="{D7FBE088-A8EB-4D6C-959A-DAC358D2FFAD}" type="pres">
      <dgm:prSet presAssocID="{EBB129C0-1F45-4692-A34C-FFC1BBC9452F}" presName="parentText" presStyleLbl="node1" presStyleIdx="0" presStyleCnt="3" custScaleX="268746">
        <dgm:presLayoutVars>
          <dgm:chMax val="1"/>
          <dgm:bulletEnabled val="1"/>
        </dgm:presLayoutVars>
      </dgm:prSet>
      <dgm:spPr/>
      <dgm:t>
        <a:bodyPr/>
        <a:lstStyle/>
        <a:p>
          <a:endParaRPr lang="en-IN"/>
        </a:p>
      </dgm:t>
    </dgm:pt>
    <dgm:pt modelId="{8F674F4F-51D1-4B17-A98E-205CA4261173}" type="pres">
      <dgm:prSet presAssocID="{05EAAEA0-E8C5-4449-AF26-B06D13AF8A63}" presName="sp" presStyleCnt="0"/>
      <dgm:spPr/>
    </dgm:pt>
    <dgm:pt modelId="{3500BC64-25C9-48D5-92AD-BDC110DDBD12}" type="pres">
      <dgm:prSet presAssocID="{A9AA365A-824B-4432-8AFB-E909561AB251}" presName="linNode" presStyleCnt="0"/>
      <dgm:spPr/>
    </dgm:pt>
    <dgm:pt modelId="{5FD719BA-5CB0-4E66-B70F-136CBE048A51}" type="pres">
      <dgm:prSet presAssocID="{A9AA365A-824B-4432-8AFB-E909561AB251}" presName="parentText" presStyleLbl="node1" presStyleIdx="1" presStyleCnt="3" custScaleX="268745" custScaleY="18165" custLinFactNeighborX="2259" custLinFactNeighborY="-682">
        <dgm:presLayoutVars>
          <dgm:chMax val="1"/>
          <dgm:bulletEnabled val="1"/>
        </dgm:presLayoutVars>
      </dgm:prSet>
      <dgm:spPr/>
      <dgm:t>
        <a:bodyPr/>
        <a:lstStyle/>
        <a:p>
          <a:endParaRPr lang="en-IN"/>
        </a:p>
      </dgm:t>
    </dgm:pt>
    <dgm:pt modelId="{346A889C-6A2D-41E8-8B6A-8BD2FC861A62}" type="pres">
      <dgm:prSet presAssocID="{964F8E4F-0242-4B49-B3CE-29B466F1E375}" presName="sp" presStyleCnt="0"/>
      <dgm:spPr/>
    </dgm:pt>
    <dgm:pt modelId="{DEA93A77-B2C0-4F26-B37F-DBA13A6BA086}" type="pres">
      <dgm:prSet presAssocID="{AD22B9D4-9924-4FB7-8F5A-273F1B7E5142}" presName="linNode" presStyleCnt="0"/>
      <dgm:spPr/>
    </dgm:pt>
    <dgm:pt modelId="{87A58E19-92F3-48AA-A588-10C2650EE4C3}" type="pres">
      <dgm:prSet presAssocID="{AD22B9D4-9924-4FB7-8F5A-273F1B7E5142}" presName="parentText" presStyleLbl="node1" presStyleIdx="2" presStyleCnt="3" custScaleX="268744" custScaleY="26333" custLinFactNeighborX="2259" custLinFactNeighborY="-644">
        <dgm:presLayoutVars>
          <dgm:chMax val="1"/>
          <dgm:bulletEnabled val="1"/>
        </dgm:presLayoutVars>
      </dgm:prSet>
      <dgm:spPr/>
      <dgm:t>
        <a:bodyPr/>
        <a:lstStyle/>
        <a:p>
          <a:endParaRPr lang="en-IN"/>
        </a:p>
      </dgm:t>
    </dgm:pt>
  </dgm:ptLst>
  <dgm:cxnLst>
    <dgm:cxn modelId="{0585185C-C914-4E4E-B9A2-30FC563CC9D3}" type="presOf" srcId="{A9AA365A-824B-4432-8AFB-E909561AB251}" destId="{5FD719BA-5CB0-4E66-B70F-136CBE048A51}" srcOrd="0" destOrd="0" presId="urn:microsoft.com/office/officeart/2005/8/layout/vList5"/>
    <dgm:cxn modelId="{F40D9F20-EB74-480A-9CDE-358CDEE75A88}" type="presOf" srcId="{2CB63138-0205-4EAA-A00C-79246435596F}" destId="{A1D3FF99-762B-49CD-B0D2-5615B9EE3734}" srcOrd="0" destOrd="0" presId="urn:microsoft.com/office/officeart/2005/8/layout/vList5"/>
    <dgm:cxn modelId="{D06DB0F6-7AAE-4DE3-B0B8-0A3BFF8D5B11}" srcId="{2CB63138-0205-4EAA-A00C-79246435596F}" destId="{AD22B9D4-9924-4FB7-8F5A-273F1B7E5142}" srcOrd="2" destOrd="0" parTransId="{3F97C135-3544-40D0-A1D8-8AAC4F09DEEF}" sibTransId="{0295123B-C97E-45F1-929A-95EA41844E0D}"/>
    <dgm:cxn modelId="{BF4D74BD-2F8F-4B93-9D75-615529B7027F}" srcId="{2CB63138-0205-4EAA-A00C-79246435596F}" destId="{A9AA365A-824B-4432-8AFB-E909561AB251}" srcOrd="1" destOrd="0" parTransId="{02C1DE56-7CE6-490E-B9DA-6CA4BDAEFBC7}" sibTransId="{964F8E4F-0242-4B49-B3CE-29B466F1E375}"/>
    <dgm:cxn modelId="{35F306C0-E054-455C-87E7-726A1D69A5BE}" type="presOf" srcId="{EBB129C0-1F45-4692-A34C-FFC1BBC9452F}" destId="{D7FBE088-A8EB-4D6C-959A-DAC358D2FFAD}" srcOrd="0" destOrd="0" presId="urn:microsoft.com/office/officeart/2005/8/layout/vList5"/>
    <dgm:cxn modelId="{8038A5DE-8697-4B6A-B6B2-95A3527F95C8}" srcId="{2CB63138-0205-4EAA-A00C-79246435596F}" destId="{EBB129C0-1F45-4692-A34C-FFC1BBC9452F}" srcOrd="0" destOrd="0" parTransId="{555F0678-41F5-4A46-B997-074D938DF21D}" sibTransId="{05EAAEA0-E8C5-4449-AF26-B06D13AF8A63}"/>
    <dgm:cxn modelId="{28090BBB-7A39-4646-9166-ED72657FB8D8}" type="presOf" srcId="{AD22B9D4-9924-4FB7-8F5A-273F1B7E5142}" destId="{87A58E19-92F3-48AA-A588-10C2650EE4C3}" srcOrd="0" destOrd="0" presId="urn:microsoft.com/office/officeart/2005/8/layout/vList5"/>
    <dgm:cxn modelId="{0A306605-1A3B-49EC-92A6-81296CA07017}" type="presParOf" srcId="{A1D3FF99-762B-49CD-B0D2-5615B9EE3734}" destId="{A9A40F5A-FA6D-4852-A203-65627DB96AC1}" srcOrd="0" destOrd="0" presId="urn:microsoft.com/office/officeart/2005/8/layout/vList5"/>
    <dgm:cxn modelId="{E221322F-7EF9-47C7-98E8-973BB7C9ACB5}" type="presParOf" srcId="{A9A40F5A-FA6D-4852-A203-65627DB96AC1}" destId="{D7FBE088-A8EB-4D6C-959A-DAC358D2FFAD}" srcOrd="0" destOrd="0" presId="urn:microsoft.com/office/officeart/2005/8/layout/vList5"/>
    <dgm:cxn modelId="{439D2301-EABE-4041-97E7-1CE983E2F7E9}" type="presParOf" srcId="{A1D3FF99-762B-49CD-B0D2-5615B9EE3734}" destId="{8F674F4F-51D1-4B17-A98E-205CA4261173}" srcOrd="1" destOrd="0" presId="urn:microsoft.com/office/officeart/2005/8/layout/vList5"/>
    <dgm:cxn modelId="{6466599E-7163-44C9-9192-51BAECE81651}" type="presParOf" srcId="{A1D3FF99-762B-49CD-B0D2-5615B9EE3734}" destId="{3500BC64-25C9-48D5-92AD-BDC110DDBD12}" srcOrd="2" destOrd="0" presId="urn:microsoft.com/office/officeart/2005/8/layout/vList5"/>
    <dgm:cxn modelId="{4315BA42-F5BC-4D8E-B674-52C9C4171A25}" type="presParOf" srcId="{3500BC64-25C9-48D5-92AD-BDC110DDBD12}" destId="{5FD719BA-5CB0-4E66-B70F-136CBE048A51}" srcOrd="0" destOrd="0" presId="urn:microsoft.com/office/officeart/2005/8/layout/vList5"/>
    <dgm:cxn modelId="{2A2C8A35-C262-4407-8F22-E10F988BE911}" type="presParOf" srcId="{A1D3FF99-762B-49CD-B0D2-5615B9EE3734}" destId="{346A889C-6A2D-41E8-8B6A-8BD2FC861A62}" srcOrd="3" destOrd="0" presId="urn:microsoft.com/office/officeart/2005/8/layout/vList5"/>
    <dgm:cxn modelId="{64F05257-B9AC-4F3C-98C8-B20E1BDF4E02}" type="presParOf" srcId="{A1D3FF99-762B-49CD-B0D2-5615B9EE3734}" destId="{DEA93A77-B2C0-4F26-B37F-DBA13A6BA086}" srcOrd="4" destOrd="0" presId="urn:microsoft.com/office/officeart/2005/8/layout/vList5"/>
    <dgm:cxn modelId="{54F2830B-DFDB-4A30-94FC-4D3FD01A535C}" type="presParOf" srcId="{DEA93A77-B2C0-4F26-B37F-DBA13A6BA086}" destId="{87A58E19-92F3-48AA-A588-10C2650EE4C3}"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3DFA9C-4348-46B7-A6ED-DD78A0A2CCAB}">
      <dsp:nvSpPr>
        <dsp:cNvPr id="0" name=""/>
        <dsp:cNvSpPr/>
      </dsp:nvSpPr>
      <dsp:spPr>
        <a:xfrm>
          <a:off x="0" y="0"/>
          <a:ext cx="8920272" cy="5472608"/>
        </a:xfrm>
        <a:prstGeom prst="roundRect">
          <a:avLst>
            <a:gd name="adj" fmla="val 10000"/>
          </a:avLst>
        </a:prstGeom>
        <a:solidFill>
          <a:schemeClr val="accent1"/>
        </a:solidFill>
        <a:ln w="38100" cap="flat" cmpd="sng" algn="ctr">
          <a:solidFill>
            <a:schemeClr val="lt1"/>
          </a:solidFill>
          <a:prstDash val="solid"/>
        </a:ln>
        <a:effectLst>
          <a:outerShdw blurRad="130000" dist="101600" dir="2700000" algn="tl" rotWithShape="0">
            <a:srgbClr val="000000">
              <a:alpha val="35000"/>
            </a:srgbClr>
          </a:outerShdw>
        </a:effectLst>
      </dsp:spPr>
      <dsp:style>
        <a:lnRef idx="3">
          <a:schemeClr val="lt1"/>
        </a:lnRef>
        <a:fillRef idx="1">
          <a:schemeClr val="accent1"/>
        </a:fillRef>
        <a:effectRef idx="1">
          <a:schemeClr val="accent1"/>
        </a:effectRef>
        <a:fontRef idx="minor">
          <a:schemeClr val="lt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endParaRPr lang="en-IN" sz="2800" kern="1200" dirty="0" smtClean="0">
            <a:latin typeface="Calibri" pitchFamily="34" charset="0"/>
          </a:endParaRPr>
        </a:p>
        <a:p>
          <a:pPr lvl="0" algn="just" defTabSz="1244600" rtl="0">
            <a:lnSpc>
              <a:spcPct val="90000"/>
            </a:lnSpc>
            <a:spcBef>
              <a:spcPct val="0"/>
            </a:spcBef>
            <a:spcAft>
              <a:spcPct val="35000"/>
            </a:spcAft>
          </a:pPr>
          <a:endParaRPr lang="en-IN" sz="2800" kern="1200" dirty="0" smtClean="0">
            <a:latin typeface="Calibri" pitchFamily="34" charset="0"/>
          </a:endParaRPr>
        </a:p>
        <a:p>
          <a:pPr lvl="0" algn="just" defTabSz="1244600" rtl="0">
            <a:lnSpc>
              <a:spcPct val="90000"/>
            </a:lnSpc>
            <a:spcBef>
              <a:spcPct val="0"/>
            </a:spcBef>
            <a:spcAft>
              <a:spcPct val="35000"/>
            </a:spcAft>
          </a:pPr>
          <a:endParaRPr lang="en-IN" sz="2800" kern="1200" dirty="0" smtClean="0">
            <a:latin typeface="Calibri" pitchFamily="34" charset="0"/>
          </a:endParaRPr>
        </a:p>
        <a:p>
          <a:pPr lvl="0" algn="just" defTabSz="1244600" rtl="0">
            <a:lnSpc>
              <a:spcPct val="90000"/>
            </a:lnSpc>
            <a:spcBef>
              <a:spcPct val="0"/>
            </a:spcBef>
            <a:spcAft>
              <a:spcPct val="35000"/>
            </a:spcAft>
          </a:pPr>
          <a:endParaRPr lang="en-IN" sz="2800" kern="1200" dirty="0" smtClean="0">
            <a:latin typeface="Calibri" pitchFamily="34" charset="0"/>
          </a:endParaRPr>
        </a:p>
        <a:p>
          <a:pPr lvl="0" algn="just" defTabSz="1244600" rtl="0">
            <a:lnSpc>
              <a:spcPct val="90000"/>
            </a:lnSpc>
            <a:spcBef>
              <a:spcPct val="0"/>
            </a:spcBef>
            <a:spcAft>
              <a:spcPct val="35000"/>
            </a:spcAft>
          </a:pPr>
          <a:endParaRPr lang="en-IN" sz="2800" kern="1200" dirty="0" smtClean="0">
            <a:latin typeface="Calibri" pitchFamily="34" charset="0"/>
          </a:endParaRPr>
        </a:p>
        <a:p>
          <a:pPr lvl="0" algn="just" defTabSz="1244600" rtl="0">
            <a:lnSpc>
              <a:spcPct val="90000"/>
            </a:lnSpc>
            <a:spcBef>
              <a:spcPct val="0"/>
            </a:spcBef>
            <a:spcAft>
              <a:spcPct val="35000"/>
            </a:spcAft>
          </a:pPr>
          <a:endParaRPr lang="en-IN" sz="2800" kern="1200" dirty="0" smtClean="0">
            <a:latin typeface="Calibri" pitchFamily="34" charset="0"/>
          </a:endParaRPr>
        </a:p>
        <a:p>
          <a:pPr lvl="0" algn="just" defTabSz="1244600" rtl="0">
            <a:lnSpc>
              <a:spcPct val="90000"/>
            </a:lnSpc>
            <a:spcBef>
              <a:spcPct val="0"/>
            </a:spcBef>
            <a:spcAft>
              <a:spcPct val="35000"/>
            </a:spcAft>
          </a:pPr>
          <a:endParaRPr lang="en-IN" sz="2800" kern="1200" dirty="0" smtClean="0">
            <a:latin typeface="Calibri" pitchFamily="34" charset="0"/>
          </a:endParaRPr>
        </a:p>
        <a:p>
          <a:pPr lvl="0" algn="just" defTabSz="1244600" rtl="0">
            <a:lnSpc>
              <a:spcPct val="90000"/>
            </a:lnSpc>
            <a:spcBef>
              <a:spcPct val="0"/>
            </a:spcBef>
            <a:spcAft>
              <a:spcPct val="35000"/>
            </a:spcAft>
          </a:pPr>
          <a:r>
            <a:rPr lang="en-IN" sz="2800" kern="1200" dirty="0" smtClean="0">
              <a:latin typeface="Calibri" pitchFamily="34" charset="0"/>
            </a:rPr>
            <a:t> The </a:t>
          </a:r>
          <a:r>
            <a:rPr lang="en-IN" sz="2800" b="1" kern="1200" dirty="0" smtClean="0">
              <a:latin typeface="Calibri" pitchFamily="34" charset="0"/>
            </a:rPr>
            <a:t>Encyclopaedia Britannica</a:t>
          </a:r>
          <a:r>
            <a:rPr lang="en-IN" sz="2800" kern="1200" dirty="0" smtClean="0">
              <a:latin typeface="Calibri" pitchFamily="34" charset="0"/>
            </a:rPr>
            <a:t> states </a:t>
          </a:r>
          <a:r>
            <a:rPr lang="en-IN" sz="2800" b="1" kern="1200" dirty="0" smtClean="0">
              <a:latin typeface="Calibri" pitchFamily="34" charset="0"/>
            </a:rPr>
            <a:t>First Aid</a:t>
          </a:r>
          <a:r>
            <a:rPr lang="en-IN" sz="2800" kern="1200" dirty="0" smtClean="0">
              <a:latin typeface="Calibri" pitchFamily="34" charset="0"/>
            </a:rPr>
            <a:t> as "</a:t>
          </a:r>
          <a:r>
            <a:rPr lang="en-IN" sz="2800" b="1" kern="1200" dirty="0" smtClean="0">
              <a:latin typeface="Calibri" pitchFamily="34" charset="0"/>
            </a:rPr>
            <a:t>measures</a:t>
          </a:r>
          <a:r>
            <a:rPr lang="en-IN" sz="2800" kern="1200" dirty="0" smtClean="0">
              <a:latin typeface="Calibri" pitchFamily="34" charset="0"/>
            </a:rPr>
            <a:t>   to be taken </a:t>
          </a:r>
          <a:r>
            <a:rPr lang="en-IN" sz="2800" b="1" kern="1200" dirty="0" smtClean="0">
              <a:latin typeface="Calibri" pitchFamily="34" charset="0"/>
            </a:rPr>
            <a:t>immediately</a:t>
          </a:r>
          <a:r>
            <a:rPr lang="en-IN" sz="2800" kern="1200" dirty="0" smtClean="0">
              <a:latin typeface="Calibri" pitchFamily="34" charset="0"/>
            </a:rPr>
            <a:t> after an </a:t>
          </a:r>
          <a:r>
            <a:rPr lang="en-IN" sz="2800" b="1" kern="1200" dirty="0" smtClean="0">
              <a:latin typeface="Calibri" pitchFamily="34" charset="0"/>
            </a:rPr>
            <a:t>accident</a:t>
          </a:r>
          <a:r>
            <a:rPr lang="en-IN" sz="2800" kern="1200" dirty="0" smtClean="0">
              <a:latin typeface="Calibri" pitchFamily="34" charset="0"/>
            </a:rPr>
            <a:t> not with an idea to cure but in order to </a:t>
          </a:r>
          <a:r>
            <a:rPr lang="en-IN" sz="2800" b="1" kern="1200" dirty="0" smtClean="0">
              <a:latin typeface="Calibri" pitchFamily="34" charset="0"/>
            </a:rPr>
            <a:t>prevent</a:t>
          </a:r>
          <a:r>
            <a:rPr lang="en-IN" sz="2800" kern="1200" dirty="0" smtClean="0">
              <a:latin typeface="Calibri" pitchFamily="34" charset="0"/>
            </a:rPr>
            <a:t> further </a:t>
          </a:r>
          <a:r>
            <a:rPr lang="en-IN" sz="2800" b="1" kern="1200" dirty="0" smtClean="0">
              <a:latin typeface="Calibri" pitchFamily="34" charset="0"/>
            </a:rPr>
            <a:t>harm</a:t>
          </a:r>
          <a:r>
            <a:rPr lang="en-IN" sz="2800" kern="1200" dirty="0" smtClean="0">
              <a:latin typeface="Calibri" pitchFamily="34" charset="0"/>
            </a:rPr>
            <a:t> being done". It uses the </a:t>
          </a:r>
          <a:r>
            <a:rPr lang="en-IN" sz="2800" b="1" kern="1200" dirty="0" smtClean="0">
              <a:latin typeface="Calibri" pitchFamily="34" charset="0"/>
            </a:rPr>
            <a:t>available</a:t>
          </a:r>
          <a:r>
            <a:rPr lang="en-IN" sz="2800" kern="1200" dirty="0" smtClean="0">
              <a:latin typeface="Calibri" pitchFamily="34" charset="0"/>
            </a:rPr>
            <a:t> human and material </a:t>
          </a:r>
          <a:r>
            <a:rPr lang="en-IN" sz="2800" b="1" kern="1200" dirty="0" smtClean="0">
              <a:latin typeface="Calibri" pitchFamily="34" charset="0"/>
            </a:rPr>
            <a:t>resources</a:t>
          </a:r>
          <a:r>
            <a:rPr lang="en-IN" sz="2800" kern="1200" dirty="0" smtClean="0">
              <a:latin typeface="Calibri" pitchFamily="34" charset="0"/>
            </a:rPr>
            <a:t> at the site of accident to provide </a:t>
          </a:r>
          <a:r>
            <a:rPr lang="en-IN" sz="2800" b="1" kern="1200" dirty="0" smtClean="0">
              <a:latin typeface="Calibri" pitchFamily="34" charset="0"/>
            </a:rPr>
            <a:t>initial</a:t>
          </a:r>
          <a:r>
            <a:rPr lang="en-IN" sz="2800" kern="1200" dirty="0" smtClean="0">
              <a:latin typeface="Calibri" pitchFamily="34" charset="0"/>
            </a:rPr>
            <a:t> care to the </a:t>
          </a:r>
          <a:r>
            <a:rPr lang="en-IN" sz="2800" b="1" kern="1200" dirty="0" smtClean="0">
              <a:latin typeface="Calibri" pitchFamily="34" charset="0"/>
            </a:rPr>
            <a:t>victim</a:t>
          </a:r>
          <a:r>
            <a:rPr lang="en-IN" sz="2800" kern="1200" dirty="0" smtClean="0">
              <a:latin typeface="Calibri" pitchFamily="34" charset="0"/>
            </a:rPr>
            <a:t> of </a:t>
          </a:r>
          <a:r>
            <a:rPr lang="en-IN" sz="2800" b="1" kern="1200" dirty="0" smtClean="0">
              <a:latin typeface="Calibri" pitchFamily="34" charset="0"/>
            </a:rPr>
            <a:t>injury</a:t>
          </a:r>
          <a:r>
            <a:rPr lang="en-IN" sz="2800" kern="1200" dirty="0" smtClean="0">
              <a:latin typeface="Calibri" pitchFamily="34" charset="0"/>
            </a:rPr>
            <a:t> or sudden illness until more advance care is provided.</a:t>
          </a:r>
        </a:p>
        <a:p>
          <a:pPr lvl="0" algn="just" defTabSz="1244600" rtl="0">
            <a:lnSpc>
              <a:spcPct val="90000"/>
            </a:lnSpc>
            <a:spcBef>
              <a:spcPct val="0"/>
            </a:spcBef>
            <a:spcAft>
              <a:spcPct val="35000"/>
            </a:spcAft>
          </a:pPr>
          <a:r>
            <a:rPr lang="en-IN" sz="2800" kern="1200" dirty="0" smtClean="0">
              <a:latin typeface="Calibri" pitchFamily="34" charset="0"/>
            </a:rPr>
            <a:t>First Aid has the following main </a:t>
          </a:r>
          <a:r>
            <a:rPr lang="en-IN" sz="2800" b="1" kern="1200" dirty="0" smtClean="0">
              <a:latin typeface="Calibri" pitchFamily="34" charset="0"/>
            </a:rPr>
            <a:t>objectives</a:t>
          </a:r>
          <a:r>
            <a:rPr lang="en-IN" sz="2800" kern="1200" dirty="0" smtClean="0">
              <a:latin typeface="Calibri" pitchFamily="34" charset="0"/>
            </a:rPr>
            <a:t>:</a:t>
          </a:r>
        </a:p>
        <a:p>
          <a:pPr lvl="0" algn="just" defTabSz="1244600">
            <a:lnSpc>
              <a:spcPct val="90000"/>
            </a:lnSpc>
            <a:spcBef>
              <a:spcPct val="0"/>
            </a:spcBef>
            <a:spcAft>
              <a:spcPct val="35000"/>
            </a:spcAft>
          </a:pPr>
          <a:r>
            <a:rPr lang="en-IN" sz="2800" kern="1200" dirty="0" smtClean="0">
              <a:latin typeface="Calibri" pitchFamily="34" charset="0"/>
            </a:rPr>
            <a:t>(i) To preserve life</a:t>
          </a:r>
        </a:p>
        <a:p>
          <a:pPr lvl="0" algn="just" defTabSz="1244600">
            <a:lnSpc>
              <a:spcPct val="90000"/>
            </a:lnSpc>
            <a:spcBef>
              <a:spcPct val="0"/>
            </a:spcBef>
            <a:spcAft>
              <a:spcPct val="35000"/>
            </a:spcAft>
          </a:pPr>
          <a:r>
            <a:rPr lang="en-IN" sz="2800" kern="1200" dirty="0" smtClean="0">
              <a:latin typeface="Calibri" pitchFamily="34" charset="0"/>
            </a:rPr>
            <a:t>(ii) To prevent the victim's condition from worsening</a:t>
          </a:r>
        </a:p>
        <a:p>
          <a:pPr lvl="0" algn="just" defTabSz="1244600">
            <a:lnSpc>
              <a:spcPct val="90000"/>
            </a:lnSpc>
            <a:spcBef>
              <a:spcPct val="0"/>
            </a:spcBef>
            <a:spcAft>
              <a:spcPct val="35000"/>
            </a:spcAft>
          </a:pPr>
          <a:r>
            <a:rPr lang="en-IN" sz="2800" kern="1200" dirty="0" smtClean="0">
              <a:latin typeface="Calibri" pitchFamily="34" charset="0"/>
            </a:rPr>
            <a:t>(iii) To promote recovery</a:t>
          </a:r>
        </a:p>
        <a:p>
          <a:pPr lvl="0" algn="just" defTabSz="1244600" rtl="0">
            <a:lnSpc>
              <a:spcPct val="90000"/>
            </a:lnSpc>
            <a:spcBef>
              <a:spcPct val="0"/>
            </a:spcBef>
            <a:spcAft>
              <a:spcPct val="35000"/>
            </a:spcAft>
          </a:pPr>
          <a:endParaRPr lang="en-IN" sz="2800" kern="1200" dirty="0">
            <a:latin typeface="Calibri" pitchFamily="34" charset="0"/>
          </a:endParaRPr>
        </a:p>
      </dsp:txBody>
      <dsp:txXfrm>
        <a:off x="0" y="0"/>
        <a:ext cx="8920272" cy="16417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FBE088-A8EB-4D6C-959A-DAC358D2FFAD}">
      <dsp:nvSpPr>
        <dsp:cNvPr id="0" name=""/>
        <dsp:cNvSpPr/>
      </dsp:nvSpPr>
      <dsp:spPr>
        <a:xfrm>
          <a:off x="143989" y="3440"/>
          <a:ext cx="8569004" cy="3724163"/>
        </a:xfrm>
        <a:prstGeom prst="roundRect">
          <a:avLst/>
        </a:prstGeom>
        <a:solidFill>
          <a:srgbClr val="00B05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just" defTabSz="1022350">
            <a:lnSpc>
              <a:spcPct val="90000"/>
            </a:lnSpc>
            <a:spcBef>
              <a:spcPct val="0"/>
            </a:spcBef>
            <a:spcAft>
              <a:spcPct val="35000"/>
            </a:spcAft>
          </a:pPr>
          <a:r>
            <a:rPr lang="en-US" sz="2300" kern="1200" dirty="0" smtClean="0"/>
            <a:t>1. To restore and maintain vital functions. </a:t>
          </a:r>
          <a:r>
            <a:rPr lang="en-US" sz="2300" b="1" kern="1200" dirty="0" smtClean="0"/>
            <a:t>The ABC of basic life support (Airway, Breathing, and Circulation) </a:t>
          </a:r>
          <a:r>
            <a:rPr lang="en-US" sz="2300" kern="1200" dirty="0" smtClean="0"/>
            <a:t>are always the first priority.</a:t>
          </a:r>
          <a:endParaRPr lang="en-IN" sz="2300" kern="1200" dirty="0" smtClean="0"/>
        </a:p>
        <a:p>
          <a:pPr lvl="0" algn="just" defTabSz="1022350">
            <a:lnSpc>
              <a:spcPct val="90000"/>
            </a:lnSpc>
            <a:spcBef>
              <a:spcPct val="0"/>
            </a:spcBef>
            <a:spcAft>
              <a:spcPct val="35000"/>
            </a:spcAft>
          </a:pPr>
          <a:r>
            <a:rPr lang="en-US" sz="2300" kern="1200" dirty="0" smtClean="0"/>
            <a:t>● </a:t>
          </a:r>
          <a:r>
            <a:rPr lang="en-US" sz="2300" b="1" i="1" kern="1200" dirty="0" smtClean="0"/>
            <a:t>Airway </a:t>
          </a:r>
          <a:r>
            <a:rPr lang="en-US" sz="2300" kern="1200" dirty="0" smtClean="0"/>
            <a:t>must be open so that air containing oxygen enters the body</a:t>
          </a:r>
          <a:endParaRPr lang="en-IN" sz="2300" kern="1200" dirty="0" smtClean="0"/>
        </a:p>
        <a:p>
          <a:pPr lvl="0" algn="just" defTabSz="1022350">
            <a:lnSpc>
              <a:spcPct val="90000"/>
            </a:lnSpc>
            <a:spcBef>
              <a:spcPct val="0"/>
            </a:spcBef>
            <a:spcAft>
              <a:spcPct val="35000"/>
            </a:spcAft>
          </a:pPr>
          <a:r>
            <a:rPr lang="en-US" sz="2300" kern="1200" dirty="0" smtClean="0"/>
            <a:t>● </a:t>
          </a:r>
          <a:r>
            <a:rPr lang="en-US" sz="2300" b="1" i="1" kern="1200" dirty="0" smtClean="0"/>
            <a:t>Breathing </a:t>
          </a:r>
          <a:r>
            <a:rPr lang="en-US" sz="2300" kern="1200" dirty="0" smtClean="0"/>
            <a:t>must take place so that oxygen passes through the lungs into the blood stream</a:t>
          </a:r>
          <a:endParaRPr lang="en-IN" sz="2300" kern="1200" dirty="0" smtClean="0"/>
        </a:p>
        <a:p>
          <a:pPr lvl="0" algn="just" defTabSz="1022350">
            <a:lnSpc>
              <a:spcPct val="90000"/>
            </a:lnSpc>
            <a:spcBef>
              <a:spcPct val="0"/>
            </a:spcBef>
            <a:spcAft>
              <a:spcPct val="35000"/>
            </a:spcAft>
          </a:pPr>
          <a:r>
            <a:rPr lang="en-US" sz="2300" kern="1200" dirty="0" smtClean="0"/>
            <a:t>● The heart must </a:t>
          </a:r>
          <a:r>
            <a:rPr lang="en-US" sz="2300" b="1" i="1" kern="1200" dirty="0" smtClean="0"/>
            <a:t>circulate </a:t>
          </a:r>
          <a:r>
            <a:rPr lang="en-US" sz="2300" kern="1200" dirty="0" smtClean="0"/>
            <a:t>the oxygen carrying blood</a:t>
          </a:r>
          <a:endParaRPr lang="en-IN" sz="2300" kern="1200" dirty="0"/>
        </a:p>
      </dsp:txBody>
      <dsp:txXfrm>
        <a:off x="325788" y="185239"/>
        <a:ext cx="8205406" cy="3360565"/>
      </dsp:txXfrm>
    </dsp:sp>
    <dsp:sp modelId="{5FD719BA-5CB0-4E66-B70F-136CBE048A51}">
      <dsp:nvSpPr>
        <dsp:cNvPr id="0" name=""/>
        <dsp:cNvSpPr/>
      </dsp:nvSpPr>
      <dsp:spPr>
        <a:xfrm>
          <a:off x="216018" y="3888413"/>
          <a:ext cx="8568972" cy="676494"/>
        </a:xfrm>
        <a:prstGeom prst="roundRect">
          <a:avLst/>
        </a:prstGeom>
        <a:solidFill>
          <a:srgbClr val="00B05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just" defTabSz="977900">
            <a:lnSpc>
              <a:spcPct val="90000"/>
            </a:lnSpc>
            <a:spcBef>
              <a:spcPct val="0"/>
            </a:spcBef>
            <a:spcAft>
              <a:spcPct val="35000"/>
            </a:spcAft>
          </a:pPr>
          <a:r>
            <a:rPr lang="en-US" sz="2200" kern="1200" dirty="0" smtClean="0"/>
            <a:t>2. To prevent further </a:t>
          </a:r>
          <a:r>
            <a:rPr lang="en-US" sz="2200" b="1" kern="1200" dirty="0" smtClean="0"/>
            <a:t>injury</a:t>
          </a:r>
          <a:r>
            <a:rPr lang="en-US" sz="2200" kern="1200" dirty="0" smtClean="0"/>
            <a:t> or deterioration.</a:t>
          </a:r>
          <a:endParaRPr lang="en-IN" sz="2200" kern="1200" dirty="0"/>
        </a:p>
      </dsp:txBody>
      <dsp:txXfrm>
        <a:off x="249042" y="3921437"/>
        <a:ext cx="8502924" cy="610446"/>
      </dsp:txXfrm>
    </dsp:sp>
    <dsp:sp modelId="{87A58E19-92F3-48AA-A588-10C2650EE4C3}">
      <dsp:nvSpPr>
        <dsp:cNvPr id="0" name=""/>
        <dsp:cNvSpPr/>
      </dsp:nvSpPr>
      <dsp:spPr>
        <a:xfrm>
          <a:off x="216018" y="4752531"/>
          <a:ext cx="8568940" cy="980684"/>
        </a:xfrm>
        <a:prstGeom prst="roundRect">
          <a:avLst/>
        </a:prstGeom>
        <a:solidFill>
          <a:srgbClr val="00B05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just" defTabSz="977900">
            <a:lnSpc>
              <a:spcPct val="90000"/>
            </a:lnSpc>
            <a:spcBef>
              <a:spcPct val="0"/>
            </a:spcBef>
            <a:spcAft>
              <a:spcPct val="35000"/>
            </a:spcAft>
          </a:pPr>
          <a:r>
            <a:rPr lang="en-US" sz="2200" kern="1200" dirty="0" smtClean="0"/>
            <a:t>3. To </a:t>
          </a:r>
          <a:r>
            <a:rPr lang="en-US" sz="2200" b="1" kern="1200" dirty="0" smtClean="0"/>
            <a:t>reassure</a:t>
          </a:r>
          <a:r>
            <a:rPr lang="en-US" sz="2200" kern="1200" dirty="0" smtClean="0"/>
            <a:t> the victim and make him or her as comfortable as possible.</a:t>
          </a:r>
          <a:endParaRPr lang="en-IN" sz="2200" kern="1200" dirty="0"/>
        </a:p>
      </dsp:txBody>
      <dsp:txXfrm>
        <a:off x="263891" y="4800404"/>
        <a:ext cx="8473194" cy="884938"/>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209AFA-4D07-479B-AD67-04AA62712A97}" type="datetimeFigureOut">
              <a:rPr lang="en-IN" smtClean="0"/>
              <a:t>29-07-2016</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236C38-1FB0-46DE-8D0E-4C5C78A7C792}" type="slidenum">
              <a:rPr lang="en-IN" smtClean="0"/>
              <a:t>‹#›</a:t>
            </a:fld>
            <a:endParaRPr lang="en-IN"/>
          </a:p>
        </p:txBody>
      </p:sp>
    </p:spTree>
    <p:extLst>
      <p:ext uri="{BB962C8B-B14F-4D97-AF65-F5344CB8AC3E}">
        <p14:creationId xmlns:p14="http://schemas.microsoft.com/office/powerpoint/2010/main" val="1837145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ED236C38-1FB0-46DE-8D0E-4C5C78A7C792}" type="slidenum">
              <a:rPr lang="en-IN" smtClean="0"/>
              <a:t>4</a:t>
            </a:fld>
            <a:endParaRPr lang="en-IN"/>
          </a:p>
        </p:txBody>
      </p:sp>
    </p:spTree>
    <p:extLst>
      <p:ext uri="{BB962C8B-B14F-4D97-AF65-F5344CB8AC3E}">
        <p14:creationId xmlns:p14="http://schemas.microsoft.com/office/powerpoint/2010/main" val="1656488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ED236C38-1FB0-46DE-8D0E-4C5C78A7C792}" type="slidenum">
              <a:rPr lang="en-IN" smtClean="0"/>
              <a:t>5</a:t>
            </a:fld>
            <a:endParaRPr lang="en-IN"/>
          </a:p>
        </p:txBody>
      </p:sp>
    </p:spTree>
    <p:extLst>
      <p:ext uri="{BB962C8B-B14F-4D97-AF65-F5344CB8AC3E}">
        <p14:creationId xmlns:p14="http://schemas.microsoft.com/office/powerpoint/2010/main" val="45040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B969B85-2D5C-42C9-A32C-B35AF227A04D}" type="datetimeFigureOut">
              <a:rPr lang="en-IN" smtClean="0"/>
              <a:t>29-07-2016</a:t>
            </a:fld>
            <a:endParaRPr lang="en-IN" dirty="0"/>
          </a:p>
        </p:txBody>
      </p:sp>
      <p:sp>
        <p:nvSpPr>
          <p:cNvPr id="17" name="Footer Placeholder 16"/>
          <p:cNvSpPr>
            <a:spLocks noGrp="1"/>
          </p:cNvSpPr>
          <p:nvPr>
            <p:ph type="ftr" sz="quarter" idx="11"/>
          </p:nvPr>
        </p:nvSpPr>
        <p:spPr/>
        <p:txBody>
          <a:bodyPr/>
          <a:lstStyle/>
          <a:p>
            <a:endParaRPr lang="en-IN" dirty="0"/>
          </a:p>
        </p:txBody>
      </p:sp>
      <p:sp>
        <p:nvSpPr>
          <p:cNvPr id="29" name="Slide Number Placeholder 28"/>
          <p:cNvSpPr>
            <a:spLocks noGrp="1"/>
          </p:cNvSpPr>
          <p:nvPr>
            <p:ph type="sldNum" sz="quarter" idx="12"/>
          </p:nvPr>
        </p:nvSpPr>
        <p:spPr/>
        <p:txBody>
          <a:bodyPr/>
          <a:lstStyle/>
          <a:p>
            <a:fld id="{F697A040-6A1E-4D85-93EE-C8131FD47B3E}" type="slidenum">
              <a:rPr lang="en-IN" smtClean="0"/>
              <a:t>‹#›</a:t>
            </a:fld>
            <a:endParaRPr lang="en-IN"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969B85-2D5C-42C9-A32C-B35AF227A04D}" type="datetimeFigureOut">
              <a:rPr lang="en-IN" smtClean="0"/>
              <a:t>29-07-2016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697A040-6A1E-4D85-93EE-C8131FD47B3E}" type="slidenum">
              <a:rPr lang="en-IN" smtClean="0"/>
              <a:t>‹#›</a:t>
            </a:fld>
            <a:endParaRPr lang="en-I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B969B85-2D5C-42C9-A32C-B35AF227A04D}" type="datetimeFigureOut">
              <a:rPr lang="en-IN" smtClean="0"/>
              <a:t>29-07-2016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a:xfrm>
            <a:off x="7924800" y="6416675"/>
            <a:ext cx="762000" cy="365125"/>
          </a:xfrm>
        </p:spPr>
        <p:txBody>
          <a:bodyPr/>
          <a:lstStyle/>
          <a:p>
            <a:fld id="{F697A040-6A1E-4D85-93EE-C8131FD47B3E}" type="slidenum">
              <a:rPr lang="en-IN" smtClean="0"/>
              <a:t>‹#›</a:t>
            </a:fld>
            <a:endParaRPr lang="en-IN"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969B85-2D5C-42C9-A32C-B35AF227A04D}" type="datetimeFigureOut">
              <a:rPr lang="en-IN" smtClean="0"/>
              <a:t>29-07-2016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F697A040-6A1E-4D85-93EE-C8131FD47B3E}" type="slidenum">
              <a:rPr lang="en-IN" smtClean="0"/>
              <a:t>‹#›</a:t>
            </a:fld>
            <a:endParaRPr lang="en-I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B969B85-2D5C-42C9-A32C-B35AF227A04D}" type="datetimeFigureOut">
              <a:rPr lang="en-IN" smtClean="0"/>
              <a:t>29-07-2016</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F697A040-6A1E-4D85-93EE-C8131FD47B3E}" type="slidenum">
              <a:rPr lang="en-IN" smtClean="0"/>
              <a:t>‹#›</a:t>
            </a:fld>
            <a:endParaRPr lang="en-IN"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969B85-2D5C-42C9-A32C-B35AF227A04D}" type="datetimeFigureOut">
              <a:rPr lang="en-IN" smtClean="0"/>
              <a:t>29-07-2016</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F697A040-6A1E-4D85-93EE-C8131FD47B3E}" type="slidenum">
              <a:rPr lang="en-IN" smtClean="0"/>
              <a:t>‹#›</a:t>
            </a:fld>
            <a:endParaRPr lang="en-I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969B85-2D5C-42C9-A32C-B35AF227A04D}" type="datetimeFigureOut">
              <a:rPr lang="en-IN" smtClean="0"/>
              <a:t>29-07-2016</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F697A040-6A1E-4D85-93EE-C8131FD47B3E}" type="slidenum">
              <a:rPr lang="en-IN" smtClean="0"/>
              <a:t>‹#›</a:t>
            </a:fld>
            <a:endParaRPr lang="en-I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969B85-2D5C-42C9-A32C-B35AF227A04D}" type="datetimeFigureOut">
              <a:rPr lang="en-IN" smtClean="0"/>
              <a:t>29-07-2016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F697A040-6A1E-4D85-93EE-C8131FD47B3E}" type="slidenum">
              <a:rPr lang="en-IN" smtClean="0"/>
              <a:t>‹#›</a:t>
            </a:fld>
            <a:endParaRPr lang="en-I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B969B85-2D5C-42C9-A32C-B35AF227A04D}" type="datetimeFigureOut">
              <a:rPr lang="en-IN" smtClean="0"/>
              <a:t>29-07-2016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F697A040-6A1E-4D85-93EE-C8131FD47B3E}" type="slidenum">
              <a:rPr lang="en-IN" smtClean="0"/>
              <a:t>‹#›</a:t>
            </a:fld>
            <a:endParaRPr lang="en-IN"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969B85-2D5C-42C9-A32C-B35AF227A04D}" type="datetimeFigureOut">
              <a:rPr lang="en-IN" smtClean="0"/>
              <a:t>29-07-2016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697A040-6A1E-4D85-93EE-C8131FD47B3E}" type="slidenum">
              <a:rPr lang="en-IN" smtClean="0"/>
              <a:t>‹#›</a:t>
            </a:fld>
            <a:endParaRPr lang="en-I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969B85-2D5C-42C9-A32C-B35AF227A04D}" type="datetimeFigureOut">
              <a:rPr lang="en-IN" smtClean="0"/>
              <a:t>29-07-2016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697A040-6A1E-4D85-93EE-C8131FD47B3E}" type="slidenum">
              <a:rPr lang="en-IN" smtClean="0"/>
              <a:t>‹#›</a:t>
            </a:fld>
            <a:endParaRPr lang="en-IN"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B969B85-2D5C-42C9-A32C-B35AF227A04D}" type="datetimeFigureOut">
              <a:rPr lang="en-IN" smtClean="0"/>
              <a:t>29-07-2016</a:t>
            </a:fld>
            <a:endParaRPr lang="en-IN"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IN"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F697A040-6A1E-4D85-93EE-C8131FD47B3E}" type="slidenum">
              <a:rPr lang="en-IN" smtClean="0"/>
              <a:t>‹#›</a:t>
            </a:fld>
            <a:endParaRPr lang="en-IN"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hemeOverride" Target="../theme/themeOverride7.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ross 3"/>
          <p:cNvSpPr/>
          <p:nvPr/>
        </p:nvSpPr>
        <p:spPr>
          <a:xfrm>
            <a:off x="3347864" y="1988840"/>
            <a:ext cx="2376264" cy="2376264"/>
          </a:xfrm>
          <a:prstGeom prst="plus">
            <a:avLst>
              <a:gd name="adj" fmla="val 31413"/>
            </a:avLst>
          </a:prstGeom>
          <a:solidFill>
            <a:srgbClr val="FF3300"/>
          </a:solidFill>
        </p:spPr>
        <p:style>
          <a:lnRef idx="3">
            <a:schemeClr val="lt1"/>
          </a:lnRef>
          <a:fillRef idx="1">
            <a:schemeClr val="accent2"/>
          </a:fillRef>
          <a:effectRef idx="1">
            <a:schemeClr val="accent2"/>
          </a:effectRef>
          <a:fontRef idx="minor">
            <a:schemeClr val="lt1"/>
          </a:fontRef>
        </p:style>
        <p:txBody>
          <a:bodyPr rtlCol="0" anchor="ctr"/>
          <a:lstStyle/>
          <a:p>
            <a:pPr algn="ctr"/>
            <a:endParaRPr lang="en-IN" dirty="0"/>
          </a:p>
        </p:txBody>
      </p:sp>
      <p:sp>
        <p:nvSpPr>
          <p:cNvPr id="2" name="Title 1"/>
          <p:cNvSpPr>
            <a:spLocks noGrp="1"/>
          </p:cNvSpPr>
          <p:nvPr>
            <p:ph type="ctrTitle"/>
          </p:nvPr>
        </p:nvSpPr>
        <p:spPr>
          <a:xfrm>
            <a:off x="649796" y="188640"/>
            <a:ext cx="7772400" cy="1254001"/>
          </a:xfrm>
        </p:spPr>
        <p:txBody>
          <a:bodyPr>
            <a:normAutofit fontScale="90000"/>
          </a:bodyPr>
          <a:lstStyle/>
          <a:p>
            <a:r>
              <a:rPr lang="en-IN" sz="6000" dirty="0" smtClean="0">
                <a:solidFill>
                  <a:schemeClr val="tx1"/>
                </a:solidFill>
              </a:rPr>
              <a:t>First </a:t>
            </a:r>
            <a:r>
              <a:rPr lang="en-IN" sz="6000" dirty="0" smtClean="0">
                <a:solidFill>
                  <a:schemeClr val="tx1"/>
                </a:solidFill>
              </a:rPr>
              <a:t>Aid ON THE SHOP FLOOR</a:t>
            </a:r>
            <a:endParaRPr lang="en-IN" sz="6000" dirty="0">
              <a:solidFill>
                <a:schemeClr val="tx1"/>
              </a:solidFill>
            </a:endParaRPr>
          </a:p>
        </p:txBody>
      </p:sp>
      <p:sp>
        <p:nvSpPr>
          <p:cNvPr id="3" name="Subtitle 2"/>
          <p:cNvSpPr>
            <a:spLocks noGrp="1"/>
          </p:cNvSpPr>
          <p:nvPr>
            <p:ph type="subTitle" idx="1"/>
          </p:nvPr>
        </p:nvSpPr>
        <p:spPr>
          <a:xfrm>
            <a:off x="395536" y="5487857"/>
            <a:ext cx="8280920" cy="1343000"/>
          </a:xfrm>
        </p:spPr>
        <p:txBody>
          <a:bodyPr/>
          <a:lstStyle/>
          <a:p>
            <a:pPr algn="just"/>
            <a:r>
              <a:rPr lang="en-IN" dirty="0" smtClean="0"/>
              <a:t>                         </a:t>
            </a:r>
            <a:endParaRPr lang="en-IN" dirty="0"/>
          </a:p>
        </p:txBody>
      </p:sp>
    </p:spTree>
    <p:extLst>
      <p:ext uri="{BB962C8B-B14F-4D97-AF65-F5344CB8AC3E}">
        <p14:creationId xmlns:p14="http://schemas.microsoft.com/office/powerpoint/2010/main" val="8814841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a:bodyPr>
          <a:lstStyle/>
          <a:p>
            <a:r>
              <a:rPr lang="en-IN" sz="5400" dirty="0" smtClean="0">
                <a:solidFill>
                  <a:schemeClr val="tx1"/>
                </a:solidFill>
                <a:latin typeface="Calibri" pitchFamily="34" charset="0"/>
              </a:rPr>
              <a:t>What is First Aid ?</a:t>
            </a:r>
            <a:endParaRPr lang="en-IN" sz="5400" dirty="0">
              <a:solidFill>
                <a:schemeClr val="tx1"/>
              </a:solidFill>
              <a:latin typeface="Calibri"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01533435"/>
              </p:ext>
            </p:extLst>
          </p:nvPr>
        </p:nvGraphicFramePr>
        <p:xfrm>
          <a:off x="107504" y="1196752"/>
          <a:ext cx="8928992"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81993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882352"/>
          </a:xfrm>
        </p:spPr>
        <p:txBody>
          <a:bodyPr>
            <a:normAutofit/>
          </a:bodyPr>
          <a:lstStyle/>
          <a:p>
            <a:r>
              <a:rPr lang="en-IN" sz="4800" dirty="0" smtClean="0">
                <a:solidFill>
                  <a:srgbClr val="FFC000"/>
                </a:solidFill>
              </a:rPr>
              <a:t>Goals of First Aid</a:t>
            </a:r>
            <a:endParaRPr lang="en-IN" sz="4800" dirty="0">
              <a:solidFill>
                <a:srgbClr val="FFC00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51026722"/>
              </p:ext>
            </p:extLst>
          </p:nvPr>
        </p:nvGraphicFramePr>
        <p:xfrm>
          <a:off x="179512" y="980728"/>
          <a:ext cx="8856984"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04051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82"/>
            <a:ext cx="8229600" cy="864096"/>
          </a:xfrm>
        </p:spPr>
        <p:txBody>
          <a:bodyPr>
            <a:normAutofit/>
          </a:bodyPr>
          <a:lstStyle/>
          <a:p>
            <a:r>
              <a:rPr lang="en-IN" sz="4800" dirty="0" smtClean="0">
                <a:solidFill>
                  <a:srgbClr val="FFFF00"/>
                </a:solidFill>
              </a:rPr>
              <a:t>First Aid Kit</a:t>
            </a:r>
            <a:endParaRPr lang="en-IN" sz="4800" dirty="0">
              <a:solidFill>
                <a:srgbClr val="FFFF00"/>
              </a:solidFill>
            </a:endParaRPr>
          </a:p>
        </p:txBody>
      </p:sp>
      <p:sp>
        <p:nvSpPr>
          <p:cNvPr id="3" name="Content Placeholder 2"/>
          <p:cNvSpPr>
            <a:spLocks noGrp="1"/>
          </p:cNvSpPr>
          <p:nvPr>
            <p:ph idx="1"/>
          </p:nvPr>
        </p:nvSpPr>
        <p:spPr>
          <a:xfrm>
            <a:off x="0" y="908720"/>
            <a:ext cx="8712968" cy="5616624"/>
          </a:xfrm>
        </p:spPr>
        <p:txBody>
          <a:bodyPr>
            <a:normAutofit fontScale="92500" lnSpcReduction="20000"/>
          </a:bodyPr>
          <a:lstStyle/>
          <a:p>
            <a:pPr marL="137160" indent="0">
              <a:buNone/>
            </a:pPr>
            <a:r>
              <a:rPr lang="en-IN" dirty="0" smtClean="0"/>
              <a:t>Following are the contents of a First Aid Kit :</a:t>
            </a:r>
          </a:p>
          <a:p>
            <a:pPr>
              <a:buFont typeface="Wingdings" pitchFamily="2" charset="2"/>
              <a:buChar char="Ø"/>
            </a:pPr>
            <a:r>
              <a:rPr lang="en-US" dirty="0" smtClean="0"/>
              <a:t> </a:t>
            </a:r>
            <a:r>
              <a:rPr lang="en-US" dirty="0"/>
              <a:t>Cotton wool</a:t>
            </a:r>
            <a:endParaRPr lang="en-IN" dirty="0"/>
          </a:p>
          <a:p>
            <a:pPr>
              <a:buFont typeface="Wingdings" pitchFamily="2" charset="2"/>
              <a:buChar char="Ø"/>
            </a:pPr>
            <a:r>
              <a:rPr lang="en-US" dirty="0" smtClean="0"/>
              <a:t> </a:t>
            </a:r>
            <a:r>
              <a:rPr lang="en-US" dirty="0"/>
              <a:t>Adhesive tape</a:t>
            </a:r>
            <a:endParaRPr lang="en-IN" dirty="0"/>
          </a:p>
          <a:p>
            <a:pPr>
              <a:buFont typeface="Wingdings" pitchFamily="2" charset="2"/>
              <a:buChar char="Ø"/>
            </a:pPr>
            <a:r>
              <a:rPr lang="en-US" dirty="0" smtClean="0"/>
              <a:t> </a:t>
            </a:r>
            <a:r>
              <a:rPr lang="en-US" dirty="0"/>
              <a:t>Crepe bandage</a:t>
            </a:r>
            <a:endParaRPr lang="en-IN" dirty="0"/>
          </a:p>
          <a:p>
            <a:pPr>
              <a:buFont typeface="Wingdings" pitchFamily="2" charset="2"/>
              <a:buChar char="Ø"/>
            </a:pPr>
            <a:r>
              <a:rPr lang="en-US" dirty="0" smtClean="0"/>
              <a:t> </a:t>
            </a:r>
            <a:r>
              <a:rPr lang="en-US" dirty="0"/>
              <a:t>Sterile Dressing</a:t>
            </a:r>
            <a:endParaRPr lang="en-IN" dirty="0"/>
          </a:p>
          <a:p>
            <a:pPr>
              <a:buFont typeface="Wingdings" pitchFamily="2" charset="2"/>
              <a:buChar char="Ø"/>
            </a:pPr>
            <a:r>
              <a:rPr lang="en-US" dirty="0" smtClean="0"/>
              <a:t> Bandage</a:t>
            </a:r>
            <a:endParaRPr lang="en-IN" dirty="0"/>
          </a:p>
          <a:p>
            <a:pPr>
              <a:buFont typeface="Wingdings" pitchFamily="2" charset="2"/>
              <a:buChar char="Ø"/>
            </a:pPr>
            <a:r>
              <a:rPr lang="en-US" dirty="0" smtClean="0"/>
              <a:t> </a:t>
            </a:r>
            <a:r>
              <a:rPr lang="en-US" dirty="0"/>
              <a:t>Thermometer</a:t>
            </a:r>
            <a:endParaRPr lang="en-IN" dirty="0"/>
          </a:p>
          <a:p>
            <a:pPr>
              <a:buFont typeface="Wingdings" pitchFamily="2" charset="2"/>
              <a:buChar char="Ø"/>
            </a:pPr>
            <a:r>
              <a:rPr lang="en-US" dirty="0" smtClean="0"/>
              <a:t> </a:t>
            </a:r>
            <a:r>
              <a:rPr lang="en-US" dirty="0"/>
              <a:t>Scissors</a:t>
            </a:r>
            <a:endParaRPr lang="en-IN" dirty="0"/>
          </a:p>
          <a:p>
            <a:pPr>
              <a:buFont typeface="Wingdings" pitchFamily="2" charset="2"/>
              <a:buChar char="Ø"/>
            </a:pPr>
            <a:r>
              <a:rPr lang="en-US" dirty="0" smtClean="0"/>
              <a:t> </a:t>
            </a:r>
            <a:r>
              <a:rPr lang="en-US" dirty="0"/>
              <a:t>Glove</a:t>
            </a:r>
            <a:endParaRPr lang="en-IN" dirty="0"/>
          </a:p>
          <a:p>
            <a:pPr>
              <a:buFont typeface="Wingdings" pitchFamily="2" charset="2"/>
              <a:buChar char="Ø"/>
            </a:pPr>
            <a:r>
              <a:rPr lang="en-US" dirty="0" smtClean="0"/>
              <a:t> </a:t>
            </a:r>
            <a:r>
              <a:rPr lang="en-US" dirty="0"/>
              <a:t>Soap</a:t>
            </a:r>
            <a:endParaRPr lang="en-IN" dirty="0"/>
          </a:p>
          <a:p>
            <a:pPr>
              <a:buFont typeface="Wingdings" pitchFamily="2" charset="2"/>
              <a:buChar char="Ø"/>
            </a:pPr>
            <a:r>
              <a:rPr lang="en-US" dirty="0" smtClean="0"/>
              <a:t> </a:t>
            </a:r>
            <a:r>
              <a:rPr lang="en-US" dirty="0"/>
              <a:t>Pain reliever</a:t>
            </a:r>
            <a:endParaRPr lang="en-IN" dirty="0"/>
          </a:p>
          <a:p>
            <a:pPr>
              <a:buFont typeface="Wingdings" pitchFamily="2" charset="2"/>
              <a:buChar char="Ø"/>
            </a:pPr>
            <a:r>
              <a:rPr lang="en-US" dirty="0" smtClean="0"/>
              <a:t> </a:t>
            </a:r>
            <a:r>
              <a:rPr lang="en-US" dirty="0"/>
              <a:t>Antacid</a:t>
            </a:r>
            <a:endParaRPr lang="en-IN" dirty="0"/>
          </a:p>
          <a:p>
            <a:pPr marL="137160" indent="0">
              <a:buNone/>
            </a:pPr>
            <a:r>
              <a:rPr lang="en-US" dirty="0" smtClean="0"/>
              <a:t>  </a:t>
            </a:r>
            <a:endParaRPr lang="en-US" dirty="0"/>
          </a:p>
          <a:p>
            <a:pPr marL="137160" indent="0">
              <a:buNone/>
            </a:pPr>
            <a:endParaRPr lang="en-US" dirty="0"/>
          </a:p>
          <a:p>
            <a:pPr>
              <a:buFont typeface="Wingdings" pitchFamily="2" charset="2"/>
              <a:buChar char="Ø"/>
            </a:pPr>
            <a:endParaRPr lang="en-IN" dirty="0"/>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114" t="4465" r="7407" b="4145"/>
          <a:stretch/>
        </p:blipFill>
        <p:spPr bwMode="auto">
          <a:xfrm>
            <a:off x="3059832" y="1916832"/>
            <a:ext cx="5904655" cy="4580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55165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864096"/>
          </a:xfrm>
        </p:spPr>
        <p:txBody>
          <a:bodyPr>
            <a:normAutofit/>
          </a:bodyPr>
          <a:lstStyle/>
          <a:p>
            <a:r>
              <a:rPr lang="en-IN" sz="4800" dirty="0" smtClean="0"/>
              <a:t>Action Plan </a:t>
            </a:r>
            <a:endParaRPr lang="en-IN" sz="4800" dirty="0"/>
          </a:p>
        </p:txBody>
      </p:sp>
      <p:sp>
        <p:nvSpPr>
          <p:cNvPr id="3" name="Content Placeholder 2"/>
          <p:cNvSpPr>
            <a:spLocks noGrp="1"/>
          </p:cNvSpPr>
          <p:nvPr>
            <p:ph idx="1"/>
          </p:nvPr>
        </p:nvSpPr>
        <p:spPr>
          <a:xfrm>
            <a:off x="9631" y="692696"/>
            <a:ext cx="8928992" cy="6264696"/>
          </a:xfrm>
        </p:spPr>
        <p:txBody>
          <a:bodyPr>
            <a:normAutofit/>
          </a:bodyPr>
          <a:lstStyle/>
          <a:p>
            <a:pPr marL="137160" indent="0" algn="just">
              <a:buNone/>
            </a:pPr>
            <a:endParaRPr lang="en-US" sz="1000" dirty="0" smtClean="0">
              <a:latin typeface="Calibri" pitchFamily="34" charset="0"/>
            </a:endParaRPr>
          </a:p>
          <a:p>
            <a:pPr marL="137160" indent="0" algn="just">
              <a:buNone/>
            </a:pPr>
            <a:r>
              <a:rPr lang="en-US" dirty="0" smtClean="0">
                <a:latin typeface="Calibri" pitchFamily="34" charset="0"/>
              </a:rPr>
              <a:t>This </a:t>
            </a:r>
            <a:r>
              <a:rPr lang="en-US" dirty="0">
                <a:latin typeface="Calibri" pitchFamily="34" charset="0"/>
              </a:rPr>
              <a:t>Action Plan is a vital aid to the first aider in assessing whether the victim has any life-threatening conditions and if any immediate first aid is </a:t>
            </a:r>
            <a:r>
              <a:rPr lang="en-US" dirty="0" smtClean="0">
                <a:latin typeface="Calibri" pitchFamily="34" charset="0"/>
              </a:rPr>
              <a:t>necessary. They </a:t>
            </a:r>
            <a:r>
              <a:rPr lang="en-US" dirty="0">
                <a:latin typeface="Calibri" pitchFamily="34" charset="0"/>
              </a:rPr>
              <a:t>are </a:t>
            </a:r>
            <a:r>
              <a:rPr lang="en-US" b="1" dirty="0">
                <a:latin typeface="Calibri" pitchFamily="34" charset="0"/>
              </a:rPr>
              <a:t>DRABC</a:t>
            </a:r>
            <a:r>
              <a:rPr lang="en-US" dirty="0">
                <a:latin typeface="Calibri" pitchFamily="34" charset="0"/>
              </a:rPr>
              <a:t> </a:t>
            </a:r>
            <a:r>
              <a:rPr lang="en-US" dirty="0" smtClean="0">
                <a:latin typeface="Calibri" pitchFamily="34" charset="0"/>
              </a:rPr>
              <a:t>.</a:t>
            </a:r>
          </a:p>
          <a:p>
            <a:pPr marL="137160" indent="0" algn="just">
              <a:buNone/>
            </a:pPr>
            <a:endParaRPr lang="en-IN" sz="1200" dirty="0">
              <a:latin typeface="Calibri" pitchFamily="34" charset="0"/>
            </a:endParaRPr>
          </a:p>
          <a:p>
            <a:pPr marL="137160" indent="0">
              <a:buNone/>
            </a:pPr>
            <a:r>
              <a:rPr lang="en-US" b="1" dirty="0"/>
              <a:t>D </a:t>
            </a:r>
            <a:r>
              <a:rPr lang="en-US" dirty="0"/>
              <a:t>- Check for </a:t>
            </a:r>
            <a:r>
              <a:rPr lang="en-US" b="1" dirty="0"/>
              <a:t>DANGER</a:t>
            </a:r>
            <a:endParaRPr lang="en-IN" dirty="0"/>
          </a:p>
          <a:p>
            <a:pPr>
              <a:buFont typeface="Wingdings" pitchFamily="2" charset="2"/>
              <a:buChar char="v"/>
            </a:pPr>
            <a:r>
              <a:rPr lang="en-US" dirty="0" smtClean="0"/>
              <a:t> </a:t>
            </a:r>
            <a:r>
              <a:rPr lang="en-US" dirty="0"/>
              <a:t>To you</a:t>
            </a:r>
            <a:endParaRPr lang="en-IN" dirty="0"/>
          </a:p>
          <a:p>
            <a:pPr>
              <a:buFont typeface="Wingdings" pitchFamily="2" charset="2"/>
              <a:buChar char="v"/>
            </a:pPr>
            <a:r>
              <a:rPr lang="en-US" dirty="0" smtClean="0"/>
              <a:t> </a:t>
            </a:r>
            <a:r>
              <a:rPr lang="en-US" dirty="0"/>
              <a:t>To others</a:t>
            </a:r>
            <a:endParaRPr lang="en-IN" dirty="0"/>
          </a:p>
          <a:p>
            <a:pPr>
              <a:buFont typeface="Wingdings" pitchFamily="2" charset="2"/>
              <a:buChar char="v"/>
            </a:pPr>
            <a:r>
              <a:rPr lang="en-US" dirty="0" smtClean="0"/>
              <a:t> </a:t>
            </a:r>
            <a:r>
              <a:rPr lang="en-US" dirty="0"/>
              <a:t>To </a:t>
            </a:r>
            <a:r>
              <a:rPr lang="en-US" dirty="0" smtClean="0"/>
              <a:t>victim</a:t>
            </a:r>
          </a:p>
          <a:p>
            <a:pPr marL="137160" indent="0">
              <a:buNone/>
            </a:pPr>
            <a:endParaRPr lang="en-IN" dirty="0"/>
          </a:p>
          <a:p>
            <a:pPr marL="137160" indent="0">
              <a:buNone/>
            </a:pPr>
            <a:r>
              <a:rPr lang="en-US" b="1" dirty="0"/>
              <a:t>R </a:t>
            </a:r>
            <a:r>
              <a:rPr lang="en-US" dirty="0"/>
              <a:t>- Check </a:t>
            </a:r>
            <a:r>
              <a:rPr lang="en-US" b="1" dirty="0"/>
              <a:t>RESPONSE</a:t>
            </a:r>
            <a:endParaRPr lang="en-IN" dirty="0"/>
          </a:p>
          <a:p>
            <a:pPr>
              <a:buFont typeface="Wingdings" pitchFamily="2" charset="2"/>
              <a:buChar char="v"/>
            </a:pPr>
            <a:r>
              <a:rPr lang="en-US" dirty="0" smtClean="0"/>
              <a:t> </a:t>
            </a:r>
            <a:r>
              <a:rPr lang="en-US" dirty="0"/>
              <a:t>Is victim conscious?</a:t>
            </a:r>
            <a:endParaRPr lang="en-IN" dirty="0"/>
          </a:p>
          <a:p>
            <a:pPr>
              <a:buFont typeface="Wingdings" pitchFamily="2" charset="2"/>
              <a:buChar char="v"/>
            </a:pPr>
            <a:r>
              <a:rPr lang="en-US" dirty="0" smtClean="0"/>
              <a:t> </a:t>
            </a:r>
            <a:r>
              <a:rPr lang="en-US" dirty="0"/>
              <a:t>Is victim unconscious?</a:t>
            </a:r>
            <a:endParaRPr lang="en-IN" dirty="0"/>
          </a:p>
          <a:p>
            <a:pPr marL="137160" indent="0">
              <a:buNone/>
            </a:pPr>
            <a:endParaRPr lang="en-IN" dirty="0"/>
          </a:p>
          <a:p>
            <a:pPr marL="137160" indent="0">
              <a:buNone/>
            </a:pPr>
            <a:endParaRPr lang="en-IN" dirty="0"/>
          </a:p>
        </p:txBody>
      </p:sp>
    </p:spTree>
    <p:extLst>
      <p:ext uri="{BB962C8B-B14F-4D97-AF65-F5344CB8AC3E}">
        <p14:creationId xmlns:p14="http://schemas.microsoft.com/office/powerpoint/2010/main" val="16260675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88640"/>
            <a:ext cx="8928992" cy="6552728"/>
          </a:xfrm>
        </p:spPr>
        <p:txBody>
          <a:bodyPr/>
          <a:lstStyle/>
          <a:p>
            <a:pPr marL="137160" indent="0">
              <a:buNone/>
            </a:pPr>
            <a:r>
              <a:rPr lang="en-US" b="1" dirty="0"/>
              <a:t>A </a:t>
            </a:r>
            <a:r>
              <a:rPr lang="en-US" dirty="0"/>
              <a:t>- Check </a:t>
            </a:r>
            <a:r>
              <a:rPr lang="en-US" b="1" dirty="0"/>
              <a:t>AIRWAY</a:t>
            </a:r>
            <a:endParaRPr lang="en-IN" dirty="0"/>
          </a:p>
          <a:p>
            <a:pPr>
              <a:buFont typeface="Wingdings" pitchFamily="2" charset="2"/>
              <a:buChar char="v"/>
            </a:pPr>
            <a:r>
              <a:rPr lang="en-US" dirty="0" smtClean="0"/>
              <a:t> </a:t>
            </a:r>
            <a:r>
              <a:rPr lang="en-US" dirty="0"/>
              <a:t>Is airway clear of objects?</a:t>
            </a:r>
            <a:endParaRPr lang="en-IN" dirty="0"/>
          </a:p>
          <a:p>
            <a:pPr>
              <a:buFont typeface="Wingdings" pitchFamily="2" charset="2"/>
              <a:buChar char="v"/>
            </a:pPr>
            <a:r>
              <a:rPr lang="en-US" dirty="0" smtClean="0"/>
              <a:t> </a:t>
            </a:r>
            <a:r>
              <a:rPr lang="en-US" dirty="0"/>
              <a:t>Is airway open?</a:t>
            </a:r>
            <a:endParaRPr lang="en-IN" dirty="0"/>
          </a:p>
          <a:p>
            <a:pPr marL="137160" indent="0">
              <a:buNone/>
            </a:pPr>
            <a:r>
              <a:rPr lang="en-US" b="1" dirty="0"/>
              <a:t> </a:t>
            </a:r>
            <a:endParaRPr lang="en-IN" dirty="0"/>
          </a:p>
          <a:p>
            <a:pPr marL="137160" indent="0">
              <a:buNone/>
            </a:pPr>
            <a:r>
              <a:rPr lang="en-US" b="1" dirty="0"/>
              <a:t>B </a:t>
            </a:r>
            <a:r>
              <a:rPr lang="en-US" dirty="0"/>
              <a:t>- Check for </a:t>
            </a:r>
            <a:r>
              <a:rPr lang="en-US" b="1" dirty="0"/>
              <a:t>BREATHING</a:t>
            </a:r>
            <a:endParaRPr lang="en-IN" dirty="0"/>
          </a:p>
          <a:p>
            <a:pPr>
              <a:buFont typeface="Wingdings" pitchFamily="2" charset="2"/>
              <a:buChar char="v"/>
            </a:pPr>
            <a:r>
              <a:rPr lang="en-US" dirty="0" smtClean="0"/>
              <a:t> </a:t>
            </a:r>
            <a:r>
              <a:rPr lang="en-US" dirty="0"/>
              <a:t>Is chest rising and falling?</a:t>
            </a:r>
            <a:endParaRPr lang="en-IN" dirty="0"/>
          </a:p>
          <a:p>
            <a:pPr>
              <a:buFont typeface="Wingdings" pitchFamily="2" charset="2"/>
              <a:buChar char="v"/>
            </a:pPr>
            <a:r>
              <a:rPr lang="en-US" dirty="0" smtClean="0"/>
              <a:t> </a:t>
            </a:r>
            <a:r>
              <a:rPr lang="en-US" dirty="0"/>
              <a:t>Can you hear victim's breathing?</a:t>
            </a:r>
            <a:endParaRPr lang="en-IN" dirty="0"/>
          </a:p>
          <a:p>
            <a:pPr>
              <a:buFont typeface="Wingdings" pitchFamily="2" charset="2"/>
              <a:buChar char="v"/>
            </a:pPr>
            <a:r>
              <a:rPr lang="en-US" dirty="0" smtClean="0"/>
              <a:t> </a:t>
            </a:r>
            <a:r>
              <a:rPr lang="en-US" dirty="0"/>
              <a:t>Can you feel the breath on your cheek?</a:t>
            </a:r>
            <a:endParaRPr lang="en-IN" dirty="0"/>
          </a:p>
          <a:p>
            <a:pPr marL="137160" indent="0">
              <a:buNone/>
            </a:pPr>
            <a:r>
              <a:rPr lang="en-US" b="1" dirty="0"/>
              <a:t> </a:t>
            </a:r>
            <a:endParaRPr lang="en-IN" dirty="0"/>
          </a:p>
          <a:p>
            <a:pPr marL="137160" indent="0">
              <a:buNone/>
            </a:pPr>
            <a:r>
              <a:rPr lang="en-US" b="1" dirty="0"/>
              <a:t>C </a:t>
            </a:r>
            <a:r>
              <a:rPr lang="en-US" dirty="0"/>
              <a:t>- Check for </a:t>
            </a:r>
            <a:r>
              <a:rPr lang="en-US" b="1" dirty="0"/>
              <a:t>CIRCULATION</a:t>
            </a:r>
            <a:endParaRPr lang="en-IN" dirty="0"/>
          </a:p>
          <a:p>
            <a:pPr>
              <a:buFont typeface="Wingdings" pitchFamily="2" charset="2"/>
              <a:buChar char="v"/>
            </a:pPr>
            <a:r>
              <a:rPr lang="en-US" dirty="0" smtClean="0"/>
              <a:t> </a:t>
            </a:r>
            <a:r>
              <a:rPr lang="en-US" dirty="0"/>
              <a:t>Can you feel a pulse?</a:t>
            </a:r>
            <a:endParaRPr lang="en-IN" dirty="0"/>
          </a:p>
          <a:p>
            <a:pPr>
              <a:buFont typeface="Wingdings" pitchFamily="2" charset="2"/>
              <a:buChar char="v"/>
            </a:pPr>
            <a:r>
              <a:rPr lang="en-US" dirty="0" smtClean="0"/>
              <a:t> </a:t>
            </a:r>
            <a:r>
              <a:rPr lang="en-US" dirty="0"/>
              <a:t>Can you see any obvious signs of life?</a:t>
            </a:r>
            <a:endParaRPr lang="en-IN" dirty="0"/>
          </a:p>
          <a:p>
            <a:pPr marL="137160" indent="0">
              <a:buNone/>
            </a:pPr>
            <a:endParaRPr lang="en-IN" dirty="0"/>
          </a:p>
        </p:txBody>
      </p:sp>
    </p:spTree>
    <p:extLst>
      <p:ext uri="{BB962C8B-B14F-4D97-AF65-F5344CB8AC3E}">
        <p14:creationId xmlns:p14="http://schemas.microsoft.com/office/powerpoint/2010/main" val="15977610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drabc"/>
          <p:cNvPicPr>
            <a:picLocks noGrp="1"/>
          </p:cNvPicPr>
          <p:nvPr>
            <p:ph idx="1"/>
          </p:nvPr>
        </p:nvPicPr>
        <p:blipFill rotWithShape="1">
          <a:blip r:embed="rId2">
            <a:extLst>
              <a:ext uri="{28A0092B-C50C-407E-A947-70E740481C1C}">
                <a14:useLocalDpi xmlns:a14="http://schemas.microsoft.com/office/drawing/2010/main" val="0"/>
              </a:ext>
            </a:extLst>
          </a:blip>
          <a:srcRect l="695" t="404" r="1551" b="75713"/>
          <a:stretch/>
        </p:blipFill>
        <p:spPr bwMode="auto">
          <a:xfrm>
            <a:off x="138545" y="235527"/>
            <a:ext cx="4170219" cy="2761425"/>
          </a:xfrm>
          <a:prstGeom prst="rect">
            <a:avLst/>
          </a:prstGeom>
          <a:noFill/>
          <a:ln>
            <a:noFill/>
          </a:ln>
          <a:effectLst/>
          <a:extLst>
            <a:ext uri="{53640926-AAD7-44D8-BBD7-CCE9431645EC}">
              <a14:shadowObscured xmlns:a14="http://schemas.microsoft.com/office/drawing/2010/main"/>
            </a:ext>
          </a:extLst>
        </p:spPr>
      </p:pic>
      <p:pic>
        <p:nvPicPr>
          <p:cNvPr id="7" name="Picture 6" descr="drabc"/>
          <p:cNvPicPr/>
          <p:nvPr/>
        </p:nvPicPr>
        <p:blipFill rotWithShape="1">
          <a:blip r:embed="rId2">
            <a:extLst>
              <a:ext uri="{28A0092B-C50C-407E-A947-70E740481C1C}">
                <a14:useLocalDpi xmlns:a14="http://schemas.microsoft.com/office/drawing/2010/main" val="0"/>
              </a:ext>
            </a:extLst>
          </a:blip>
          <a:srcRect t="25521" r="2737" b="50884"/>
          <a:stretch/>
        </p:blipFill>
        <p:spPr bwMode="auto">
          <a:xfrm>
            <a:off x="4682836" y="190632"/>
            <a:ext cx="4128655" cy="2806320"/>
          </a:xfrm>
          <a:prstGeom prst="rect">
            <a:avLst/>
          </a:prstGeom>
          <a:noFill/>
          <a:ln>
            <a:noFill/>
          </a:ln>
          <a:effectLst/>
          <a:extLst>
            <a:ext uri="{53640926-AAD7-44D8-BBD7-CCE9431645EC}">
              <a14:shadowObscured xmlns:a14="http://schemas.microsoft.com/office/drawing/2010/main"/>
            </a:ext>
          </a:extLst>
        </p:spPr>
      </p:pic>
      <p:pic>
        <p:nvPicPr>
          <p:cNvPr id="8" name="Picture 7" descr="drabc"/>
          <p:cNvPicPr/>
          <p:nvPr/>
        </p:nvPicPr>
        <p:blipFill rotWithShape="1">
          <a:blip r:embed="rId2">
            <a:extLst>
              <a:ext uri="{28A0092B-C50C-407E-A947-70E740481C1C}">
                <a14:useLocalDpi xmlns:a14="http://schemas.microsoft.com/office/drawing/2010/main" val="0"/>
              </a:ext>
            </a:extLst>
          </a:blip>
          <a:srcRect l="-1660" t="50282" r="2308" b="25728"/>
          <a:stretch/>
        </p:blipFill>
        <p:spPr bwMode="auto">
          <a:xfrm>
            <a:off x="107504" y="3536704"/>
            <a:ext cx="4211782" cy="2719286"/>
          </a:xfrm>
          <a:prstGeom prst="rect">
            <a:avLst/>
          </a:prstGeom>
          <a:noFill/>
          <a:ln>
            <a:noFill/>
          </a:ln>
          <a:effectLst/>
          <a:extLst>
            <a:ext uri="{53640926-AAD7-44D8-BBD7-CCE9431645EC}">
              <a14:shadowObscured xmlns:a14="http://schemas.microsoft.com/office/drawing/2010/main"/>
            </a:ext>
          </a:extLst>
        </p:spPr>
      </p:pic>
      <p:pic>
        <p:nvPicPr>
          <p:cNvPr id="9" name="Picture 8" descr="drabc"/>
          <p:cNvPicPr/>
          <p:nvPr/>
        </p:nvPicPr>
        <p:blipFill rotWithShape="1">
          <a:blip r:embed="rId2">
            <a:extLst>
              <a:ext uri="{28A0092B-C50C-407E-A947-70E740481C1C}">
                <a14:useLocalDpi xmlns:a14="http://schemas.microsoft.com/office/drawing/2010/main" val="0"/>
              </a:ext>
            </a:extLst>
          </a:blip>
          <a:srcRect t="75520" r="2084" b="1043"/>
          <a:stretch/>
        </p:blipFill>
        <p:spPr bwMode="auto">
          <a:xfrm>
            <a:off x="4682835" y="3501008"/>
            <a:ext cx="4065629" cy="2754982"/>
          </a:xfrm>
          <a:prstGeom prst="rect">
            <a:avLst/>
          </a:prstGeom>
          <a:noFill/>
          <a:ln>
            <a:noFill/>
          </a:ln>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7323423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64097"/>
          </a:xfrm>
        </p:spPr>
        <p:txBody>
          <a:bodyPr>
            <a:noAutofit/>
          </a:bodyPr>
          <a:lstStyle/>
          <a:p>
            <a:r>
              <a:rPr lang="en-IN" sz="4800" dirty="0">
                <a:solidFill>
                  <a:srgbClr val="92D050"/>
                </a:solidFill>
                <a:latin typeface="Calibri" pitchFamily="34" charset="0"/>
              </a:rPr>
              <a:t>Fainting or losing consciousness</a:t>
            </a:r>
          </a:p>
        </p:txBody>
      </p:sp>
      <p:sp>
        <p:nvSpPr>
          <p:cNvPr id="3" name="Content Placeholder 2"/>
          <p:cNvSpPr>
            <a:spLocks noGrp="1"/>
          </p:cNvSpPr>
          <p:nvPr>
            <p:ph idx="1"/>
          </p:nvPr>
        </p:nvSpPr>
        <p:spPr>
          <a:xfrm>
            <a:off x="179512" y="836712"/>
            <a:ext cx="8784976" cy="5904656"/>
          </a:xfrm>
        </p:spPr>
        <p:txBody>
          <a:bodyPr>
            <a:normAutofit/>
          </a:bodyPr>
          <a:lstStyle/>
          <a:p>
            <a:pPr marL="137160" indent="0" algn="just">
              <a:buNone/>
            </a:pPr>
            <a:r>
              <a:rPr lang="en-US" dirty="0">
                <a:solidFill>
                  <a:schemeClr val="bg1"/>
                </a:solidFill>
                <a:latin typeface="Calibri" pitchFamily="34" charset="0"/>
              </a:rPr>
              <a:t>Fainting is a brief loss of consciousness and is the result of an interference with the function of the brain. There are many causes of unconsciousness, the most common of which are: fainting, head injury, epilepsy, stroke, poisoning, diabetes and conditions associated with lack of oxygen. If you have seen a person fainting then:</a:t>
            </a:r>
            <a:endParaRPr lang="en-IN" dirty="0">
              <a:solidFill>
                <a:schemeClr val="bg1"/>
              </a:solidFill>
              <a:latin typeface="Calibri" pitchFamily="34" charset="0"/>
            </a:endParaRPr>
          </a:p>
          <a:p>
            <a:pPr marL="137160" indent="0">
              <a:buNone/>
            </a:pPr>
            <a:endParaRPr lang="en-IN" dirty="0" smtClean="0"/>
          </a:p>
          <a:p>
            <a:pPr marL="137160" indent="0">
              <a:buNone/>
            </a:pPr>
            <a:r>
              <a:rPr lang="en-IN" b="1" u="sng" dirty="0" smtClean="0">
                <a:solidFill>
                  <a:schemeClr val="bg1"/>
                </a:solidFill>
                <a:latin typeface="Calibri" pitchFamily="34" charset="0"/>
              </a:rPr>
              <a:t>Don’ts</a:t>
            </a:r>
            <a:r>
              <a:rPr lang="en-IN" dirty="0" smtClean="0">
                <a:solidFill>
                  <a:schemeClr val="bg1"/>
                </a:solidFill>
                <a:latin typeface="Calibri" pitchFamily="34" charset="0"/>
              </a:rPr>
              <a:t> :</a:t>
            </a:r>
          </a:p>
          <a:p>
            <a:pPr>
              <a:buFont typeface="Wingdings" pitchFamily="2" charset="2"/>
              <a:buChar char="Ø"/>
            </a:pPr>
            <a:r>
              <a:rPr lang="en-US" i="1" dirty="0">
                <a:solidFill>
                  <a:schemeClr val="bg1"/>
                </a:solidFill>
                <a:latin typeface="Calibri" pitchFamily="34" charset="0"/>
              </a:rPr>
              <a:t>Don’t give the patient anything to eat or drink</a:t>
            </a:r>
            <a:endParaRPr lang="en-IN" dirty="0">
              <a:solidFill>
                <a:schemeClr val="bg1"/>
              </a:solidFill>
              <a:latin typeface="Calibri" pitchFamily="34" charset="0"/>
            </a:endParaRPr>
          </a:p>
          <a:p>
            <a:pPr>
              <a:buFont typeface="Wingdings" pitchFamily="2" charset="2"/>
              <a:buChar char="Ø"/>
            </a:pPr>
            <a:r>
              <a:rPr lang="en-US" i="1" dirty="0" smtClean="0">
                <a:solidFill>
                  <a:schemeClr val="bg1"/>
                </a:solidFill>
                <a:latin typeface="Calibri" pitchFamily="34" charset="0"/>
              </a:rPr>
              <a:t>Don’t </a:t>
            </a:r>
            <a:r>
              <a:rPr lang="en-US" i="1" dirty="0">
                <a:solidFill>
                  <a:schemeClr val="bg1"/>
                </a:solidFill>
                <a:latin typeface="Calibri" pitchFamily="34" charset="0"/>
              </a:rPr>
              <a:t>allow the person who has just fainted to get up until the victim is fully conscious</a:t>
            </a:r>
            <a:endParaRPr lang="en-IN" dirty="0">
              <a:solidFill>
                <a:schemeClr val="bg1"/>
              </a:solidFill>
              <a:latin typeface="Calibri" pitchFamily="34" charset="0"/>
            </a:endParaRPr>
          </a:p>
          <a:p>
            <a:pPr>
              <a:buFont typeface="Wingdings" pitchFamily="2" charset="2"/>
              <a:buChar char="Ø"/>
            </a:pPr>
            <a:r>
              <a:rPr lang="en-US" i="1" dirty="0" smtClean="0">
                <a:solidFill>
                  <a:schemeClr val="bg1"/>
                </a:solidFill>
                <a:latin typeface="Calibri" pitchFamily="34" charset="0"/>
              </a:rPr>
              <a:t>If </a:t>
            </a:r>
            <a:r>
              <a:rPr lang="en-US" i="1" dirty="0">
                <a:solidFill>
                  <a:schemeClr val="bg1"/>
                </a:solidFill>
                <a:latin typeface="Calibri" pitchFamily="34" charset="0"/>
              </a:rPr>
              <a:t>the area is warm, don’t crowd around the </a:t>
            </a:r>
            <a:r>
              <a:rPr lang="en-US" i="1" dirty="0" smtClean="0">
                <a:solidFill>
                  <a:schemeClr val="bg1"/>
                </a:solidFill>
                <a:latin typeface="Calibri" pitchFamily="34" charset="0"/>
              </a:rPr>
              <a:t>victim</a:t>
            </a:r>
            <a:r>
              <a:rPr lang="en-US" i="1" dirty="0"/>
              <a:t> </a:t>
            </a:r>
            <a:endParaRPr lang="en-IN" dirty="0"/>
          </a:p>
          <a:p>
            <a:pPr marL="137160" indent="0">
              <a:buNone/>
            </a:pPr>
            <a:endParaRPr lang="en-IN" dirty="0"/>
          </a:p>
        </p:txBody>
      </p:sp>
    </p:spTree>
    <p:extLst>
      <p:ext uri="{BB962C8B-B14F-4D97-AF65-F5344CB8AC3E}">
        <p14:creationId xmlns:p14="http://schemas.microsoft.com/office/powerpoint/2010/main" val="90714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0"/>
            <a:ext cx="9036496" cy="6741368"/>
          </a:xfrm>
        </p:spPr>
        <p:txBody>
          <a:bodyPr/>
          <a:lstStyle/>
          <a:p>
            <a:pPr marL="137160" indent="0">
              <a:buNone/>
            </a:pPr>
            <a:endParaRPr lang="en-IN" dirty="0" smtClean="0"/>
          </a:p>
          <a:p>
            <a:pPr marL="137160" indent="0">
              <a:buNone/>
            </a:pPr>
            <a:r>
              <a:rPr lang="en-IN" b="1" u="sng" dirty="0" smtClean="0">
                <a:solidFill>
                  <a:schemeClr val="bg1"/>
                </a:solidFill>
              </a:rPr>
              <a:t>Do’s</a:t>
            </a:r>
            <a:r>
              <a:rPr lang="en-IN" dirty="0" smtClean="0">
                <a:solidFill>
                  <a:schemeClr val="bg1"/>
                </a:solidFill>
              </a:rPr>
              <a:t> :</a:t>
            </a:r>
          </a:p>
          <a:p>
            <a:pPr>
              <a:buFont typeface="Wingdings" pitchFamily="2" charset="2"/>
              <a:buChar char="Ø"/>
            </a:pPr>
            <a:r>
              <a:rPr lang="en-US" i="1" dirty="0">
                <a:solidFill>
                  <a:schemeClr val="bg1"/>
                </a:solidFill>
              </a:rPr>
              <a:t>Catch the person before he/she falls</a:t>
            </a:r>
            <a:endParaRPr lang="en-IN" dirty="0">
              <a:solidFill>
                <a:schemeClr val="bg1"/>
              </a:solidFill>
            </a:endParaRPr>
          </a:p>
          <a:p>
            <a:pPr>
              <a:buFont typeface="Wingdings" pitchFamily="2" charset="2"/>
              <a:buChar char="Ø"/>
            </a:pPr>
            <a:r>
              <a:rPr lang="en-US" i="1" dirty="0" smtClean="0">
                <a:solidFill>
                  <a:schemeClr val="bg1"/>
                </a:solidFill>
              </a:rPr>
              <a:t>Pinch </a:t>
            </a:r>
            <a:r>
              <a:rPr lang="en-US" i="1" dirty="0">
                <a:solidFill>
                  <a:schemeClr val="bg1"/>
                </a:solidFill>
              </a:rPr>
              <a:t>the person and see if she moves or opens her eyes</a:t>
            </a:r>
            <a:endParaRPr lang="en-IN" dirty="0">
              <a:solidFill>
                <a:schemeClr val="bg1"/>
              </a:solidFill>
            </a:endParaRPr>
          </a:p>
          <a:p>
            <a:pPr>
              <a:buFont typeface="Wingdings" pitchFamily="2" charset="2"/>
              <a:buChar char="Ø"/>
            </a:pPr>
            <a:r>
              <a:rPr lang="en-US" i="1" dirty="0" smtClean="0">
                <a:solidFill>
                  <a:schemeClr val="bg1"/>
                </a:solidFill>
              </a:rPr>
              <a:t>Examine </a:t>
            </a:r>
            <a:r>
              <a:rPr lang="en-US" i="1" dirty="0">
                <a:solidFill>
                  <a:schemeClr val="bg1"/>
                </a:solidFill>
              </a:rPr>
              <a:t>the injuries and causes of unconsciousness</a:t>
            </a:r>
            <a:endParaRPr lang="en-IN" dirty="0">
              <a:solidFill>
                <a:schemeClr val="bg1"/>
              </a:solidFill>
            </a:endParaRPr>
          </a:p>
          <a:p>
            <a:pPr>
              <a:buFont typeface="Wingdings" pitchFamily="2" charset="2"/>
              <a:buChar char="Ø"/>
            </a:pPr>
            <a:r>
              <a:rPr lang="en-US" i="1" dirty="0" smtClean="0">
                <a:solidFill>
                  <a:schemeClr val="bg1"/>
                </a:solidFill>
              </a:rPr>
              <a:t>Tilt </a:t>
            </a:r>
            <a:r>
              <a:rPr lang="en-US" i="1" dirty="0">
                <a:solidFill>
                  <a:schemeClr val="bg1"/>
                </a:solidFill>
              </a:rPr>
              <a:t>head back and keep arms at right angle to body</a:t>
            </a:r>
            <a:endParaRPr lang="en-IN" dirty="0">
              <a:solidFill>
                <a:schemeClr val="bg1"/>
              </a:solidFill>
            </a:endParaRPr>
          </a:p>
          <a:p>
            <a:pPr>
              <a:buFont typeface="Wingdings" pitchFamily="2" charset="2"/>
              <a:buChar char="Ø"/>
            </a:pPr>
            <a:r>
              <a:rPr lang="en-US" i="1" dirty="0" smtClean="0">
                <a:solidFill>
                  <a:schemeClr val="bg1"/>
                </a:solidFill>
              </a:rPr>
              <a:t>Raise </a:t>
            </a:r>
            <a:r>
              <a:rPr lang="en-US" i="1" dirty="0">
                <a:solidFill>
                  <a:schemeClr val="bg1"/>
                </a:solidFill>
              </a:rPr>
              <a:t>the legs 8 – 12 inches. This promotes blood flow to the brain.</a:t>
            </a:r>
            <a:endParaRPr lang="en-IN" dirty="0">
              <a:solidFill>
                <a:schemeClr val="bg1"/>
              </a:solidFill>
            </a:endParaRPr>
          </a:p>
          <a:p>
            <a:pPr>
              <a:buFont typeface="Wingdings" pitchFamily="2" charset="2"/>
              <a:buChar char="Ø"/>
            </a:pPr>
            <a:r>
              <a:rPr lang="en-US" i="1" dirty="0" smtClean="0">
                <a:solidFill>
                  <a:schemeClr val="bg1"/>
                </a:solidFill>
              </a:rPr>
              <a:t>Loosen </a:t>
            </a:r>
            <a:r>
              <a:rPr lang="en-US" i="1" dirty="0">
                <a:solidFill>
                  <a:schemeClr val="bg1"/>
                </a:solidFill>
              </a:rPr>
              <a:t>any tight clothing</a:t>
            </a:r>
            <a:endParaRPr lang="en-IN" dirty="0">
              <a:solidFill>
                <a:schemeClr val="bg1"/>
              </a:solidFill>
            </a:endParaRPr>
          </a:p>
          <a:p>
            <a:pPr>
              <a:buFont typeface="Wingdings" pitchFamily="2" charset="2"/>
              <a:buChar char="Ø"/>
            </a:pPr>
            <a:r>
              <a:rPr lang="en-US" i="1" dirty="0" smtClean="0">
                <a:solidFill>
                  <a:schemeClr val="bg1"/>
                </a:solidFill>
              </a:rPr>
              <a:t>Keep </a:t>
            </a:r>
            <a:r>
              <a:rPr lang="en-US" i="1" dirty="0">
                <a:solidFill>
                  <a:schemeClr val="bg1"/>
                </a:solidFill>
              </a:rPr>
              <a:t>the victim warm if it is cold outside</a:t>
            </a:r>
            <a:endParaRPr lang="en-IN" dirty="0">
              <a:solidFill>
                <a:schemeClr val="bg1"/>
              </a:solidFill>
            </a:endParaRPr>
          </a:p>
          <a:p>
            <a:pPr>
              <a:buFont typeface="Wingdings" pitchFamily="2" charset="2"/>
              <a:buChar char="Ø"/>
            </a:pPr>
            <a:r>
              <a:rPr lang="en-US" i="1" dirty="0" smtClean="0">
                <a:solidFill>
                  <a:schemeClr val="bg1"/>
                </a:solidFill>
              </a:rPr>
              <a:t>Keep </a:t>
            </a:r>
            <a:r>
              <a:rPr lang="en-US" i="1" dirty="0">
                <a:solidFill>
                  <a:schemeClr val="bg1"/>
                </a:solidFill>
              </a:rPr>
              <a:t>a record of the casualty’s condition</a:t>
            </a:r>
            <a:endParaRPr lang="en-IN" dirty="0">
              <a:solidFill>
                <a:schemeClr val="bg1"/>
              </a:solidFill>
            </a:endParaRPr>
          </a:p>
          <a:p>
            <a:pPr marL="137160" indent="0">
              <a:buNone/>
            </a:pPr>
            <a:endParaRPr lang="en-IN" dirty="0"/>
          </a:p>
        </p:txBody>
      </p:sp>
    </p:spTree>
    <p:extLst>
      <p:ext uri="{BB962C8B-B14F-4D97-AF65-F5344CB8AC3E}">
        <p14:creationId xmlns:p14="http://schemas.microsoft.com/office/powerpoint/2010/main" val="33808879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irc_mi" descr="recove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9735" y="2469734"/>
            <a:ext cx="5457853" cy="4349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p:cNvPicPr>
            <a:picLocks noGrp="1" noChangeAspect="1" noChangeArrowheads="1"/>
          </p:cNvPicPr>
          <p:nvPr>
            <p:ph idx="1"/>
          </p:nvPr>
        </p:nvPicPr>
        <p:blipFill rotWithShape="1">
          <a:blip r:embed="rId4" cstate="print">
            <a:extLst>
              <a:ext uri="{28A0092B-C50C-407E-A947-70E740481C1C}">
                <a14:useLocalDpi xmlns:a14="http://schemas.microsoft.com/office/drawing/2010/main" val="0"/>
              </a:ext>
            </a:extLst>
          </a:blip>
          <a:srcRect l="1958" t="13392" r="46102" b="46865"/>
          <a:stretch/>
        </p:blipFill>
        <p:spPr bwMode="auto">
          <a:xfrm>
            <a:off x="0" y="0"/>
            <a:ext cx="3507223" cy="2841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00253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8531"/>
            <a:ext cx="8229600" cy="1143000"/>
          </a:xfrm>
        </p:spPr>
        <p:txBody>
          <a:bodyPr/>
          <a:lstStyle/>
          <a:p>
            <a:r>
              <a:rPr lang="en-IN" sz="4800" dirty="0" smtClean="0">
                <a:solidFill>
                  <a:srgbClr val="92D050"/>
                </a:solidFill>
              </a:rPr>
              <a:t>Burns</a:t>
            </a:r>
            <a:endParaRPr lang="en-IN" sz="4800" dirty="0">
              <a:solidFill>
                <a:srgbClr val="92D050"/>
              </a:solidFill>
            </a:endParaRPr>
          </a:p>
        </p:txBody>
      </p:sp>
      <p:sp>
        <p:nvSpPr>
          <p:cNvPr id="3" name="Content Placeholder 2"/>
          <p:cNvSpPr>
            <a:spLocks noGrp="1"/>
          </p:cNvSpPr>
          <p:nvPr>
            <p:ph idx="1"/>
          </p:nvPr>
        </p:nvSpPr>
        <p:spPr>
          <a:xfrm>
            <a:off x="107504" y="980728"/>
            <a:ext cx="8928992" cy="5760640"/>
          </a:xfrm>
        </p:spPr>
        <p:txBody>
          <a:bodyPr>
            <a:normAutofit fontScale="85000" lnSpcReduction="20000"/>
          </a:bodyPr>
          <a:lstStyle/>
          <a:p>
            <a:pPr marL="137160" indent="0">
              <a:buNone/>
            </a:pPr>
            <a:r>
              <a:rPr lang="en-US" dirty="0">
                <a:solidFill>
                  <a:schemeClr val="accent2">
                    <a:lumMod val="60000"/>
                    <a:lumOff val="40000"/>
                  </a:schemeClr>
                </a:solidFill>
              </a:rPr>
              <a:t>A burn is damage to the skin caused by contact with dry heat. It may be caused by fire, flames, steam, hot liquids, hot metal, sunlight, electricity or </a:t>
            </a:r>
            <a:r>
              <a:rPr lang="en-US" dirty="0" smtClean="0">
                <a:solidFill>
                  <a:schemeClr val="accent2">
                    <a:lumMod val="60000"/>
                    <a:lumOff val="40000"/>
                  </a:schemeClr>
                </a:solidFill>
              </a:rPr>
              <a:t>chemicals.</a:t>
            </a:r>
            <a:r>
              <a:rPr lang="en-IN" dirty="0">
                <a:solidFill>
                  <a:schemeClr val="accent2">
                    <a:lumMod val="60000"/>
                    <a:lumOff val="40000"/>
                  </a:schemeClr>
                </a:solidFill>
              </a:rPr>
              <a:t> </a:t>
            </a:r>
            <a:r>
              <a:rPr lang="en-US" dirty="0" smtClean="0">
                <a:solidFill>
                  <a:schemeClr val="accent2">
                    <a:lumMod val="60000"/>
                    <a:lumOff val="40000"/>
                  </a:schemeClr>
                </a:solidFill>
              </a:rPr>
              <a:t>The </a:t>
            </a:r>
            <a:r>
              <a:rPr lang="en-US" dirty="0">
                <a:solidFill>
                  <a:schemeClr val="accent2">
                    <a:lumMod val="60000"/>
                    <a:lumOff val="40000"/>
                  </a:schemeClr>
                </a:solidFill>
              </a:rPr>
              <a:t>degree of burn varies:</a:t>
            </a:r>
            <a:endParaRPr lang="en-IN" dirty="0">
              <a:solidFill>
                <a:schemeClr val="accent2">
                  <a:lumMod val="60000"/>
                  <a:lumOff val="40000"/>
                </a:schemeClr>
              </a:solidFill>
            </a:endParaRPr>
          </a:p>
          <a:p>
            <a:pPr marL="137160" indent="0">
              <a:buNone/>
            </a:pPr>
            <a:r>
              <a:rPr lang="en-US" dirty="0">
                <a:solidFill>
                  <a:schemeClr val="accent2">
                    <a:lumMod val="60000"/>
                    <a:lumOff val="40000"/>
                  </a:schemeClr>
                </a:solidFill>
              </a:rPr>
              <a:t> </a:t>
            </a:r>
            <a:endParaRPr lang="en-IN" dirty="0">
              <a:solidFill>
                <a:schemeClr val="accent2">
                  <a:lumMod val="60000"/>
                  <a:lumOff val="40000"/>
                </a:schemeClr>
              </a:solidFill>
            </a:endParaRPr>
          </a:p>
          <a:p>
            <a:pPr marL="137160" indent="0">
              <a:buNone/>
            </a:pPr>
            <a:r>
              <a:rPr lang="en-US" dirty="0">
                <a:solidFill>
                  <a:schemeClr val="accent2">
                    <a:lumMod val="60000"/>
                    <a:lumOff val="40000"/>
                  </a:schemeClr>
                </a:solidFill>
              </a:rPr>
              <a:t>(</a:t>
            </a:r>
            <a:r>
              <a:rPr lang="en-US" dirty="0" err="1">
                <a:solidFill>
                  <a:schemeClr val="accent2">
                    <a:lumMod val="60000"/>
                    <a:lumOff val="40000"/>
                  </a:schemeClr>
                </a:solidFill>
              </a:rPr>
              <a:t>i</a:t>
            </a:r>
            <a:r>
              <a:rPr lang="en-US" dirty="0">
                <a:solidFill>
                  <a:schemeClr val="accent2">
                    <a:lumMod val="60000"/>
                    <a:lumOff val="40000"/>
                  </a:schemeClr>
                </a:solidFill>
              </a:rPr>
              <a:t>) First Degree (Superficial) - Involves only top layer of the skin and is red and dry and the burn is generally painful. The area may swell. Most burns are first degree burns.</a:t>
            </a:r>
            <a:endParaRPr lang="en-IN" dirty="0">
              <a:solidFill>
                <a:schemeClr val="accent2">
                  <a:lumMod val="60000"/>
                  <a:lumOff val="40000"/>
                </a:schemeClr>
              </a:solidFill>
            </a:endParaRPr>
          </a:p>
          <a:p>
            <a:pPr marL="137160" indent="0">
              <a:buNone/>
            </a:pPr>
            <a:r>
              <a:rPr lang="en-US" dirty="0">
                <a:solidFill>
                  <a:schemeClr val="accent2">
                    <a:lumMod val="60000"/>
                    <a:lumOff val="40000"/>
                  </a:schemeClr>
                </a:solidFill>
              </a:rPr>
              <a:t> </a:t>
            </a:r>
            <a:endParaRPr lang="en-IN" dirty="0">
              <a:solidFill>
                <a:schemeClr val="accent2">
                  <a:lumMod val="60000"/>
                  <a:lumOff val="40000"/>
                </a:schemeClr>
              </a:solidFill>
            </a:endParaRPr>
          </a:p>
          <a:p>
            <a:pPr marL="137160" indent="0">
              <a:buNone/>
            </a:pPr>
            <a:r>
              <a:rPr lang="en-US" dirty="0">
                <a:solidFill>
                  <a:schemeClr val="accent2">
                    <a:lumMod val="60000"/>
                    <a:lumOff val="40000"/>
                  </a:schemeClr>
                </a:solidFill>
              </a:rPr>
              <a:t>(ii) Second degree (Partial - Thickness) - Involves both the epidermis and dermis. The area is red and blisters may open and weep fluid, making the skin appear wet. These types of burns are usually painful and the area often swells.</a:t>
            </a:r>
            <a:endParaRPr lang="en-IN" dirty="0">
              <a:solidFill>
                <a:schemeClr val="accent2">
                  <a:lumMod val="60000"/>
                  <a:lumOff val="40000"/>
                </a:schemeClr>
              </a:solidFill>
            </a:endParaRPr>
          </a:p>
          <a:p>
            <a:pPr marL="137160" indent="0">
              <a:buNone/>
            </a:pPr>
            <a:r>
              <a:rPr lang="en-US" dirty="0">
                <a:solidFill>
                  <a:schemeClr val="accent2">
                    <a:lumMod val="60000"/>
                    <a:lumOff val="40000"/>
                  </a:schemeClr>
                </a:solidFill>
              </a:rPr>
              <a:t> </a:t>
            </a:r>
            <a:endParaRPr lang="en-IN" dirty="0">
              <a:solidFill>
                <a:schemeClr val="accent2">
                  <a:lumMod val="60000"/>
                  <a:lumOff val="40000"/>
                </a:schemeClr>
              </a:solidFill>
            </a:endParaRPr>
          </a:p>
          <a:p>
            <a:pPr marL="137160" indent="0">
              <a:buNone/>
            </a:pPr>
            <a:r>
              <a:rPr lang="en-US" dirty="0">
                <a:solidFill>
                  <a:schemeClr val="accent2">
                    <a:lumMod val="60000"/>
                    <a:lumOff val="40000"/>
                  </a:schemeClr>
                </a:solidFill>
              </a:rPr>
              <a:t>(iii) Third Degree (Full Thickness) - Destroys both the layers of the skin with muscles, bones, blood vessels and nerves. These burns may look brown or charred with tissues underneath sometimes appearing white.</a:t>
            </a:r>
            <a:endParaRPr lang="en-IN" dirty="0">
              <a:solidFill>
                <a:schemeClr val="accent2">
                  <a:lumMod val="60000"/>
                  <a:lumOff val="40000"/>
                </a:schemeClr>
              </a:solidFill>
            </a:endParaRPr>
          </a:p>
          <a:p>
            <a:pPr marL="137160" indent="0">
              <a:buNone/>
            </a:pPr>
            <a:endParaRPr lang="en-IN" dirty="0">
              <a:solidFill>
                <a:schemeClr val="accent2">
                  <a:lumMod val="60000"/>
                  <a:lumOff val="40000"/>
                </a:schemeClr>
              </a:solidFill>
            </a:endParaRPr>
          </a:p>
        </p:txBody>
      </p:sp>
    </p:spTree>
    <p:extLst>
      <p:ext uri="{BB962C8B-B14F-4D97-AF65-F5344CB8AC3E}">
        <p14:creationId xmlns:p14="http://schemas.microsoft.com/office/powerpoint/2010/main" val="35886293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16632"/>
            <a:ext cx="8928992" cy="6624736"/>
          </a:xfrm>
        </p:spPr>
        <p:txBody>
          <a:bodyPr>
            <a:normAutofit/>
          </a:bodyPr>
          <a:lstStyle/>
          <a:p>
            <a:pPr marL="137160" indent="0">
              <a:buNone/>
            </a:pPr>
            <a:r>
              <a:rPr lang="en-US" u="sng" dirty="0" smtClean="0">
                <a:solidFill>
                  <a:schemeClr val="accent2">
                    <a:lumMod val="60000"/>
                    <a:lumOff val="40000"/>
                  </a:schemeClr>
                </a:solidFill>
              </a:rPr>
              <a:t>Do’s</a:t>
            </a:r>
            <a:r>
              <a:rPr lang="en-US" dirty="0" smtClean="0">
                <a:solidFill>
                  <a:schemeClr val="accent2">
                    <a:lumMod val="60000"/>
                    <a:lumOff val="40000"/>
                  </a:schemeClr>
                </a:solidFill>
              </a:rPr>
              <a:t> :</a:t>
            </a:r>
            <a:endParaRPr lang="en-IN" dirty="0">
              <a:solidFill>
                <a:schemeClr val="accent2">
                  <a:lumMod val="60000"/>
                  <a:lumOff val="40000"/>
                </a:schemeClr>
              </a:solidFill>
            </a:endParaRPr>
          </a:p>
          <a:p>
            <a:r>
              <a:rPr lang="en-US" i="1" dirty="0" smtClean="0">
                <a:solidFill>
                  <a:schemeClr val="accent2">
                    <a:lumMod val="60000"/>
                    <a:lumOff val="40000"/>
                  </a:schemeClr>
                </a:solidFill>
              </a:rPr>
              <a:t>Immediately </a:t>
            </a:r>
            <a:r>
              <a:rPr lang="en-US" i="1" dirty="0">
                <a:solidFill>
                  <a:schemeClr val="accent2">
                    <a:lumMod val="60000"/>
                    <a:lumOff val="40000"/>
                  </a:schemeClr>
                </a:solidFill>
              </a:rPr>
              <a:t>immerse the burnt area in cool water or by applying clothes soaked in cool water.</a:t>
            </a:r>
            <a:endParaRPr lang="en-IN" dirty="0">
              <a:solidFill>
                <a:schemeClr val="accent2">
                  <a:lumMod val="60000"/>
                  <a:lumOff val="40000"/>
                </a:schemeClr>
              </a:solidFill>
            </a:endParaRPr>
          </a:p>
          <a:p>
            <a:r>
              <a:rPr lang="en-US" i="1" dirty="0" smtClean="0">
                <a:solidFill>
                  <a:schemeClr val="accent2">
                    <a:lumMod val="60000"/>
                    <a:lumOff val="40000"/>
                  </a:schemeClr>
                </a:solidFill>
              </a:rPr>
              <a:t>Remove </a:t>
            </a:r>
            <a:r>
              <a:rPr lang="en-US" i="1" dirty="0" err="1">
                <a:solidFill>
                  <a:schemeClr val="accent2">
                    <a:lumMod val="60000"/>
                    <a:lumOff val="40000"/>
                  </a:schemeClr>
                </a:solidFill>
              </a:rPr>
              <a:t>jewellery</a:t>
            </a:r>
            <a:r>
              <a:rPr lang="en-US" i="1" dirty="0">
                <a:solidFill>
                  <a:schemeClr val="accent2">
                    <a:lumMod val="60000"/>
                    <a:lumOff val="40000"/>
                  </a:schemeClr>
                </a:solidFill>
              </a:rPr>
              <a:t> and constrictive clothing before swelling or blisters occurs.</a:t>
            </a:r>
            <a:endParaRPr lang="en-IN" dirty="0">
              <a:solidFill>
                <a:schemeClr val="accent2">
                  <a:lumMod val="60000"/>
                  <a:lumOff val="40000"/>
                </a:schemeClr>
              </a:solidFill>
            </a:endParaRPr>
          </a:p>
          <a:p>
            <a:r>
              <a:rPr lang="en-US" i="1" dirty="0" smtClean="0">
                <a:solidFill>
                  <a:schemeClr val="accent2">
                    <a:lumMod val="60000"/>
                    <a:lumOff val="40000"/>
                  </a:schemeClr>
                </a:solidFill>
              </a:rPr>
              <a:t>Cover </a:t>
            </a:r>
            <a:r>
              <a:rPr lang="en-US" i="1" dirty="0">
                <a:solidFill>
                  <a:schemeClr val="accent2">
                    <a:lumMod val="60000"/>
                    <a:lumOff val="40000"/>
                  </a:schemeClr>
                </a:solidFill>
              </a:rPr>
              <a:t>the area with a dry, sterile dressing and not cotton or other fluffy material.</a:t>
            </a:r>
            <a:endParaRPr lang="en-IN" dirty="0">
              <a:solidFill>
                <a:schemeClr val="accent2">
                  <a:lumMod val="60000"/>
                  <a:lumOff val="40000"/>
                </a:schemeClr>
              </a:solidFill>
            </a:endParaRPr>
          </a:p>
          <a:p>
            <a:r>
              <a:rPr lang="en-US" i="1" dirty="0" smtClean="0">
                <a:solidFill>
                  <a:schemeClr val="accent2">
                    <a:lumMod val="60000"/>
                    <a:lumOff val="40000"/>
                  </a:schemeClr>
                </a:solidFill>
              </a:rPr>
              <a:t>Drop</a:t>
            </a:r>
            <a:r>
              <a:rPr lang="en-US" i="1" dirty="0">
                <a:solidFill>
                  <a:schemeClr val="accent2">
                    <a:lumMod val="60000"/>
                    <a:lumOff val="40000"/>
                  </a:schemeClr>
                </a:solidFill>
              </a:rPr>
              <a:t>, Cover and Roll if caught fire or cover the person with a blanket immediately</a:t>
            </a:r>
            <a:endParaRPr lang="en-IN" dirty="0">
              <a:solidFill>
                <a:schemeClr val="accent2">
                  <a:lumMod val="60000"/>
                  <a:lumOff val="40000"/>
                </a:schemeClr>
              </a:solidFill>
            </a:endParaRPr>
          </a:p>
          <a:p>
            <a:pPr marL="137160" indent="0">
              <a:buNone/>
            </a:pPr>
            <a:r>
              <a:rPr lang="en-US" b="1" u="sng" dirty="0" smtClean="0">
                <a:solidFill>
                  <a:schemeClr val="accent2">
                    <a:lumMod val="60000"/>
                    <a:lumOff val="40000"/>
                  </a:schemeClr>
                </a:solidFill>
              </a:rPr>
              <a:t>Don’ts </a:t>
            </a:r>
            <a:r>
              <a:rPr lang="en-US" dirty="0" smtClean="0">
                <a:solidFill>
                  <a:schemeClr val="accent2">
                    <a:lumMod val="60000"/>
                    <a:lumOff val="40000"/>
                  </a:schemeClr>
                </a:solidFill>
              </a:rPr>
              <a:t>:</a:t>
            </a:r>
            <a:endParaRPr lang="en-IN" dirty="0">
              <a:solidFill>
                <a:schemeClr val="accent2">
                  <a:lumMod val="60000"/>
                  <a:lumOff val="40000"/>
                </a:schemeClr>
              </a:solidFill>
            </a:endParaRPr>
          </a:p>
          <a:p>
            <a:r>
              <a:rPr lang="en-US" i="1" dirty="0" smtClean="0">
                <a:solidFill>
                  <a:schemeClr val="accent2">
                    <a:lumMod val="60000"/>
                    <a:lumOff val="40000"/>
                  </a:schemeClr>
                </a:solidFill>
              </a:rPr>
              <a:t>Don’t </a:t>
            </a:r>
            <a:r>
              <a:rPr lang="en-US" i="1" dirty="0">
                <a:solidFill>
                  <a:schemeClr val="accent2">
                    <a:lumMod val="60000"/>
                    <a:lumOff val="40000"/>
                  </a:schemeClr>
                </a:solidFill>
              </a:rPr>
              <a:t>place a burn under extreme water pressure</a:t>
            </a:r>
            <a:endParaRPr lang="en-IN" dirty="0">
              <a:solidFill>
                <a:schemeClr val="accent2">
                  <a:lumMod val="60000"/>
                  <a:lumOff val="40000"/>
                </a:schemeClr>
              </a:solidFill>
            </a:endParaRPr>
          </a:p>
          <a:p>
            <a:r>
              <a:rPr lang="en-US" i="1" dirty="0" smtClean="0">
                <a:solidFill>
                  <a:schemeClr val="accent2">
                    <a:lumMod val="60000"/>
                    <a:lumOff val="40000"/>
                  </a:schemeClr>
                </a:solidFill>
              </a:rPr>
              <a:t>Don’t </a:t>
            </a:r>
            <a:r>
              <a:rPr lang="en-US" i="1" dirty="0">
                <a:solidFill>
                  <a:schemeClr val="accent2">
                    <a:lumMod val="60000"/>
                    <a:lumOff val="40000"/>
                  </a:schemeClr>
                </a:solidFill>
              </a:rPr>
              <a:t>remove the cloth that is stuck to the burnt area.</a:t>
            </a:r>
            <a:endParaRPr lang="en-IN" dirty="0">
              <a:solidFill>
                <a:schemeClr val="accent2">
                  <a:lumMod val="60000"/>
                  <a:lumOff val="40000"/>
                </a:schemeClr>
              </a:solidFill>
            </a:endParaRPr>
          </a:p>
          <a:p>
            <a:r>
              <a:rPr lang="en-US" i="1" dirty="0" smtClean="0">
                <a:solidFill>
                  <a:schemeClr val="accent2">
                    <a:lumMod val="60000"/>
                    <a:lumOff val="40000"/>
                  </a:schemeClr>
                </a:solidFill>
              </a:rPr>
              <a:t>Don’t </a:t>
            </a:r>
            <a:r>
              <a:rPr lang="en-US" i="1" dirty="0">
                <a:solidFill>
                  <a:schemeClr val="accent2">
                    <a:lumMod val="60000"/>
                    <a:lumOff val="40000"/>
                  </a:schemeClr>
                </a:solidFill>
              </a:rPr>
              <a:t>apply butter ointment, oil, ice in the area affected</a:t>
            </a:r>
            <a:endParaRPr lang="en-IN" dirty="0">
              <a:solidFill>
                <a:schemeClr val="accent2">
                  <a:lumMod val="60000"/>
                  <a:lumOff val="40000"/>
                </a:schemeClr>
              </a:solidFill>
            </a:endParaRPr>
          </a:p>
          <a:p>
            <a:pPr marL="137160" indent="0">
              <a:buNone/>
            </a:pPr>
            <a:endParaRPr lang="en-IN" dirty="0">
              <a:solidFill>
                <a:schemeClr val="accent2">
                  <a:lumMod val="60000"/>
                  <a:lumOff val="40000"/>
                </a:schemeClr>
              </a:solidFill>
            </a:endParaRPr>
          </a:p>
        </p:txBody>
      </p:sp>
    </p:spTree>
    <p:extLst>
      <p:ext uri="{BB962C8B-B14F-4D97-AF65-F5344CB8AC3E}">
        <p14:creationId xmlns:p14="http://schemas.microsoft.com/office/powerpoint/2010/main" val="23852839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61238"/>
            <a:ext cx="5159897" cy="5311977"/>
          </a:xfrm>
          <a:prstGeom prst="rect">
            <a:avLst/>
          </a:prstGeom>
          <a:noFill/>
          <a:extLst>
            <a:ext uri="{909E8E84-426E-40DD-AFC4-6F175D3DCCD1}">
              <a14:hiddenFill xmlns:a14="http://schemas.microsoft.com/office/drawing/2010/main">
                <a:solidFill>
                  <a:srgbClr val="FFFFFF"/>
                </a:solidFill>
              </a14:hiddenFill>
            </a:ext>
          </a:extLst>
        </p:spPr>
      </p:pic>
      <p:pic>
        <p:nvPicPr>
          <p:cNvPr id="4099" name="irc_mi" descr="19599"/>
          <p:cNvPicPr>
            <a:picLocks noChangeAspect="1" noChangeArrowheads="1"/>
          </p:cNvPicPr>
          <p:nvPr/>
        </p:nvPicPr>
        <p:blipFill rotWithShape="1">
          <a:blip r:embed="rId4">
            <a:extLst>
              <a:ext uri="{28A0092B-C50C-407E-A947-70E740481C1C}">
                <a14:useLocalDpi xmlns:a14="http://schemas.microsoft.com/office/drawing/2010/main" val="0"/>
              </a:ext>
            </a:extLst>
          </a:blip>
          <a:srcRect l="14923" t="7781" r="12713" b="9037"/>
          <a:stretch/>
        </p:blipFill>
        <p:spPr bwMode="auto">
          <a:xfrm>
            <a:off x="5363751" y="3212977"/>
            <a:ext cx="3618395" cy="3327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38790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82"/>
            <a:ext cx="8219256" cy="864096"/>
          </a:xfrm>
        </p:spPr>
        <p:txBody>
          <a:bodyPr>
            <a:normAutofit/>
          </a:bodyPr>
          <a:lstStyle/>
          <a:p>
            <a:r>
              <a:rPr lang="en-IN" sz="4800" dirty="0" smtClean="0">
                <a:solidFill>
                  <a:srgbClr val="FFC000"/>
                </a:solidFill>
              </a:rPr>
              <a:t>Bleeding</a:t>
            </a:r>
            <a:endParaRPr lang="en-IN" sz="4800" dirty="0">
              <a:solidFill>
                <a:srgbClr val="FFC000"/>
              </a:solidFill>
            </a:endParaRPr>
          </a:p>
        </p:txBody>
      </p:sp>
      <p:sp>
        <p:nvSpPr>
          <p:cNvPr id="3" name="Content Placeholder 2"/>
          <p:cNvSpPr>
            <a:spLocks noGrp="1"/>
          </p:cNvSpPr>
          <p:nvPr>
            <p:ph idx="1"/>
          </p:nvPr>
        </p:nvSpPr>
        <p:spPr>
          <a:xfrm>
            <a:off x="107504" y="836712"/>
            <a:ext cx="8928992" cy="5904656"/>
          </a:xfrm>
          <a:blipFill>
            <a:blip r:embed="rId3"/>
            <a:tile tx="0" ty="0" sx="100000" sy="100000" flip="none" algn="tl"/>
          </a:blipFill>
        </p:spPr>
        <p:txBody>
          <a:bodyPr/>
          <a:lstStyle/>
          <a:p>
            <a:pPr marL="137160" indent="0" algn="just">
              <a:buNone/>
            </a:pPr>
            <a:r>
              <a:rPr lang="en-US" dirty="0">
                <a:solidFill>
                  <a:schemeClr val="accent6">
                    <a:lumMod val="75000"/>
                  </a:schemeClr>
                </a:solidFill>
              </a:rPr>
              <a:t>Cuts, scrapes and puncture can result in bleeding. Severe bleeding can be life threatening. To stop bleeding restore to:</a:t>
            </a:r>
            <a:endParaRPr lang="en-IN" dirty="0">
              <a:solidFill>
                <a:schemeClr val="accent6">
                  <a:lumMod val="75000"/>
                </a:schemeClr>
              </a:solidFill>
            </a:endParaRPr>
          </a:p>
          <a:p>
            <a:pPr algn="just">
              <a:buFont typeface="Wingdings" pitchFamily="2" charset="2"/>
              <a:buChar char="ü"/>
            </a:pPr>
            <a:r>
              <a:rPr lang="en-US" dirty="0" smtClean="0">
                <a:solidFill>
                  <a:schemeClr val="accent6">
                    <a:lumMod val="75000"/>
                  </a:schemeClr>
                </a:solidFill>
              </a:rPr>
              <a:t>Direct </a:t>
            </a:r>
            <a:r>
              <a:rPr lang="en-US" dirty="0">
                <a:solidFill>
                  <a:schemeClr val="accent6">
                    <a:lumMod val="75000"/>
                  </a:schemeClr>
                </a:solidFill>
              </a:rPr>
              <a:t>pressure</a:t>
            </a:r>
            <a:endParaRPr lang="en-IN" dirty="0">
              <a:solidFill>
                <a:schemeClr val="accent6">
                  <a:lumMod val="75000"/>
                </a:schemeClr>
              </a:solidFill>
            </a:endParaRPr>
          </a:p>
          <a:p>
            <a:pPr algn="just">
              <a:buFont typeface="Wingdings" pitchFamily="2" charset="2"/>
              <a:buChar char="ü"/>
            </a:pPr>
            <a:r>
              <a:rPr lang="en-US" dirty="0" smtClean="0">
                <a:solidFill>
                  <a:schemeClr val="accent6">
                    <a:lumMod val="75000"/>
                  </a:schemeClr>
                </a:solidFill>
              </a:rPr>
              <a:t>Elevation </a:t>
            </a:r>
            <a:r>
              <a:rPr lang="en-US" dirty="0">
                <a:solidFill>
                  <a:schemeClr val="accent6">
                    <a:lumMod val="75000"/>
                  </a:schemeClr>
                </a:solidFill>
              </a:rPr>
              <a:t>- Lie victim down and raise the injured part above the heart and handle gently if you suspect a </a:t>
            </a:r>
            <a:r>
              <a:rPr lang="en-US" dirty="0" smtClean="0">
                <a:solidFill>
                  <a:schemeClr val="accent6">
                    <a:lumMod val="75000"/>
                  </a:schemeClr>
                </a:solidFill>
              </a:rPr>
              <a:t>fracture.</a:t>
            </a:r>
            <a:endParaRPr lang="en-IN" dirty="0">
              <a:solidFill>
                <a:schemeClr val="accent6">
                  <a:lumMod val="75000"/>
                </a:schemeClr>
              </a:solidFill>
            </a:endParaRPr>
          </a:p>
          <a:p>
            <a:pPr marL="137160" indent="0" algn="just">
              <a:buNone/>
            </a:pPr>
            <a:r>
              <a:rPr lang="en-US" dirty="0" smtClean="0">
                <a:solidFill>
                  <a:schemeClr val="accent6">
                    <a:lumMod val="75000"/>
                  </a:schemeClr>
                </a:solidFill>
              </a:rPr>
              <a:t>The </a:t>
            </a:r>
            <a:r>
              <a:rPr lang="en-US" dirty="0">
                <a:solidFill>
                  <a:schemeClr val="accent6">
                    <a:lumMod val="75000"/>
                  </a:schemeClr>
                </a:solidFill>
              </a:rPr>
              <a:t>blood gets thicker after bleeding for a few minutes. This is called clotting. Clotting slows down bleeding. Bandaging is done to stop bleeding and to stop dirt infecting the wound. Change the bandage at least once a day and tetanus injection needs to be taken if required.</a:t>
            </a:r>
            <a:endParaRPr lang="en-IN" dirty="0">
              <a:solidFill>
                <a:schemeClr val="accent6">
                  <a:lumMod val="75000"/>
                </a:schemeClr>
              </a:solidFill>
            </a:endParaRPr>
          </a:p>
          <a:p>
            <a:pPr marL="137160" indent="0" algn="just">
              <a:buNone/>
            </a:pPr>
            <a:endParaRPr lang="en-IN" dirty="0">
              <a:solidFill>
                <a:schemeClr val="accent6">
                  <a:lumMod val="75000"/>
                </a:schemeClr>
              </a:solidFill>
            </a:endParaRPr>
          </a:p>
        </p:txBody>
      </p:sp>
    </p:spTree>
    <p:extLst>
      <p:ext uri="{BB962C8B-B14F-4D97-AF65-F5344CB8AC3E}">
        <p14:creationId xmlns:p14="http://schemas.microsoft.com/office/powerpoint/2010/main" val="28273904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txBody>
          <a:bodyPr/>
          <a:lstStyle/>
          <a:p>
            <a:pPr marL="137160" indent="0" algn="just">
              <a:buNone/>
            </a:pPr>
            <a:r>
              <a:rPr lang="en-IN" dirty="0" smtClean="0">
                <a:solidFill>
                  <a:srgbClr val="FF0000"/>
                </a:solidFill>
              </a:rPr>
              <a:t>Warning :</a:t>
            </a:r>
          </a:p>
          <a:p>
            <a:pPr marL="137160" indent="0" algn="just">
              <a:buNone/>
            </a:pPr>
            <a:r>
              <a:rPr lang="en-US" dirty="0" smtClean="0">
                <a:solidFill>
                  <a:srgbClr val="FF0000"/>
                </a:solidFill>
              </a:rPr>
              <a:t>❑</a:t>
            </a:r>
            <a:r>
              <a:rPr lang="en-US" dirty="0" smtClean="0"/>
              <a:t> </a:t>
            </a:r>
            <a:r>
              <a:rPr lang="en-US" dirty="0">
                <a:solidFill>
                  <a:srgbClr val="FF0000"/>
                </a:solidFill>
              </a:rPr>
              <a:t>If bleeding from a limb doesn’t stop, apply pressure with hand to pressure point.</a:t>
            </a:r>
            <a:endParaRPr lang="en-IN" dirty="0">
              <a:solidFill>
                <a:srgbClr val="FF0000"/>
              </a:solidFill>
            </a:endParaRPr>
          </a:p>
          <a:p>
            <a:pPr marL="137160" indent="0" algn="just">
              <a:buNone/>
            </a:pPr>
            <a:r>
              <a:rPr lang="en-US" dirty="0">
                <a:solidFill>
                  <a:srgbClr val="FF0000"/>
                </a:solidFill>
              </a:rPr>
              <a:t>❑ If embedded object in wound, apply pressure either side of wound and place pad around it before bandaging.</a:t>
            </a:r>
            <a:endParaRPr lang="en-IN" dirty="0">
              <a:solidFill>
                <a:srgbClr val="FF0000"/>
              </a:solidFill>
            </a:endParaRPr>
          </a:p>
          <a:p>
            <a:pPr marL="137160" indent="0" algn="just">
              <a:buNone/>
            </a:pPr>
            <a:r>
              <a:rPr lang="en-US" dirty="0">
                <a:solidFill>
                  <a:srgbClr val="FF0000"/>
                </a:solidFill>
              </a:rPr>
              <a:t>❑ Wear gloves, if possible to guard against infection</a:t>
            </a:r>
            <a:endParaRPr lang="en-IN" dirty="0">
              <a:solidFill>
                <a:srgbClr val="FF0000"/>
              </a:solidFill>
            </a:endParaRPr>
          </a:p>
          <a:p>
            <a:pPr marL="137160" indent="0" algn="just">
              <a:buNone/>
            </a:pPr>
            <a:r>
              <a:rPr lang="en-US" dirty="0">
                <a:solidFill>
                  <a:srgbClr val="FF0000"/>
                </a:solidFill>
              </a:rPr>
              <a:t>❑ If the victim becomes unconscious, follow DRABC</a:t>
            </a:r>
            <a:endParaRPr lang="en-IN" dirty="0">
              <a:solidFill>
                <a:srgbClr val="FF0000"/>
              </a:solidFill>
            </a:endParaRPr>
          </a:p>
          <a:p>
            <a:pPr marL="137160" indent="0" algn="just">
              <a:buNone/>
            </a:pPr>
            <a:endParaRPr lang="en-IN" dirty="0"/>
          </a:p>
        </p:txBody>
      </p:sp>
      <p:pic>
        <p:nvPicPr>
          <p:cNvPr id="4" name="Picture 3" descr="img-0037"/>
          <p:cNvPicPr/>
          <p:nvPr/>
        </p:nvPicPr>
        <p:blipFill rotWithShape="1">
          <a:blip r:embed="rId2">
            <a:extLst>
              <a:ext uri="{28A0092B-C50C-407E-A947-70E740481C1C}">
                <a14:useLocalDpi xmlns:a14="http://schemas.microsoft.com/office/drawing/2010/main" val="0"/>
              </a:ext>
            </a:extLst>
          </a:blip>
          <a:srcRect b="46565"/>
          <a:stretch/>
        </p:blipFill>
        <p:spPr bwMode="auto">
          <a:xfrm>
            <a:off x="216496" y="4102920"/>
            <a:ext cx="4320480" cy="2504306"/>
          </a:xfrm>
          <a:prstGeom prst="rect">
            <a:avLst/>
          </a:prstGeom>
          <a:noFill/>
          <a:ln>
            <a:noFill/>
          </a:ln>
          <a:extLst>
            <a:ext uri="{53640926-AAD7-44D8-BBD7-CCE9431645EC}">
              <a14:shadowObscured xmlns:a14="http://schemas.microsoft.com/office/drawing/2010/main"/>
            </a:ext>
          </a:extLst>
        </p:spPr>
      </p:pic>
      <p:pic>
        <p:nvPicPr>
          <p:cNvPr id="5" name="Picture 4" descr="img-0037"/>
          <p:cNvPicPr/>
          <p:nvPr/>
        </p:nvPicPr>
        <p:blipFill rotWithShape="1">
          <a:blip r:embed="rId2">
            <a:extLst>
              <a:ext uri="{28A0092B-C50C-407E-A947-70E740481C1C}">
                <a14:useLocalDpi xmlns:a14="http://schemas.microsoft.com/office/drawing/2010/main" val="0"/>
              </a:ext>
            </a:extLst>
          </a:blip>
          <a:srcRect t="53181"/>
          <a:stretch/>
        </p:blipFill>
        <p:spPr bwMode="auto">
          <a:xfrm>
            <a:off x="4527167" y="4102920"/>
            <a:ext cx="4392488" cy="250430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0998983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algn="just"/>
            <a:endParaRPr lang="en-IN" dirty="0" smtClean="0"/>
          </a:p>
          <a:p>
            <a:pPr algn="just"/>
            <a:endParaRPr lang="en-IN" dirty="0"/>
          </a:p>
          <a:p>
            <a:pPr marL="137160" indent="0" algn="just">
              <a:buNone/>
            </a:pPr>
            <a:r>
              <a:rPr lang="en-US" dirty="0"/>
              <a:t>Electricity can be very dangerous unless used with care. When an accident occurs with electricity, the First Aider must remember that it is not safe to touch the casualty until the power has been turned off. </a:t>
            </a:r>
            <a:endParaRPr lang="en-US" dirty="0" smtClean="0"/>
          </a:p>
          <a:p>
            <a:pPr marL="137160" indent="0" algn="just">
              <a:buNone/>
            </a:pPr>
            <a:r>
              <a:rPr lang="en-US" dirty="0" smtClean="0"/>
              <a:t>The </a:t>
            </a:r>
            <a:r>
              <a:rPr lang="en-US" dirty="0"/>
              <a:t>signs and symptoms include surface and internal burns and breathing and heart beat stopped. The best way to treat the person electrocuted is to cut off the power supply and remove the victim from the source with non-conductive material. </a:t>
            </a:r>
            <a:endParaRPr lang="en-US" dirty="0" smtClean="0"/>
          </a:p>
          <a:p>
            <a:pPr marL="137160" indent="0" algn="just">
              <a:buNone/>
            </a:pPr>
            <a:r>
              <a:rPr lang="en-US" dirty="0" smtClean="0"/>
              <a:t>Carry </a:t>
            </a:r>
            <a:r>
              <a:rPr lang="en-US" dirty="0"/>
              <a:t>out the DRABC exercise and cover the area affected with clean dressing and send him/her to the hospital immediately if necessary</a:t>
            </a:r>
            <a:r>
              <a:rPr lang="en-US" dirty="0" smtClean="0"/>
              <a:t>.</a:t>
            </a:r>
            <a:r>
              <a:rPr lang="en-US" dirty="0"/>
              <a:t> </a:t>
            </a:r>
            <a:endParaRPr lang="en-IN" dirty="0"/>
          </a:p>
          <a:p>
            <a:pPr marL="137160" indent="0" algn="just">
              <a:buNone/>
            </a:pPr>
            <a:endParaRPr lang="en-IN" dirty="0" smtClean="0"/>
          </a:p>
        </p:txBody>
      </p:sp>
      <p:sp>
        <p:nvSpPr>
          <p:cNvPr id="2" name="Title 1"/>
          <p:cNvSpPr>
            <a:spLocks noGrp="1"/>
          </p:cNvSpPr>
          <p:nvPr>
            <p:ph type="title"/>
          </p:nvPr>
        </p:nvSpPr>
        <p:spPr>
          <a:xfrm>
            <a:off x="0" y="-19067"/>
            <a:ext cx="9144000" cy="1143000"/>
          </a:xfrm>
        </p:spPr>
        <p:txBody>
          <a:bodyPr/>
          <a:lstStyle/>
          <a:p>
            <a:r>
              <a:rPr lang="en-IN" dirty="0" smtClean="0">
                <a:solidFill>
                  <a:srgbClr val="FFFF00"/>
                </a:solidFill>
              </a:rPr>
              <a:t>Electrocution</a:t>
            </a:r>
            <a:endParaRPr lang="en-IN" dirty="0">
              <a:solidFill>
                <a:srgbClr val="FFFF00"/>
              </a:solidFill>
            </a:endParaRPr>
          </a:p>
        </p:txBody>
      </p:sp>
    </p:spTree>
    <p:extLst>
      <p:ext uri="{BB962C8B-B14F-4D97-AF65-F5344CB8AC3E}">
        <p14:creationId xmlns:p14="http://schemas.microsoft.com/office/powerpoint/2010/main" val="35984168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2114"/>
          </a:xfrm>
          <a:blipFill>
            <a:blip r:embed="rId2"/>
            <a:tile tx="0" ty="0" sx="100000" sy="100000" flip="none" algn="tl"/>
          </a:blipFill>
        </p:spPr>
        <p:txBody>
          <a:bodyPr>
            <a:normAutofit/>
          </a:bodyPr>
          <a:lstStyle/>
          <a:p>
            <a:r>
              <a:rPr lang="en-IN" sz="4800" dirty="0" smtClean="0">
                <a:solidFill>
                  <a:srgbClr val="002060"/>
                </a:solidFill>
              </a:rPr>
              <a:t>Fractures and Sprains</a:t>
            </a:r>
            <a:endParaRPr lang="en-IN" sz="4800" dirty="0">
              <a:solidFill>
                <a:srgbClr val="002060"/>
              </a:solidFill>
            </a:endParaRPr>
          </a:p>
        </p:txBody>
      </p:sp>
      <p:sp>
        <p:nvSpPr>
          <p:cNvPr id="3" name="Content Placeholder 2"/>
          <p:cNvSpPr>
            <a:spLocks noGrp="1"/>
          </p:cNvSpPr>
          <p:nvPr>
            <p:ph idx="1"/>
          </p:nvPr>
        </p:nvSpPr>
        <p:spPr>
          <a:xfrm>
            <a:off x="0" y="836712"/>
            <a:ext cx="9144000" cy="6021288"/>
          </a:xfrm>
          <a:blipFill>
            <a:blip r:embed="rId2"/>
            <a:tile tx="0" ty="0" sx="100000" sy="100000" flip="none" algn="tl"/>
          </a:blipFill>
        </p:spPr>
        <p:txBody>
          <a:bodyPr>
            <a:normAutofit/>
          </a:bodyPr>
          <a:lstStyle/>
          <a:p>
            <a:pPr marL="137160" indent="0">
              <a:buNone/>
            </a:pPr>
            <a:endParaRPr lang="en-US" dirty="0" smtClean="0">
              <a:solidFill>
                <a:schemeClr val="accent2">
                  <a:lumMod val="50000"/>
                </a:schemeClr>
              </a:solidFill>
            </a:endParaRPr>
          </a:p>
          <a:p>
            <a:pPr marL="137160" indent="0">
              <a:buNone/>
            </a:pPr>
            <a:r>
              <a:rPr lang="en-US" dirty="0" smtClean="0">
                <a:solidFill>
                  <a:schemeClr val="accent2">
                    <a:lumMod val="50000"/>
                  </a:schemeClr>
                </a:solidFill>
              </a:rPr>
              <a:t>Fracture </a:t>
            </a:r>
            <a:r>
              <a:rPr lang="en-US" dirty="0">
                <a:solidFill>
                  <a:schemeClr val="accent2">
                    <a:lumMod val="50000"/>
                  </a:schemeClr>
                </a:solidFill>
              </a:rPr>
              <a:t>refers to an injury affecting the skeleton and can be caused by the application of </a:t>
            </a:r>
            <a:r>
              <a:rPr lang="en-US" dirty="0" smtClean="0">
                <a:solidFill>
                  <a:schemeClr val="accent2">
                    <a:lumMod val="50000"/>
                  </a:schemeClr>
                </a:solidFill>
              </a:rPr>
              <a:t>direct</a:t>
            </a:r>
            <a:r>
              <a:rPr lang="en-IN" dirty="0">
                <a:solidFill>
                  <a:schemeClr val="accent2">
                    <a:lumMod val="50000"/>
                  </a:schemeClr>
                </a:solidFill>
              </a:rPr>
              <a:t> </a:t>
            </a:r>
            <a:r>
              <a:rPr lang="en-US" dirty="0" smtClean="0">
                <a:solidFill>
                  <a:schemeClr val="accent2">
                    <a:lumMod val="50000"/>
                  </a:schemeClr>
                </a:solidFill>
              </a:rPr>
              <a:t>and </a:t>
            </a:r>
            <a:r>
              <a:rPr lang="en-US" dirty="0">
                <a:solidFill>
                  <a:schemeClr val="accent2">
                    <a:lumMod val="50000"/>
                  </a:schemeClr>
                </a:solidFill>
              </a:rPr>
              <a:t>indirect force. The general signs and symptoms are</a:t>
            </a:r>
            <a:r>
              <a:rPr lang="en-US" dirty="0" smtClean="0">
                <a:solidFill>
                  <a:schemeClr val="accent2">
                    <a:lumMod val="50000"/>
                  </a:schemeClr>
                </a:solidFill>
              </a:rPr>
              <a:t>:</a:t>
            </a:r>
          </a:p>
          <a:p>
            <a:pPr marL="137160" indent="0">
              <a:buNone/>
            </a:pPr>
            <a:endParaRPr lang="en-US" dirty="0" smtClean="0">
              <a:solidFill>
                <a:schemeClr val="accent2">
                  <a:lumMod val="50000"/>
                </a:schemeClr>
              </a:solidFill>
            </a:endParaRPr>
          </a:p>
          <a:p>
            <a:pPr marL="137160" indent="0">
              <a:buNone/>
            </a:pPr>
            <a:r>
              <a:rPr lang="en-US" dirty="0">
                <a:solidFill>
                  <a:schemeClr val="accent2">
                    <a:lumMod val="50000"/>
                  </a:schemeClr>
                </a:solidFill>
              </a:rPr>
              <a:t>★ Pain at or near the site of injury increased by movement.</a:t>
            </a:r>
            <a:endParaRPr lang="en-IN" dirty="0">
              <a:solidFill>
                <a:schemeClr val="accent2">
                  <a:lumMod val="50000"/>
                </a:schemeClr>
              </a:solidFill>
            </a:endParaRPr>
          </a:p>
          <a:p>
            <a:pPr marL="137160" indent="0">
              <a:buNone/>
            </a:pPr>
            <a:r>
              <a:rPr lang="en-US" dirty="0">
                <a:solidFill>
                  <a:schemeClr val="accent2">
                    <a:lumMod val="50000"/>
                  </a:schemeClr>
                </a:solidFill>
              </a:rPr>
              <a:t>★ Movement may be difficult or impossible</a:t>
            </a:r>
            <a:endParaRPr lang="en-IN" dirty="0">
              <a:solidFill>
                <a:schemeClr val="accent2">
                  <a:lumMod val="50000"/>
                </a:schemeClr>
              </a:solidFill>
            </a:endParaRPr>
          </a:p>
          <a:p>
            <a:pPr marL="137160" indent="0">
              <a:buNone/>
            </a:pPr>
            <a:r>
              <a:rPr lang="en-US" dirty="0">
                <a:solidFill>
                  <a:schemeClr val="accent2">
                    <a:lumMod val="50000"/>
                  </a:schemeClr>
                </a:solidFill>
              </a:rPr>
              <a:t>★ Swelling and later bruising of the injured part</a:t>
            </a:r>
            <a:endParaRPr lang="en-IN" dirty="0">
              <a:solidFill>
                <a:schemeClr val="accent2">
                  <a:lumMod val="50000"/>
                </a:schemeClr>
              </a:solidFill>
            </a:endParaRPr>
          </a:p>
          <a:p>
            <a:pPr marL="137160" indent="0">
              <a:buNone/>
            </a:pPr>
            <a:r>
              <a:rPr lang="en-US" dirty="0">
                <a:solidFill>
                  <a:schemeClr val="accent2">
                    <a:lumMod val="50000"/>
                  </a:schemeClr>
                </a:solidFill>
              </a:rPr>
              <a:t>★ Deformity at the site of the fracture</a:t>
            </a:r>
            <a:endParaRPr lang="en-IN" dirty="0">
              <a:solidFill>
                <a:schemeClr val="accent2">
                  <a:lumMod val="50000"/>
                </a:schemeClr>
              </a:solidFill>
            </a:endParaRPr>
          </a:p>
          <a:p>
            <a:pPr marL="137160" indent="0">
              <a:buNone/>
            </a:pPr>
            <a:r>
              <a:rPr lang="en-US" dirty="0">
                <a:solidFill>
                  <a:schemeClr val="accent2">
                    <a:lumMod val="50000"/>
                  </a:schemeClr>
                </a:solidFill>
              </a:rPr>
              <a:t>★ Shock may occur</a:t>
            </a:r>
            <a:endParaRPr lang="en-IN" dirty="0">
              <a:solidFill>
                <a:schemeClr val="accent2">
                  <a:lumMod val="50000"/>
                </a:schemeClr>
              </a:solidFill>
            </a:endParaRPr>
          </a:p>
          <a:p>
            <a:pPr marL="137160" indent="0">
              <a:buNone/>
            </a:pPr>
            <a:r>
              <a:rPr lang="en-US" dirty="0">
                <a:solidFill>
                  <a:schemeClr val="accent2">
                    <a:lumMod val="50000"/>
                  </a:schemeClr>
                </a:solidFill>
              </a:rPr>
              <a:t> </a:t>
            </a:r>
            <a:endParaRPr lang="en-IN" dirty="0">
              <a:solidFill>
                <a:schemeClr val="accent2">
                  <a:lumMod val="50000"/>
                </a:schemeClr>
              </a:solidFill>
            </a:endParaRPr>
          </a:p>
          <a:p>
            <a:pPr marL="137160" indent="0">
              <a:buNone/>
            </a:pPr>
            <a:endParaRPr lang="en-IN" dirty="0">
              <a:solidFill>
                <a:schemeClr val="accent2">
                  <a:lumMod val="50000"/>
                </a:schemeClr>
              </a:solidFill>
            </a:endParaRPr>
          </a:p>
        </p:txBody>
      </p:sp>
    </p:spTree>
    <p:extLst>
      <p:ext uri="{BB962C8B-B14F-4D97-AF65-F5344CB8AC3E}">
        <p14:creationId xmlns:p14="http://schemas.microsoft.com/office/powerpoint/2010/main" val="30791387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lstStyle/>
          <a:p>
            <a:pPr marL="137160" indent="0">
              <a:buNone/>
            </a:pPr>
            <a:endParaRPr lang="en-IN" sz="1100" b="1" u="sng" dirty="0" smtClean="0">
              <a:solidFill>
                <a:srgbClr val="002060"/>
              </a:solidFill>
            </a:endParaRPr>
          </a:p>
          <a:p>
            <a:pPr marL="137160" indent="0">
              <a:buNone/>
            </a:pPr>
            <a:r>
              <a:rPr lang="en-IN" b="1" u="sng" dirty="0" smtClean="0">
                <a:solidFill>
                  <a:srgbClr val="002060"/>
                </a:solidFill>
              </a:rPr>
              <a:t>Do’s</a:t>
            </a:r>
            <a:r>
              <a:rPr lang="en-IN" dirty="0" smtClean="0">
                <a:solidFill>
                  <a:srgbClr val="002060"/>
                </a:solidFill>
              </a:rPr>
              <a:t> :</a:t>
            </a:r>
            <a:endParaRPr lang="en-IN" dirty="0">
              <a:solidFill>
                <a:srgbClr val="002060"/>
              </a:solidFill>
            </a:endParaRPr>
          </a:p>
          <a:p>
            <a:pPr marL="137160" indent="0">
              <a:buNone/>
            </a:pPr>
            <a:r>
              <a:rPr lang="en-US" dirty="0">
                <a:solidFill>
                  <a:srgbClr val="002060"/>
                </a:solidFill>
              </a:rPr>
              <a:t>★ Check the danger, response, airway, breathing and the blood circulation of the victim (DRABC)</a:t>
            </a:r>
            <a:endParaRPr lang="en-IN" dirty="0">
              <a:solidFill>
                <a:srgbClr val="002060"/>
              </a:solidFill>
            </a:endParaRPr>
          </a:p>
          <a:p>
            <a:pPr marL="137160" indent="0">
              <a:buNone/>
            </a:pPr>
            <a:r>
              <a:rPr lang="en-US" dirty="0">
                <a:solidFill>
                  <a:srgbClr val="002060"/>
                </a:solidFill>
              </a:rPr>
              <a:t>★ Always control severe bleeding before immobilizing any fractures</a:t>
            </a:r>
            <a:endParaRPr lang="en-IN" dirty="0">
              <a:solidFill>
                <a:srgbClr val="002060"/>
              </a:solidFill>
            </a:endParaRPr>
          </a:p>
          <a:p>
            <a:pPr marL="137160" indent="0">
              <a:buNone/>
            </a:pPr>
            <a:r>
              <a:rPr lang="en-US" dirty="0">
                <a:solidFill>
                  <a:srgbClr val="002060"/>
                </a:solidFill>
              </a:rPr>
              <a:t>★ Place sufficient padding to support fracture site</a:t>
            </a:r>
            <a:endParaRPr lang="en-IN" dirty="0">
              <a:solidFill>
                <a:srgbClr val="002060"/>
              </a:solidFill>
            </a:endParaRPr>
          </a:p>
          <a:p>
            <a:pPr marL="137160" indent="0">
              <a:buNone/>
            </a:pPr>
            <a:r>
              <a:rPr lang="en-US" dirty="0">
                <a:solidFill>
                  <a:srgbClr val="002060"/>
                </a:solidFill>
              </a:rPr>
              <a:t>★ Immobilize fracture sites</a:t>
            </a:r>
            <a:endParaRPr lang="en-IN" dirty="0">
              <a:solidFill>
                <a:srgbClr val="002060"/>
              </a:solidFill>
            </a:endParaRPr>
          </a:p>
          <a:p>
            <a:pPr marL="137160" indent="0">
              <a:buNone/>
            </a:pPr>
            <a:r>
              <a:rPr lang="en-US" dirty="0">
                <a:solidFill>
                  <a:srgbClr val="002060"/>
                </a:solidFill>
              </a:rPr>
              <a:t>★ Do not force bones back into the wound</a:t>
            </a:r>
            <a:endParaRPr lang="en-IN" dirty="0">
              <a:solidFill>
                <a:srgbClr val="002060"/>
              </a:solidFill>
            </a:endParaRPr>
          </a:p>
          <a:p>
            <a:pPr marL="137160" indent="0">
              <a:buNone/>
            </a:pPr>
            <a:r>
              <a:rPr lang="en-US" dirty="0">
                <a:solidFill>
                  <a:srgbClr val="002060"/>
                </a:solidFill>
              </a:rPr>
              <a:t>★ Give proper padding before the patient is shifted to the hospital</a:t>
            </a:r>
            <a:endParaRPr lang="en-IN" dirty="0">
              <a:solidFill>
                <a:srgbClr val="002060"/>
              </a:solidFill>
            </a:endParaRPr>
          </a:p>
          <a:p>
            <a:pPr marL="137160" indent="0">
              <a:buNone/>
            </a:pPr>
            <a:r>
              <a:rPr lang="en-US" dirty="0">
                <a:solidFill>
                  <a:srgbClr val="002060"/>
                </a:solidFill>
              </a:rPr>
              <a:t>★ Apply ice pack on the affected area to reduce pain and control swelling</a:t>
            </a:r>
            <a:endParaRPr lang="en-IN" dirty="0">
              <a:solidFill>
                <a:srgbClr val="002060"/>
              </a:solidFill>
            </a:endParaRPr>
          </a:p>
          <a:p>
            <a:pPr marL="137160" indent="0">
              <a:buNone/>
            </a:pPr>
            <a:r>
              <a:rPr lang="en-US" dirty="0">
                <a:solidFill>
                  <a:srgbClr val="002060"/>
                </a:solidFill>
              </a:rPr>
              <a:t>★ Treat to prevent shock</a:t>
            </a:r>
            <a:endParaRPr lang="en-IN" dirty="0">
              <a:solidFill>
                <a:srgbClr val="002060"/>
              </a:solidFill>
            </a:endParaRPr>
          </a:p>
          <a:p>
            <a:pPr marL="137160" indent="0">
              <a:buNone/>
            </a:pPr>
            <a:endParaRPr lang="en-IN" dirty="0">
              <a:solidFill>
                <a:srgbClr val="002060"/>
              </a:solidFill>
            </a:endParaRPr>
          </a:p>
        </p:txBody>
      </p:sp>
    </p:spTree>
    <p:extLst>
      <p:ext uri="{BB962C8B-B14F-4D97-AF65-F5344CB8AC3E}">
        <p14:creationId xmlns:p14="http://schemas.microsoft.com/office/powerpoint/2010/main" val="1134460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030" t="2884" r="4292" b="19893"/>
          <a:stretch/>
        </p:blipFill>
        <p:spPr bwMode="auto">
          <a:xfrm>
            <a:off x="0" y="0"/>
            <a:ext cx="6303818" cy="3338945"/>
          </a:xfrm>
          <a:prstGeom prst="rect">
            <a:avLst/>
          </a:prstGeom>
          <a:noFill/>
          <a:ln w="9525">
            <a:solidFill>
              <a:schemeClr val="tx1"/>
            </a:solidFill>
            <a:miter lim="800000"/>
            <a:headEnd/>
            <a:tailEnd/>
          </a:ln>
          <a:effectLst/>
          <a:extLst/>
        </p:spPr>
      </p:pic>
      <p:pic>
        <p:nvPicPr>
          <p:cNvPr id="1027" name="irc_mi" descr="Image1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3315946"/>
            <a:ext cx="5148064" cy="3548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251520" y="3501008"/>
            <a:ext cx="3528392" cy="523220"/>
          </a:xfrm>
          <a:prstGeom prst="rect">
            <a:avLst/>
          </a:prstGeom>
          <a:noFill/>
        </p:spPr>
        <p:txBody>
          <a:bodyPr wrap="square" rtlCol="0">
            <a:spAutoFit/>
          </a:bodyPr>
          <a:lstStyle/>
          <a:p>
            <a:r>
              <a:rPr lang="en-IN" sz="2800" dirty="0" smtClean="0"/>
              <a:t>Types of Fractures</a:t>
            </a:r>
            <a:endParaRPr lang="en-IN" sz="2800" dirty="0"/>
          </a:p>
        </p:txBody>
      </p:sp>
    </p:spTree>
    <p:extLst>
      <p:ext uri="{BB962C8B-B14F-4D97-AF65-F5344CB8AC3E}">
        <p14:creationId xmlns:p14="http://schemas.microsoft.com/office/powerpoint/2010/main" val="3058732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92696"/>
            <a:ext cx="9144000" cy="6165304"/>
          </a:xfrm>
          <a:blipFill>
            <a:blip r:embed="rId2"/>
            <a:tile tx="0" ty="0" sx="100000" sy="100000" flip="none" algn="tl"/>
          </a:blipFill>
        </p:spPr>
        <p:txBody>
          <a:bodyPr/>
          <a:lstStyle/>
          <a:p>
            <a:pPr marL="137160" indent="0">
              <a:buNone/>
            </a:pPr>
            <a:endParaRPr lang="en-US" sz="100" dirty="0" smtClean="0">
              <a:solidFill>
                <a:srgbClr val="00B050"/>
              </a:solidFill>
            </a:endParaRPr>
          </a:p>
          <a:p>
            <a:pPr marL="137160" indent="0">
              <a:buNone/>
            </a:pPr>
            <a:r>
              <a:rPr lang="en-US" dirty="0" smtClean="0">
                <a:solidFill>
                  <a:srgbClr val="00B050"/>
                </a:solidFill>
              </a:rPr>
              <a:t>Poisoning </a:t>
            </a:r>
            <a:r>
              <a:rPr lang="en-US" dirty="0">
                <a:solidFill>
                  <a:srgbClr val="00B050"/>
                </a:solidFill>
              </a:rPr>
              <a:t>is any substance that causes injury, illness or death when introduced into the body</a:t>
            </a:r>
            <a:r>
              <a:rPr lang="en-US" dirty="0" smtClean="0">
                <a:solidFill>
                  <a:srgbClr val="00B050"/>
                </a:solidFill>
              </a:rPr>
              <a:t>. There are different types of poisoning:</a:t>
            </a:r>
          </a:p>
          <a:p>
            <a:pPr marL="137160" indent="0">
              <a:buNone/>
            </a:pPr>
            <a:endParaRPr lang="en-US" dirty="0">
              <a:solidFill>
                <a:srgbClr val="00B050"/>
              </a:solidFill>
            </a:endParaRPr>
          </a:p>
          <a:p>
            <a:pPr algn="just">
              <a:buFont typeface="Wingdings" pitchFamily="2" charset="2"/>
              <a:buChar char="Ø"/>
            </a:pPr>
            <a:r>
              <a:rPr lang="en-US" i="1" dirty="0" smtClean="0">
                <a:solidFill>
                  <a:srgbClr val="00B050"/>
                </a:solidFill>
              </a:rPr>
              <a:t>Ingested </a:t>
            </a:r>
            <a:r>
              <a:rPr lang="en-US" i="1" dirty="0">
                <a:solidFill>
                  <a:srgbClr val="00B050"/>
                </a:solidFill>
              </a:rPr>
              <a:t>poisons </a:t>
            </a:r>
            <a:r>
              <a:rPr lang="en-US" dirty="0">
                <a:solidFill>
                  <a:srgbClr val="00B050"/>
                </a:solidFill>
              </a:rPr>
              <a:t>are introduced through the mouth by eating or drinking poisonous substances</a:t>
            </a:r>
            <a:r>
              <a:rPr lang="en-US" dirty="0" smtClean="0">
                <a:solidFill>
                  <a:srgbClr val="00B050"/>
                </a:solidFill>
              </a:rPr>
              <a:t>.</a:t>
            </a:r>
          </a:p>
          <a:p>
            <a:pPr algn="just">
              <a:buFont typeface="Wingdings" pitchFamily="2" charset="2"/>
              <a:buChar char="Ø"/>
            </a:pPr>
            <a:r>
              <a:rPr lang="en-US" i="1" dirty="0" smtClean="0">
                <a:solidFill>
                  <a:srgbClr val="00B050"/>
                </a:solidFill>
              </a:rPr>
              <a:t>Inhaled </a:t>
            </a:r>
            <a:r>
              <a:rPr lang="en-US" i="1" dirty="0">
                <a:solidFill>
                  <a:srgbClr val="00B050"/>
                </a:solidFill>
              </a:rPr>
              <a:t>poisons </a:t>
            </a:r>
            <a:r>
              <a:rPr lang="en-US" dirty="0">
                <a:solidFill>
                  <a:srgbClr val="00B050"/>
                </a:solidFill>
              </a:rPr>
              <a:t>are introduced through the lungs by inhaling industrial gases, fumes from fire, chemical vapors and petrol and engine exhaust. </a:t>
            </a:r>
            <a:endParaRPr lang="en-US" dirty="0" smtClean="0">
              <a:solidFill>
                <a:srgbClr val="00B050"/>
              </a:solidFill>
            </a:endParaRPr>
          </a:p>
          <a:p>
            <a:pPr algn="just">
              <a:buFont typeface="Wingdings" pitchFamily="2" charset="2"/>
              <a:buChar char="Ø"/>
            </a:pPr>
            <a:r>
              <a:rPr lang="en-US" i="1" dirty="0" smtClean="0">
                <a:solidFill>
                  <a:srgbClr val="00B050"/>
                </a:solidFill>
              </a:rPr>
              <a:t>Absorbed </a:t>
            </a:r>
            <a:r>
              <a:rPr lang="en-US" i="1" dirty="0">
                <a:solidFill>
                  <a:srgbClr val="00B050"/>
                </a:solidFill>
              </a:rPr>
              <a:t>poisons </a:t>
            </a:r>
            <a:r>
              <a:rPr lang="en-US" dirty="0">
                <a:solidFill>
                  <a:srgbClr val="00B050"/>
                </a:solidFill>
              </a:rPr>
              <a:t>are absorbed through the skin via contact with poisonous sprays such as pesticides and insecticides.</a:t>
            </a:r>
            <a:endParaRPr lang="en-IN" dirty="0">
              <a:solidFill>
                <a:srgbClr val="00B050"/>
              </a:solidFill>
            </a:endParaRPr>
          </a:p>
          <a:p>
            <a:pPr marL="137160" indent="0">
              <a:buNone/>
            </a:pPr>
            <a:endParaRPr lang="en-IN" dirty="0">
              <a:solidFill>
                <a:srgbClr val="00B050"/>
              </a:solidFill>
            </a:endParaRPr>
          </a:p>
        </p:txBody>
      </p:sp>
      <p:sp>
        <p:nvSpPr>
          <p:cNvPr id="2" name="Title 1"/>
          <p:cNvSpPr>
            <a:spLocks noGrp="1"/>
          </p:cNvSpPr>
          <p:nvPr>
            <p:ph type="title"/>
          </p:nvPr>
        </p:nvSpPr>
        <p:spPr>
          <a:xfrm>
            <a:off x="0" y="0"/>
            <a:ext cx="9144000" cy="764704"/>
          </a:xfrm>
          <a:blipFill>
            <a:blip r:embed="rId2"/>
            <a:tile tx="0" ty="0" sx="100000" sy="100000" flip="none" algn="tl"/>
          </a:blipFill>
        </p:spPr>
        <p:txBody>
          <a:bodyPr>
            <a:noAutofit/>
          </a:bodyPr>
          <a:lstStyle/>
          <a:p>
            <a:r>
              <a:rPr lang="en-IN" sz="4800" dirty="0" smtClean="0">
                <a:solidFill>
                  <a:srgbClr val="FF0000"/>
                </a:solidFill>
              </a:rPr>
              <a:t>Poisoning</a:t>
            </a:r>
            <a:endParaRPr lang="en-IN" sz="4800" dirty="0">
              <a:solidFill>
                <a:srgbClr val="FF0000"/>
              </a:solidFill>
            </a:endParaRPr>
          </a:p>
        </p:txBody>
      </p:sp>
    </p:spTree>
    <p:extLst>
      <p:ext uri="{BB962C8B-B14F-4D97-AF65-F5344CB8AC3E}">
        <p14:creationId xmlns:p14="http://schemas.microsoft.com/office/powerpoint/2010/main" val="35578608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2D050"/>
          </a:solidFill>
        </p:spPr>
        <p:txBody>
          <a:bodyPr>
            <a:normAutofit/>
          </a:bodyPr>
          <a:lstStyle/>
          <a:p>
            <a:pPr marL="137160" indent="0">
              <a:buNone/>
            </a:pPr>
            <a:endParaRPr lang="en-IN" sz="500" b="1" u="sng" dirty="0" smtClean="0">
              <a:solidFill>
                <a:schemeClr val="bg1"/>
              </a:solidFill>
            </a:endParaRPr>
          </a:p>
          <a:p>
            <a:pPr marL="137160" indent="0">
              <a:buNone/>
            </a:pPr>
            <a:r>
              <a:rPr lang="en-IN" b="1" u="sng" dirty="0" smtClean="0">
                <a:solidFill>
                  <a:schemeClr val="bg1"/>
                </a:solidFill>
              </a:rPr>
              <a:t>Do’s</a:t>
            </a:r>
            <a:r>
              <a:rPr lang="en-IN" dirty="0" smtClean="0">
                <a:solidFill>
                  <a:schemeClr val="bg1"/>
                </a:solidFill>
              </a:rPr>
              <a:t> :</a:t>
            </a:r>
          </a:p>
          <a:p>
            <a:pPr algn="just"/>
            <a:r>
              <a:rPr lang="en-US" i="1" dirty="0" smtClean="0">
                <a:solidFill>
                  <a:schemeClr val="bg1"/>
                </a:solidFill>
              </a:rPr>
              <a:t>Check </a:t>
            </a:r>
            <a:r>
              <a:rPr lang="en-US" i="1" dirty="0">
                <a:solidFill>
                  <a:schemeClr val="bg1"/>
                </a:solidFill>
              </a:rPr>
              <a:t>the danger, response, airway, breathing and the blood circulation of the victim</a:t>
            </a:r>
            <a:endParaRPr lang="en-IN" dirty="0">
              <a:solidFill>
                <a:schemeClr val="bg1"/>
              </a:solidFill>
            </a:endParaRPr>
          </a:p>
          <a:p>
            <a:pPr algn="just"/>
            <a:r>
              <a:rPr lang="en-US" i="1" dirty="0" smtClean="0">
                <a:solidFill>
                  <a:schemeClr val="bg1"/>
                </a:solidFill>
              </a:rPr>
              <a:t>Give </a:t>
            </a:r>
            <a:r>
              <a:rPr lang="en-US" i="1" dirty="0">
                <a:solidFill>
                  <a:schemeClr val="bg1"/>
                </a:solidFill>
              </a:rPr>
              <a:t>milk or water to dilute down the poison</a:t>
            </a:r>
            <a:endParaRPr lang="en-IN" dirty="0">
              <a:solidFill>
                <a:schemeClr val="bg1"/>
              </a:solidFill>
            </a:endParaRPr>
          </a:p>
          <a:p>
            <a:pPr algn="just"/>
            <a:r>
              <a:rPr lang="en-US" i="1" dirty="0" smtClean="0">
                <a:solidFill>
                  <a:schemeClr val="bg1"/>
                </a:solidFill>
              </a:rPr>
              <a:t>Monitor </a:t>
            </a:r>
            <a:r>
              <a:rPr lang="en-US" i="1" dirty="0">
                <a:solidFill>
                  <a:schemeClr val="bg1"/>
                </a:solidFill>
              </a:rPr>
              <a:t>vital signs and prevent shock</a:t>
            </a:r>
            <a:endParaRPr lang="en-IN" dirty="0">
              <a:solidFill>
                <a:schemeClr val="bg1"/>
              </a:solidFill>
            </a:endParaRPr>
          </a:p>
          <a:p>
            <a:pPr algn="just"/>
            <a:r>
              <a:rPr lang="en-US" i="1" dirty="0" smtClean="0">
                <a:solidFill>
                  <a:schemeClr val="bg1"/>
                </a:solidFill>
              </a:rPr>
              <a:t>Observe </a:t>
            </a:r>
            <a:r>
              <a:rPr lang="en-US" i="1" dirty="0">
                <a:solidFill>
                  <a:schemeClr val="bg1"/>
                </a:solidFill>
              </a:rPr>
              <a:t>the amount and </a:t>
            </a:r>
            <a:r>
              <a:rPr lang="en-US" i="1" dirty="0" smtClean="0">
                <a:solidFill>
                  <a:schemeClr val="bg1"/>
                </a:solidFill>
              </a:rPr>
              <a:t>color </a:t>
            </a:r>
            <a:r>
              <a:rPr lang="en-US" i="1" dirty="0">
                <a:solidFill>
                  <a:schemeClr val="bg1"/>
                </a:solidFill>
              </a:rPr>
              <a:t>of vomitus</a:t>
            </a:r>
            <a:endParaRPr lang="en-IN" dirty="0">
              <a:solidFill>
                <a:schemeClr val="bg1"/>
              </a:solidFill>
            </a:endParaRPr>
          </a:p>
          <a:p>
            <a:pPr algn="just"/>
            <a:r>
              <a:rPr lang="en-US" i="1" dirty="0" smtClean="0">
                <a:solidFill>
                  <a:schemeClr val="bg1"/>
                </a:solidFill>
              </a:rPr>
              <a:t>Check </a:t>
            </a:r>
            <a:r>
              <a:rPr lang="en-US" i="1" dirty="0">
                <a:solidFill>
                  <a:schemeClr val="bg1"/>
                </a:solidFill>
              </a:rPr>
              <a:t>for foreign matter in his or her mouth and remove it so that he/she can breath freely</a:t>
            </a:r>
            <a:endParaRPr lang="en-IN" dirty="0">
              <a:solidFill>
                <a:schemeClr val="bg1"/>
              </a:solidFill>
            </a:endParaRPr>
          </a:p>
          <a:p>
            <a:pPr algn="just"/>
            <a:r>
              <a:rPr lang="en-US" i="1" dirty="0" smtClean="0">
                <a:solidFill>
                  <a:schemeClr val="bg1"/>
                </a:solidFill>
              </a:rPr>
              <a:t>Place </a:t>
            </a:r>
            <a:r>
              <a:rPr lang="en-US" i="1" dirty="0">
                <a:solidFill>
                  <a:schemeClr val="bg1"/>
                </a:solidFill>
              </a:rPr>
              <a:t>the patient in the recovery position and wait for medical assistance.</a:t>
            </a:r>
            <a:endParaRPr lang="en-IN" dirty="0">
              <a:solidFill>
                <a:schemeClr val="bg1"/>
              </a:solidFill>
            </a:endParaRPr>
          </a:p>
          <a:p>
            <a:pPr algn="just"/>
            <a:r>
              <a:rPr lang="en-US" i="1" dirty="0" smtClean="0">
                <a:solidFill>
                  <a:schemeClr val="bg1"/>
                </a:solidFill>
              </a:rPr>
              <a:t>Send </a:t>
            </a:r>
            <a:r>
              <a:rPr lang="en-US" i="1" dirty="0">
                <a:solidFill>
                  <a:schemeClr val="bg1"/>
                </a:solidFill>
              </a:rPr>
              <a:t>to </a:t>
            </a:r>
            <a:r>
              <a:rPr lang="en-US" i="1" dirty="0" smtClean="0">
                <a:solidFill>
                  <a:schemeClr val="bg1"/>
                </a:solidFill>
              </a:rPr>
              <a:t>hospital</a:t>
            </a:r>
            <a:endParaRPr lang="en-IN" dirty="0">
              <a:solidFill>
                <a:schemeClr val="bg1"/>
              </a:solidFill>
            </a:endParaRPr>
          </a:p>
          <a:p>
            <a:pPr marL="137160" indent="0">
              <a:buNone/>
            </a:pPr>
            <a:r>
              <a:rPr lang="en-IN" b="1" u="sng" dirty="0" smtClean="0">
                <a:solidFill>
                  <a:schemeClr val="bg1"/>
                </a:solidFill>
              </a:rPr>
              <a:t>Don’ts</a:t>
            </a:r>
            <a:r>
              <a:rPr lang="en-IN" dirty="0" smtClean="0">
                <a:solidFill>
                  <a:schemeClr val="bg1"/>
                </a:solidFill>
              </a:rPr>
              <a:t> :</a:t>
            </a:r>
          </a:p>
          <a:p>
            <a:r>
              <a:rPr lang="en-US" i="1" dirty="0" smtClean="0">
                <a:solidFill>
                  <a:schemeClr val="bg1"/>
                </a:solidFill>
              </a:rPr>
              <a:t>Don’t </a:t>
            </a:r>
            <a:r>
              <a:rPr lang="en-US" i="1" dirty="0">
                <a:solidFill>
                  <a:schemeClr val="bg1"/>
                </a:solidFill>
              </a:rPr>
              <a:t>induce </a:t>
            </a:r>
            <a:r>
              <a:rPr lang="en-US" i="1" dirty="0" smtClean="0">
                <a:solidFill>
                  <a:schemeClr val="bg1"/>
                </a:solidFill>
              </a:rPr>
              <a:t>vomiting.</a:t>
            </a:r>
            <a:endParaRPr lang="en-IN" dirty="0">
              <a:solidFill>
                <a:schemeClr val="bg1"/>
              </a:solidFill>
            </a:endParaRPr>
          </a:p>
        </p:txBody>
      </p:sp>
    </p:spTree>
    <p:extLst>
      <p:ext uri="{BB962C8B-B14F-4D97-AF65-F5344CB8AC3E}">
        <p14:creationId xmlns:p14="http://schemas.microsoft.com/office/powerpoint/2010/main" val="7660559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778098"/>
          </a:xfrm>
        </p:spPr>
        <p:txBody>
          <a:bodyPr>
            <a:noAutofit/>
          </a:bodyPr>
          <a:lstStyle/>
          <a:p>
            <a:r>
              <a:rPr lang="en-IN" sz="4800" dirty="0" smtClean="0">
                <a:solidFill>
                  <a:srgbClr val="FF0000"/>
                </a:solidFill>
              </a:rPr>
              <a:t>Heat Stroke</a:t>
            </a:r>
            <a:endParaRPr lang="en-IN" sz="4800" dirty="0">
              <a:solidFill>
                <a:srgbClr val="FF0000"/>
              </a:solidFill>
            </a:endParaRPr>
          </a:p>
        </p:txBody>
      </p:sp>
      <p:sp>
        <p:nvSpPr>
          <p:cNvPr id="3" name="Content Placeholder 2"/>
          <p:cNvSpPr>
            <a:spLocks noGrp="1"/>
          </p:cNvSpPr>
          <p:nvPr>
            <p:ph idx="1"/>
          </p:nvPr>
        </p:nvSpPr>
        <p:spPr>
          <a:xfrm>
            <a:off x="0" y="880980"/>
            <a:ext cx="9144000" cy="5949280"/>
          </a:xfrm>
        </p:spPr>
        <p:txBody>
          <a:bodyPr>
            <a:normAutofit fontScale="92500" lnSpcReduction="10000"/>
          </a:bodyPr>
          <a:lstStyle/>
          <a:p>
            <a:pPr marL="137160" indent="0" algn="just">
              <a:buNone/>
            </a:pPr>
            <a:r>
              <a:rPr lang="en-US" dirty="0">
                <a:solidFill>
                  <a:schemeClr val="bg1"/>
                </a:solidFill>
              </a:rPr>
              <a:t>It strikes suddenly with very little warning. When the body's cooling system fails, the body temperature rises fast. This creates an emergency condition. </a:t>
            </a:r>
            <a:endParaRPr lang="en-US" dirty="0" smtClean="0">
              <a:solidFill>
                <a:schemeClr val="bg1"/>
              </a:solidFill>
            </a:endParaRPr>
          </a:p>
          <a:p>
            <a:pPr marL="137160" indent="0" algn="just">
              <a:buNone/>
            </a:pPr>
            <a:r>
              <a:rPr lang="en-US" dirty="0" smtClean="0">
                <a:solidFill>
                  <a:schemeClr val="bg1"/>
                </a:solidFill>
              </a:rPr>
              <a:t>The </a:t>
            </a:r>
            <a:r>
              <a:rPr lang="en-US" dirty="0">
                <a:solidFill>
                  <a:schemeClr val="bg1"/>
                </a:solidFill>
              </a:rPr>
              <a:t>signs are: the temperature of the body is very high, hot and dry. The skin is red with no </a:t>
            </a:r>
            <a:r>
              <a:rPr lang="en-US" dirty="0" smtClean="0">
                <a:solidFill>
                  <a:schemeClr val="bg1"/>
                </a:solidFill>
              </a:rPr>
              <a:t>sweating</a:t>
            </a:r>
            <a:r>
              <a:rPr lang="en-IN" dirty="0">
                <a:solidFill>
                  <a:schemeClr val="bg1"/>
                </a:solidFill>
              </a:rPr>
              <a:t> </a:t>
            </a:r>
            <a:r>
              <a:rPr lang="en-US" dirty="0" smtClean="0">
                <a:solidFill>
                  <a:schemeClr val="bg1"/>
                </a:solidFill>
              </a:rPr>
              <a:t>and </a:t>
            </a:r>
            <a:r>
              <a:rPr lang="en-US" dirty="0">
                <a:solidFill>
                  <a:schemeClr val="bg1"/>
                </a:solidFill>
              </a:rPr>
              <a:t>fast pulse rate, dilated pupils, confusion and sometimes there might be loss of consciousness</a:t>
            </a:r>
            <a:r>
              <a:rPr lang="en-US" dirty="0" smtClean="0">
                <a:solidFill>
                  <a:schemeClr val="bg1"/>
                </a:solidFill>
              </a:rPr>
              <a:t>.</a:t>
            </a:r>
          </a:p>
          <a:p>
            <a:pPr marL="137160" indent="0" algn="just">
              <a:buNone/>
            </a:pPr>
            <a:r>
              <a:rPr lang="en-US" b="1" u="sng" dirty="0" smtClean="0">
                <a:solidFill>
                  <a:schemeClr val="bg1"/>
                </a:solidFill>
              </a:rPr>
              <a:t>Do’s</a:t>
            </a:r>
            <a:r>
              <a:rPr lang="en-US" dirty="0" smtClean="0">
                <a:solidFill>
                  <a:schemeClr val="bg1"/>
                </a:solidFill>
              </a:rPr>
              <a:t> :</a:t>
            </a:r>
          </a:p>
          <a:p>
            <a:r>
              <a:rPr lang="en-US" i="1" dirty="0" smtClean="0">
                <a:solidFill>
                  <a:schemeClr val="bg1"/>
                </a:solidFill>
              </a:rPr>
              <a:t>Lower </a:t>
            </a:r>
            <a:r>
              <a:rPr lang="en-US" i="1" dirty="0">
                <a:solidFill>
                  <a:schemeClr val="bg1"/>
                </a:solidFill>
              </a:rPr>
              <a:t>the body temperature by removing/loosing the clothing or fanning the person.</a:t>
            </a:r>
            <a:endParaRPr lang="en-IN" dirty="0">
              <a:solidFill>
                <a:schemeClr val="bg1"/>
              </a:solidFill>
            </a:endParaRPr>
          </a:p>
          <a:p>
            <a:r>
              <a:rPr lang="en-US" i="1" dirty="0" smtClean="0">
                <a:solidFill>
                  <a:schemeClr val="bg1"/>
                </a:solidFill>
              </a:rPr>
              <a:t>Put </a:t>
            </a:r>
            <a:r>
              <a:rPr lang="en-US" i="1" dirty="0">
                <a:solidFill>
                  <a:schemeClr val="bg1"/>
                </a:solidFill>
              </a:rPr>
              <a:t>ice pack or cold compresses to the neck, under the armpits and to the groin area.</a:t>
            </a:r>
            <a:endParaRPr lang="en-IN" dirty="0">
              <a:solidFill>
                <a:schemeClr val="bg1"/>
              </a:solidFill>
            </a:endParaRPr>
          </a:p>
          <a:p>
            <a:r>
              <a:rPr lang="en-US" i="1" dirty="0" smtClean="0">
                <a:solidFill>
                  <a:schemeClr val="bg1"/>
                </a:solidFill>
              </a:rPr>
              <a:t>Drink </a:t>
            </a:r>
            <a:r>
              <a:rPr lang="en-US" i="1" dirty="0">
                <a:solidFill>
                  <a:schemeClr val="bg1"/>
                </a:solidFill>
              </a:rPr>
              <a:t>lots of fluid and those who perspire more should drink as much fluid as possible.</a:t>
            </a:r>
            <a:endParaRPr lang="en-IN" dirty="0">
              <a:solidFill>
                <a:schemeClr val="bg1"/>
              </a:solidFill>
            </a:endParaRPr>
          </a:p>
          <a:p>
            <a:r>
              <a:rPr lang="en-US" i="1" dirty="0" smtClean="0">
                <a:solidFill>
                  <a:schemeClr val="bg1"/>
                </a:solidFill>
              </a:rPr>
              <a:t>Stay </a:t>
            </a:r>
            <a:r>
              <a:rPr lang="en-US" i="1" dirty="0">
                <a:solidFill>
                  <a:schemeClr val="bg1"/>
                </a:solidFill>
              </a:rPr>
              <a:t>away from places that are hot.</a:t>
            </a:r>
            <a:endParaRPr lang="en-IN" dirty="0">
              <a:solidFill>
                <a:schemeClr val="bg1"/>
              </a:solidFill>
            </a:endParaRPr>
          </a:p>
          <a:p>
            <a:pPr marL="137160" indent="0" algn="just">
              <a:buNone/>
            </a:pPr>
            <a:endParaRPr lang="en-IN" dirty="0">
              <a:solidFill>
                <a:schemeClr val="bg1"/>
              </a:solidFill>
            </a:endParaRPr>
          </a:p>
          <a:p>
            <a:pPr marL="137160" indent="0" algn="just">
              <a:buNone/>
            </a:pPr>
            <a:endParaRPr lang="en-IN" dirty="0">
              <a:solidFill>
                <a:schemeClr val="bg1"/>
              </a:solidFill>
            </a:endParaRPr>
          </a:p>
        </p:txBody>
      </p:sp>
    </p:spTree>
    <p:extLst>
      <p:ext uri="{BB962C8B-B14F-4D97-AF65-F5344CB8AC3E}">
        <p14:creationId xmlns:p14="http://schemas.microsoft.com/office/powerpoint/2010/main" val="28321475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96950"/>
          </a:xfrm>
          <a:solidFill>
            <a:schemeClr val="accent2">
              <a:lumMod val="60000"/>
              <a:lumOff val="40000"/>
            </a:schemeClr>
          </a:solidFill>
        </p:spPr>
        <p:txBody>
          <a:bodyPr>
            <a:normAutofit/>
          </a:bodyPr>
          <a:lstStyle/>
          <a:p>
            <a:r>
              <a:rPr lang="en-IN" dirty="0" smtClean="0">
                <a:solidFill>
                  <a:srgbClr val="92D050"/>
                </a:solidFill>
              </a:rPr>
              <a:t>Oral Rehydration Solution (ORS)</a:t>
            </a:r>
            <a:endParaRPr lang="en-IN" dirty="0">
              <a:solidFill>
                <a:srgbClr val="92D050"/>
              </a:solidFill>
            </a:endParaRPr>
          </a:p>
        </p:txBody>
      </p:sp>
      <p:sp>
        <p:nvSpPr>
          <p:cNvPr id="3" name="Content Placeholder 2"/>
          <p:cNvSpPr>
            <a:spLocks noGrp="1"/>
          </p:cNvSpPr>
          <p:nvPr>
            <p:ph idx="1"/>
          </p:nvPr>
        </p:nvSpPr>
        <p:spPr>
          <a:xfrm>
            <a:off x="0" y="764704"/>
            <a:ext cx="9144000" cy="6093296"/>
          </a:xfrm>
          <a:solidFill>
            <a:schemeClr val="accent2">
              <a:lumMod val="60000"/>
              <a:lumOff val="40000"/>
            </a:schemeClr>
          </a:solidFill>
        </p:spPr>
        <p:txBody>
          <a:bodyPr numCol="2">
            <a:normAutofit/>
          </a:bodyPr>
          <a:lstStyle/>
          <a:p>
            <a:pPr marL="137160" indent="0" algn="just">
              <a:buNone/>
            </a:pPr>
            <a:endParaRPr lang="en-US" sz="2600" dirty="0" smtClean="0">
              <a:solidFill>
                <a:srgbClr val="FFFF00"/>
              </a:solidFill>
              <a:latin typeface="+mj-lt"/>
            </a:endParaRPr>
          </a:p>
          <a:p>
            <a:pPr marL="137160" indent="0" algn="just">
              <a:buNone/>
            </a:pPr>
            <a:r>
              <a:rPr lang="en-US" sz="2600" dirty="0" smtClean="0">
                <a:solidFill>
                  <a:srgbClr val="FFFF00"/>
                </a:solidFill>
                <a:latin typeface="+mj-lt"/>
              </a:rPr>
              <a:t>ORS </a:t>
            </a:r>
            <a:r>
              <a:rPr lang="en-US" sz="2600" dirty="0">
                <a:solidFill>
                  <a:srgbClr val="FFFF00"/>
                </a:solidFill>
                <a:latin typeface="+mj-lt"/>
              </a:rPr>
              <a:t>has been a lifesaver in case of dehydration (loss of salt and water in the body</a:t>
            </a:r>
            <a:r>
              <a:rPr lang="en-US" sz="2600" dirty="0" smtClean="0">
                <a:solidFill>
                  <a:srgbClr val="FFFF00"/>
                </a:solidFill>
                <a:latin typeface="+mj-lt"/>
              </a:rPr>
              <a:t>). ORS </a:t>
            </a:r>
            <a:r>
              <a:rPr lang="en-US" sz="2600" dirty="0">
                <a:solidFill>
                  <a:srgbClr val="FFFF00"/>
                </a:solidFill>
                <a:latin typeface="+mj-lt"/>
              </a:rPr>
              <a:t>is prepared by dissolving a pinch of salt in a glass of water (the amount of salt added should just be enough for the water to taste like tear drops) and one tablespoon of sugar to it. ORS helps in restoring back the electrolyte balance of our body and re-hydrate it.</a:t>
            </a:r>
            <a:endParaRPr lang="en-IN" sz="2600" dirty="0">
              <a:solidFill>
                <a:srgbClr val="FFFF00"/>
              </a:solidFill>
              <a:latin typeface="+mj-lt"/>
            </a:endParaRPr>
          </a:p>
          <a:p>
            <a:pPr marL="137160" indent="0" algn="just">
              <a:buNone/>
            </a:pPr>
            <a:r>
              <a:rPr lang="en-US" sz="2600" dirty="0">
                <a:solidFill>
                  <a:srgbClr val="FFFF00"/>
                </a:solidFill>
                <a:latin typeface="+mj-lt"/>
              </a:rPr>
              <a:t> </a:t>
            </a:r>
            <a:endParaRPr lang="en-IN" sz="2600" dirty="0">
              <a:solidFill>
                <a:srgbClr val="FFFF00"/>
              </a:solidFill>
              <a:latin typeface="+mj-lt"/>
            </a:endParaRPr>
          </a:p>
          <a:p>
            <a:pPr marL="137160" indent="0" algn="just">
              <a:buNone/>
            </a:pPr>
            <a:endParaRPr lang="en-IN" sz="2600" dirty="0">
              <a:solidFill>
                <a:srgbClr val="FFFF00"/>
              </a:solidFill>
              <a:latin typeface="+mj-l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2420888"/>
            <a:ext cx="4123521" cy="309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330013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2.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3.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4.xml><?xml version="1.0" encoding="utf-8"?>
<a:themeOverride xmlns:a="http://schemas.openxmlformats.org/drawingml/2006/main">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themeOverride>
</file>

<file path=ppt/theme/themeOverride5.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6.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7.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ppt/theme/themeOverride8.xml><?xml version="1.0" encoding="utf-8"?>
<a:themeOverride xmlns:a="http://schemas.openxmlformats.org/drawingml/2006/main">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themeOverride>
</file>

<file path=ppt/theme/themeOverride9.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Origin</Template>
  <TotalTime>315</TotalTime>
  <Words>1414</Words>
  <Application>Microsoft Office PowerPoint</Application>
  <PresentationFormat>On-screen Show (4:3)</PresentationFormat>
  <Paragraphs>163</Paragraphs>
  <Slides>23</Slides>
  <Notes>2</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Apex</vt:lpstr>
      <vt:lpstr>First Aid ON THE SHOP FLOOR</vt:lpstr>
      <vt:lpstr>What is First Aid ?</vt:lpstr>
      <vt:lpstr>Goals of First Aid</vt:lpstr>
      <vt:lpstr>First Aid Kit</vt:lpstr>
      <vt:lpstr>Action Plan </vt:lpstr>
      <vt:lpstr>PowerPoint Presentation</vt:lpstr>
      <vt:lpstr>PowerPoint Presentation</vt:lpstr>
      <vt:lpstr>Fainting or losing consciousness</vt:lpstr>
      <vt:lpstr>PowerPoint Presentation</vt:lpstr>
      <vt:lpstr>PowerPoint Presentation</vt:lpstr>
      <vt:lpstr>Burns</vt:lpstr>
      <vt:lpstr>PowerPoint Presentation</vt:lpstr>
      <vt:lpstr>PowerPoint Presentation</vt:lpstr>
      <vt:lpstr>Bleeding</vt:lpstr>
      <vt:lpstr>PowerPoint Presentation</vt:lpstr>
      <vt:lpstr>Electrocution</vt:lpstr>
      <vt:lpstr>Fractures and Sprains</vt:lpstr>
      <vt:lpstr>PowerPoint Presentation</vt:lpstr>
      <vt:lpstr>PowerPoint Presentation</vt:lpstr>
      <vt:lpstr>Poisoning</vt:lpstr>
      <vt:lpstr>PowerPoint Presentation</vt:lpstr>
      <vt:lpstr>Heat Stroke</vt:lpstr>
      <vt:lpstr>Oral Rehydration Solution (ORS)</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Aid</dc:title>
  <dc:creator>Guls</dc:creator>
  <cp:lastModifiedBy>Dilmini Gunawardana</cp:lastModifiedBy>
  <cp:revision>62</cp:revision>
  <dcterms:created xsi:type="dcterms:W3CDTF">2013-06-17T16:28:18Z</dcterms:created>
  <dcterms:modified xsi:type="dcterms:W3CDTF">2016-07-29T17:10:07Z</dcterms:modified>
</cp:coreProperties>
</file>