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00" r:id="rId1"/>
  </p:sldMasterIdLst>
  <p:notesMasterIdLst>
    <p:notesMasterId r:id="rId36"/>
  </p:notesMasterIdLst>
  <p:handoutMasterIdLst>
    <p:handoutMasterId r:id="rId37"/>
  </p:handoutMasterIdLst>
  <p:sldIdLst>
    <p:sldId id="368" r:id="rId2"/>
    <p:sldId id="257" r:id="rId3"/>
    <p:sldId id="287" r:id="rId4"/>
    <p:sldId id="379" r:id="rId5"/>
    <p:sldId id="380" r:id="rId6"/>
    <p:sldId id="381" r:id="rId7"/>
    <p:sldId id="382" r:id="rId8"/>
    <p:sldId id="383" r:id="rId9"/>
    <p:sldId id="388" r:id="rId10"/>
    <p:sldId id="389" r:id="rId11"/>
    <p:sldId id="390" r:id="rId12"/>
    <p:sldId id="391" r:id="rId13"/>
    <p:sldId id="385" r:id="rId14"/>
    <p:sldId id="355" r:id="rId15"/>
    <p:sldId id="345" r:id="rId16"/>
    <p:sldId id="357" r:id="rId17"/>
    <p:sldId id="356" r:id="rId18"/>
    <p:sldId id="386" r:id="rId19"/>
    <p:sldId id="347" r:id="rId20"/>
    <p:sldId id="348" r:id="rId21"/>
    <p:sldId id="349" r:id="rId22"/>
    <p:sldId id="317" r:id="rId23"/>
    <p:sldId id="321" r:id="rId24"/>
    <p:sldId id="366" r:id="rId25"/>
    <p:sldId id="365" r:id="rId26"/>
    <p:sldId id="364" r:id="rId27"/>
    <p:sldId id="367" r:id="rId28"/>
    <p:sldId id="323" r:id="rId29"/>
    <p:sldId id="319" r:id="rId30"/>
    <p:sldId id="392" r:id="rId31"/>
    <p:sldId id="393" r:id="rId32"/>
    <p:sldId id="394" r:id="rId33"/>
    <p:sldId id="395" r:id="rId34"/>
    <p:sldId id="279" r:id="rId3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2" autoAdjust="0"/>
    <p:restoredTop sz="93768" autoAdjust="0"/>
  </p:normalViewPr>
  <p:slideViewPr>
    <p:cSldViewPr>
      <p:cViewPr varScale="1">
        <p:scale>
          <a:sx n="79" d="100"/>
          <a:sy n="79" d="100"/>
        </p:scale>
        <p:origin x="162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564226B-F6F6-4A21-BE39-A20B9A55808A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98BB884-7F13-4F98-8059-592C572C2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48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8E77A-E0BA-44C9-917C-C93BAB583041}" type="datetimeFigureOut">
              <a:rPr lang="en-US" smtClean="0"/>
              <a:pPr/>
              <a:t>8/8/2017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945CE-F2C5-4924-A6CE-703CEE56B2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0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945CE-F2C5-4924-A6CE-703CEE56B24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85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945CE-F2C5-4924-A6CE-703CEE56B24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58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945CE-F2C5-4924-A6CE-703CEE56B24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87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945CE-F2C5-4924-A6CE-703CEE56B24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1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F5F18-0CA3-45E3-8F30-1743C76C21A1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1BFC-E77F-4839-B2F2-BD001F24EAC5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568-F059-4DED-A075-022B7B09D04F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48CE-4FDC-47BC-B998-63C316302105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C364-05B6-42C4-AF71-AB06B89C9C3D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6F511-6FC0-455E-A82E-BC449C2958C5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C1F6-A173-452C-AE25-3A1143054726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070-4032-4096-BF92-6BE259F7D21E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7350-C1A8-4BCB-99E7-CE03E1D6CFC4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C0764-0EBC-42E6-8293-80FBD81D8B39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5853-7957-4BBD-B841-C2188A9D0F3F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C6257-DCB5-43CE-8728-EF99F78DD135}" type="datetime1">
              <a:rPr lang="en-US" smtClean="0"/>
              <a:pPr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cap="all" dirty="0"/>
              <a:t>ET 2006 : Data Structures &amp; Algorithms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Lecture 4</a:t>
            </a:r>
            <a:r>
              <a:rPr lang="en-US" sz="3600" dirty="0"/>
              <a:t>: </a:t>
            </a:r>
            <a:r>
              <a:rPr lang="en-US" sz="3600" dirty="0" smtClean="0"/>
              <a:t>Sorting &amp; Complexity </a:t>
            </a:r>
            <a:r>
              <a:rPr lang="en-US" sz="3600" dirty="0"/>
              <a:t>Analysis</a:t>
            </a:r>
            <a:endParaRPr lang="en-US" sz="2200" dirty="0" smtClean="0"/>
          </a:p>
          <a:p>
            <a:r>
              <a:rPr lang="en-US" sz="3600" b="1" dirty="0" smtClean="0">
                <a:latin typeface="Monotype Corsiva" pitchFamily="66" charset="0"/>
              </a:rPr>
              <a:t>Malaka Walpola</a:t>
            </a:r>
          </a:p>
        </p:txBody>
      </p:sp>
    </p:spTree>
    <p:extLst>
      <p:ext uri="{BB962C8B-B14F-4D97-AF65-F5344CB8AC3E}">
        <p14:creationId xmlns:p14="http://schemas.microsoft.com/office/powerpoint/2010/main" val="333028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Outline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Simple Sorting Algorithms</a:t>
            </a:r>
          </a:p>
          <a:p>
            <a:pPr lvl="1"/>
            <a:r>
              <a:rPr lang="en-US" dirty="0" smtClean="0"/>
              <a:t>Insertion </a:t>
            </a:r>
            <a:r>
              <a:rPr lang="en-US" dirty="0"/>
              <a:t>Sort</a:t>
            </a:r>
          </a:p>
          <a:p>
            <a:pPr lvl="1"/>
            <a:r>
              <a:rPr lang="en-US" dirty="0"/>
              <a:t>Bubble </a:t>
            </a:r>
            <a:r>
              <a:rPr lang="en-US" dirty="0" smtClean="0"/>
              <a:t>Sort</a:t>
            </a:r>
          </a:p>
          <a:p>
            <a:pPr lvl="1"/>
            <a:r>
              <a:rPr lang="en-US" dirty="0" smtClean="0"/>
              <a:t>Selection Sort</a:t>
            </a:r>
            <a:endParaRPr lang="en-US" dirty="0"/>
          </a:p>
          <a:p>
            <a:r>
              <a:rPr lang="en-US" dirty="0" smtClean="0"/>
              <a:t>Analyzing </a:t>
            </a:r>
            <a:r>
              <a:rPr lang="en-US" dirty="0" smtClean="0"/>
              <a:t>Algorithms</a:t>
            </a:r>
          </a:p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/>
              <a:t>Analysis of Insertion Sort</a:t>
            </a:r>
          </a:p>
          <a:p>
            <a:r>
              <a:rPr lang="en-US" dirty="0" smtClean="0"/>
              <a:t>Asymptotic Notation</a:t>
            </a:r>
          </a:p>
          <a:p>
            <a:r>
              <a:rPr lang="en-US" dirty="0" smtClean="0"/>
              <a:t>Analysis </a:t>
            </a:r>
            <a:r>
              <a:rPr lang="en-US" dirty="0"/>
              <a:t>of </a:t>
            </a:r>
            <a:r>
              <a:rPr lang="en-US" dirty="0" smtClean="0"/>
              <a:t>Bubble </a:t>
            </a:r>
            <a:r>
              <a:rPr lang="en-US" dirty="0" smtClean="0"/>
              <a:t>Sort</a:t>
            </a:r>
          </a:p>
          <a:p>
            <a:r>
              <a:rPr lang="en-US" dirty="0" smtClean="0"/>
              <a:t>Analysis </a:t>
            </a:r>
            <a:r>
              <a:rPr lang="en-US" dirty="0"/>
              <a:t>of Selection</a:t>
            </a:r>
            <a:r>
              <a:rPr lang="en-US" dirty="0" smtClean="0"/>
              <a:t> Sort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Learning Outcomes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After successfully studying contents covered in this lecture, students should be able to,</a:t>
            </a:r>
          </a:p>
          <a:p>
            <a:pPr lvl="1"/>
            <a:r>
              <a:rPr lang="en-US" dirty="0"/>
              <a:t>explain the insertion sort, bubble sort &amp; selection sort algorithms</a:t>
            </a:r>
          </a:p>
          <a:p>
            <a:pPr lvl="1"/>
            <a:r>
              <a:rPr lang="en-US" dirty="0" smtClean="0"/>
              <a:t>explain </a:t>
            </a:r>
            <a:r>
              <a:rPr lang="en-US" dirty="0" smtClean="0"/>
              <a:t>the major factors considered for analyzing algorithms</a:t>
            </a:r>
          </a:p>
          <a:p>
            <a:pPr lvl="1"/>
            <a:r>
              <a:rPr lang="en-US" dirty="0" smtClean="0"/>
              <a:t>explain the use of asymptotic analysis to examine the growth of functions</a:t>
            </a:r>
          </a:p>
          <a:p>
            <a:pPr lvl="1"/>
            <a:r>
              <a:rPr lang="en-US" dirty="0" smtClean="0"/>
              <a:t>express the time </a:t>
            </a:r>
            <a:r>
              <a:rPr lang="en-US" dirty="0"/>
              <a:t>&amp; </a:t>
            </a:r>
            <a:r>
              <a:rPr lang="en-US" dirty="0" smtClean="0"/>
              <a:t>space </a:t>
            </a:r>
            <a:r>
              <a:rPr lang="en-US" dirty="0"/>
              <a:t>complexity </a:t>
            </a:r>
            <a:r>
              <a:rPr lang="en-US" dirty="0" smtClean="0"/>
              <a:t>of simple </a:t>
            </a:r>
            <a:r>
              <a:rPr lang="en-US" dirty="0"/>
              <a:t>(non recursive) </a:t>
            </a:r>
            <a:r>
              <a:rPr lang="en-US" dirty="0"/>
              <a:t>algorithms using </a:t>
            </a:r>
            <a:r>
              <a:rPr lang="en-US" dirty="0" smtClean="0"/>
              <a:t>asymptotic notation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Simple Sorting </a:t>
            </a:r>
            <a:r>
              <a:rPr lang="en-US" cap="small" dirty="0" smtClean="0"/>
              <a:t>Algorithms</a:t>
            </a:r>
            <a:endParaRPr lang="en-US" cap="smal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The Sorting Problem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Input:</a:t>
            </a:r>
          </a:p>
          <a:p>
            <a:pPr lvl="1"/>
            <a:r>
              <a:rPr lang="en-US" dirty="0" smtClean="0"/>
              <a:t>A sequence of </a:t>
            </a:r>
            <a:r>
              <a:rPr lang="en-US" i="1" dirty="0" smtClean="0"/>
              <a:t>n</a:t>
            </a:r>
            <a:r>
              <a:rPr lang="en-US" dirty="0" smtClean="0"/>
              <a:t> numbers</a:t>
            </a:r>
          </a:p>
          <a:p>
            <a:r>
              <a:rPr lang="en-US" dirty="0" smtClean="0"/>
              <a:t>Output:</a:t>
            </a:r>
          </a:p>
          <a:p>
            <a:pPr lvl="1"/>
            <a:r>
              <a:rPr lang="en-US" dirty="0" smtClean="0"/>
              <a:t>A permutation (ordering)                                     of the input sequence such that</a:t>
            </a:r>
          </a:p>
          <a:p>
            <a:r>
              <a:rPr lang="en-US" dirty="0" smtClean="0"/>
              <a:t>A More General Version</a:t>
            </a:r>
          </a:p>
          <a:p>
            <a:pPr lvl="1"/>
            <a:r>
              <a:rPr lang="en-US" dirty="0" smtClean="0"/>
              <a:t>Input:</a:t>
            </a:r>
          </a:p>
          <a:p>
            <a:pPr lvl="1"/>
            <a:r>
              <a:rPr lang="en-US" dirty="0" smtClean="0"/>
              <a:t>Output: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300663" y="3200400"/>
          <a:ext cx="257968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3" imgW="1130040" imgH="279360" progId="Equation.3">
                  <p:embed/>
                </p:oleObj>
              </mc:Choice>
              <mc:Fallback>
                <p:oleObj name="Equation" r:id="rId3" imgW="1130040" imgH="27936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663" y="3200400"/>
                        <a:ext cx="2579687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181600" y="2079625"/>
          <a:ext cx="257968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5" imgW="1130040" imgH="279360" progId="Equation.3">
                  <p:embed/>
                </p:oleObj>
              </mc:Choice>
              <mc:Fallback>
                <p:oleObj name="Equation" r:id="rId5" imgW="1130040" imgH="279360" progId="Equation.3">
                  <p:embed/>
                  <p:pic>
                    <p:nvPicPr>
                      <p:cNvPr id="1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79625"/>
                        <a:ext cx="2579687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715000" y="3732212"/>
          <a:ext cx="3043238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7" imgW="1333440" imgH="253800" progId="Equation.3">
                  <p:embed/>
                </p:oleObj>
              </mc:Choice>
              <mc:Fallback>
                <p:oleObj name="Equation" r:id="rId7" imgW="1333440" imgH="253800" progId="Equation.3">
                  <p:embed/>
                  <p:pic>
                    <p:nvPicPr>
                      <p:cNvPr id="10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732212"/>
                        <a:ext cx="3043238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84496" y="6153090"/>
            <a:ext cx="1472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buNone/>
            </a:pPr>
            <a:r>
              <a:rPr lang="en-US" sz="2000" dirty="0" smtClean="0"/>
              <a:t>*Source [1] 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3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Insertion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Suitable for Sorting Small Number of Elements</a:t>
            </a:r>
          </a:p>
          <a:p>
            <a:r>
              <a:rPr lang="en-US" dirty="0" smtClean="0"/>
              <a:t>The Idea</a:t>
            </a:r>
          </a:p>
          <a:p>
            <a:pPr lvl="1"/>
            <a:r>
              <a:rPr lang="en-US" dirty="0" smtClean="0"/>
              <a:t>Remove an element from input and insert it in proper location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741038"/>
            <a:ext cx="4552950" cy="283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84496" y="6153090"/>
            <a:ext cx="2542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buNone/>
            </a:pPr>
            <a:r>
              <a:rPr lang="en-US" sz="2000" dirty="0" smtClean="0"/>
              <a:t>Image taken from [1]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0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Insertion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Idea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0"/>
            <a:ext cx="6858000" cy="335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84496" y="6153090"/>
            <a:ext cx="2542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buNone/>
            </a:pPr>
            <a:r>
              <a:rPr lang="en-US" sz="2000" dirty="0" smtClean="0"/>
              <a:t>Image taken from [3]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1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The Algorithm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INSERTION-SORT(A)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for j = 1 to A.length-1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key = A[j]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//Insert A[j] into the sorted sequence A[0, 1, ……, j-1].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j-1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while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&gt; -1 and A[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&gt; key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	A[i+1] = A[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i-1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	A[i+1] = 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Bubble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Idea:</a:t>
            </a:r>
          </a:p>
          <a:p>
            <a:pPr lvl="1"/>
            <a:r>
              <a:rPr lang="en-US" dirty="0" smtClean="0"/>
              <a:t>Bubble up the largest(smallest) element to the bottom(top) of the list in each iteration</a:t>
            </a:r>
          </a:p>
          <a:p>
            <a:pPr lvl="1"/>
            <a:r>
              <a:rPr lang="en-US" dirty="0" smtClean="0"/>
              <a:t>Repeatedly step through the list</a:t>
            </a:r>
          </a:p>
          <a:p>
            <a:pPr lvl="2"/>
            <a:r>
              <a:rPr lang="en-US" dirty="0" smtClean="0"/>
              <a:t>Compare each pair of adjacent items</a:t>
            </a:r>
          </a:p>
          <a:p>
            <a:pPr lvl="2"/>
            <a:r>
              <a:rPr lang="en-US" dirty="0" smtClean="0"/>
              <a:t>Swap them if they are in the wrong order</a:t>
            </a:r>
          </a:p>
          <a:p>
            <a:pPr lvl="2"/>
            <a:r>
              <a:rPr lang="en-US" dirty="0" smtClean="0"/>
              <a:t>Repeated until no swaps are needed, which indicates that the list is sorted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The </a:t>
            </a:r>
            <a:r>
              <a:rPr lang="en-US" cap="small" dirty="0" smtClean="0"/>
              <a:t>Algorithm 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80000"/>
              </a:lnSpc>
              <a:buNone/>
            </a:pP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BUBBLE-SORT(A)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do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swapped = false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	for </a:t>
            </a: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 = 1 to A.length-1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 			if A[i-1] &gt; A[</a:t>
            </a: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			temp = A[</a:t>
            </a: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			A[</a:t>
            </a: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] = A[i-1]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			A[i-1] = temp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				swapped = true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tabLst>
                <a:tab pos="914400" algn="l"/>
                <a:tab pos="1262063" algn="l"/>
                <a:tab pos="1600200" algn="l"/>
                <a:tab pos="1947863" algn="l"/>
              </a:tabLst>
            </a:pPr>
            <a:r>
              <a:rPr lang="en-US" sz="3000" dirty="0" smtClean="0">
                <a:latin typeface="Courier New" pitchFamily="49" charset="0"/>
                <a:cs typeface="Courier New" pitchFamily="49" charset="0"/>
              </a:rPr>
              <a:t>while swapped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Selection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Idea:</a:t>
            </a:r>
          </a:p>
          <a:p>
            <a:pPr lvl="1"/>
            <a:r>
              <a:rPr lang="en-US" dirty="0" smtClean="0"/>
              <a:t>Progression</a:t>
            </a:r>
          </a:p>
          <a:p>
            <a:pPr lvl="2"/>
            <a:r>
              <a:rPr lang="en-US" dirty="0" smtClean="0"/>
              <a:t>First </a:t>
            </a:r>
            <a:r>
              <a:rPr lang="en-US" dirty="0"/>
              <a:t>select the smallest element in the list and swap it with L[0]</a:t>
            </a:r>
          </a:p>
          <a:p>
            <a:pPr lvl="2"/>
            <a:r>
              <a:rPr lang="en-US" dirty="0"/>
              <a:t>Next select the second-smallest element and swap it </a:t>
            </a:r>
            <a:r>
              <a:rPr lang="en-US" dirty="0" smtClean="0"/>
              <a:t>with </a:t>
            </a:r>
            <a:r>
              <a:rPr lang="en-US" dirty="0"/>
              <a:t>L[1]</a:t>
            </a:r>
          </a:p>
          <a:p>
            <a:pPr lvl="2"/>
            <a:r>
              <a:rPr lang="en-US" dirty="0"/>
              <a:t>Continue…; finally select the second-largest element, swap it with L[n-2], leaving the largest element at L[n-1]</a:t>
            </a:r>
          </a:p>
          <a:p>
            <a:pPr lvl="2"/>
            <a:r>
              <a:rPr lang="en-US" dirty="0"/>
              <a:t>List L[ ] is now sorted in ascending order</a:t>
            </a:r>
          </a:p>
          <a:p>
            <a:pPr lvl="1"/>
            <a:r>
              <a:rPr lang="en-US" dirty="0" smtClean="0"/>
              <a:t>Repeatedly </a:t>
            </a:r>
            <a:r>
              <a:rPr lang="en-US" dirty="0" smtClean="0"/>
              <a:t>step through the </a:t>
            </a:r>
            <a:r>
              <a:rPr lang="en-US" dirty="0" smtClean="0"/>
              <a:t>list</a:t>
            </a:r>
          </a:p>
          <a:p>
            <a:pPr lvl="2"/>
            <a:r>
              <a:rPr lang="en-US" dirty="0" smtClean="0"/>
              <a:t>Select (</a:t>
            </a:r>
            <a:r>
              <a:rPr lang="en-US" i="1" dirty="0" smtClean="0"/>
              <a:t>i</a:t>
            </a:r>
            <a:r>
              <a:rPr lang="en-US" dirty="0" smtClean="0"/>
              <a:t>+1)</a:t>
            </a:r>
            <a:r>
              <a:rPr lang="en-US" baseline="30000" dirty="0" err="1" smtClean="0"/>
              <a:t>th</a:t>
            </a:r>
            <a:r>
              <a:rPr lang="en-US" dirty="0" smtClean="0"/>
              <a:t>  smallest element and swap it with item in index </a:t>
            </a:r>
            <a:r>
              <a:rPr lang="en-US" i="1" dirty="0" err="1" smtClean="0"/>
              <a:t>i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9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The </a:t>
            </a:r>
            <a:r>
              <a:rPr lang="en-US" cap="small" dirty="0" smtClean="0"/>
              <a:t>Algorithm 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None/>
            </a:pP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SELECTION-SORT(A)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= 0 to A.length-1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//Select (i+1)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smallest element 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minJ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for j = i+1 to A.length-1</a:t>
            </a:r>
          </a:p>
          <a:p>
            <a:pPr marL="1430338" indent="-1430338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//if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this element is less, then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it’s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the new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min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pPr marL="514350" indent="-514350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	if (A[j]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&lt;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A[minJ])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  <a:tab pos="1371600" algn="l"/>
                <a:tab pos="1828800" algn="l"/>
                <a:tab pos="2286000" algn="l"/>
              </a:tabLst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			minJ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j;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pPr marL="914400" indent="-914400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//swap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(i+1)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smallest element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with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element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in index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i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  <a:p>
            <a:pPr marL="514350" indent="-514350">
              <a:buFont typeface="+mj-lt"/>
              <a:buAutoNum type="arabicPeriod"/>
              <a:tabLst>
                <a:tab pos="9144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if(minJ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!=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pPr marL="514350" indent="-514350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temp = A[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minJ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])</a:t>
            </a:r>
          </a:p>
          <a:p>
            <a:pPr marL="514350" indent="-514350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A[minJ] = a[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])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pPr marL="514350" indent="-514350">
              <a:buFont typeface="+mj-lt"/>
              <a:buAutoNum type="arabicPeriod"/>
              <a:tabLst>
                <a:tab pos="914400" algn="l"/>
                <a:tab pos="1371600" algn="l"/>
              </a:tabLst>
            </a:pPr>
            <a:r>
              <a:rPr lang="en-US" sz="2800" dirty="0"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a[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] = temp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Analyzing Algorithms</a:t>
            </a:r>
            <a:endParaRPr lang="en-US" cap="smal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Analyzing Algorithms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factors that affect the running time of a program?</a:t>
            </a:r>
          </a:p>
          <a:p>
            <a:pPr lvl="1"/>
            <a:r>
              <a:rPr lang="en-US" dirty="0" smtClean="0"/>
              <a:t>The processing</a:t>
            </a:r>
          </a:p>
          <a:p>
            <a:pPr lvl="1"/>
            <a:r>
              <a:rPr lang="en-US" dirty="0" smtClean="0"/>
              <a:t>CPU speed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Size of input data set</a:t>
            </a:r>
          </a:p>
          <a:p>
            <a:pPr lvl="1"/>
            <a:r>
              <a:rPr lang="en-US" dirty="0" smtClean="0"/>
              <a:t>Nature of input data set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1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Analyzing Algorithms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to Consider</a:t>
            </a:r>
          </a:p>
          <a:p>
            <a:pPr lvl="1"/>
            <a:r>
              <a:rPr lang="en-US" dirty="0" smtClean="0"/>
              <a:t>Speed/Amount of work done/Efficiency </a:t>
            </a:r>
          </a:p>
          <a:p>
            <a:pPr lvl="1"/>
            <a:r>
              <a:rPr lang="en-US" dirty="0" smtClean="0"/>
              <a:t>Space efficiency/ Amount of memory used</a:t>
            </a:r>
          </a:p>
          <a:p>
            <a:pPr lvl="1"/>
            <a:r>
              <a:rPr lang="en-US" dirty="0" smtClean="0"/>
              <a:t>Simplicity</a:t>
            </a:r>
          </a:p>
          <a:p>
            <a:r>
              <a:rPr lang="en-US" dirty="0"/>
              <a:t>We want an analysis that does not depend on</a:t>
            </a:r>
          </a:p>
          <a:p>
            <a:pPr lvl="1"/>
            <a:r>
              <a:rPr lang="en-US" dirty="0"/>
              <a:t>CPU speed</a:t>
            </a:r>
          </a:p>
          <a:p>
            <a:pPr lvl="1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7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Analyzing Algorithms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We want to have </a:t>
            </a:r>
            <a:r>
              <a:rPr lang="en-US" b="1" dirty="0" smtClean="0"/>
              <a:t>a hardware independent </a:t>
            </a:r>
            <a:r>
              <a:rPr lang="en-US" dirty="0" smtClean="0"/>
              <a:t>analysis</a:t>
            </a:r>
          </a:p>
          <a:p>
            <a:r>
              <a:rPr lang="en-US" dirty="0" smtClean="0"/>
              <a:t>Thus, we use Asymptotic Analysis</a:t>
            </a:r>
          </a:p>
          <a:p>
            <a:pPr lvl="1"/>
            <a:r>
              <a:rPr lang="en-US" dirty="0" smtClean="0"/>
              <a:t>Ignore machine dependant constants</a:t>
            </a:r>
          </a:p>
          <a:p>
            <a:pPr lvl="1"/>
            <a:r>
              <a:rPr lang="en-US" dirty="0" smtClean="0"/>
              <a:t>Look at the growth of the running time</a:t>
            </a:r>
          </a:p>
          <a:p>
            <a:pPr lvl="2"/>
            <a:r>
              <a:rPr lang="en-US" dirty="0" smtClean="0"/>
              <a:t>Running time of an algorithm as a function of input size </a:t>
            </a:r>
            <a:r>
              <a:rPr lang="en-US" b="1" i="1" dirty="0" smtClean="0"/>
              <a:t>n</a:t>
            </a:r>
            <a:r>
              <a:rPr lang="en-US" dirty="0" smtClean="0"/>
              <a:t> </a:t>
            </a:r>
            <a:r>
              <a:rPr lang="en-US" b="1" dirty="0" smtClean="0"/>
              <a:t>for large </a:t>
            </a:r>
            <a:r>
              <a:rPr lang="en-US" b="1" i="1" dirty="0" smtClean="0"/>
              <a:t>n</a:t>
            </a:r>
            <a:endParaRPr lang="en-US" dirty="0" smtClean="0"/>
          </a:p>
          <a:p>
            <a:pPr lvl="1"/>
            <a:r>
              <a:rPr lang="en-US" dirty="0" smtClean="0"/>
              <a:t>Written using </a:t>
            </a:r>
            <a:r>
              <a:rPr lang="en-US" b="1" dirty="0" smtClean="0"/>
              <a:t>Asymptotic Notation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3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Analyzing Algorithms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Kinds of Analysis</a:t>
            </a:r>
          </a:p>
          <a:p>
            <a:pPr lvl="1"/>
            <a:r>
              <a:rPr lang="en-US" dirty="0" smtClean="0"/>
              <a:t>Worst-case: (usually)</a:t>
            </a:r>
          </a:p>
          <a:p>
            <a:pPr lvl="1"/>
            <a:r>
              <a:rPr lang="en-US" dirty="0" smtClean="0"/>
              <a:t>Average-case: (sometimes)</a:t>
            </a:r>
          </a:p>
          <a:p>
            <a:pPr lvl="2"/>
            <a:r>
              <a:rPr lang="en-US" dirty="0" smtClean="0"/>
              <a:t>Need assumption of statistical distribution of inputs.</a:t>
            </a:r>
          </a:p>
          <a:p>
            <a:pPr lvl="1"/>
            <a:r>
              <a:rPr lang="en-US" dirty="0" smtClean="0"/>
              <a:t>Best-case: (bogus?)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Insertion Sort</a:t>
            </a:r>
            <a:endParaRPr lang="en-US" cap="small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318785"/>
              </p:ext>
            </p:extLst>
          </p:nvPr>
        </p:nvGraphicFramePr>
        <p:xfrm>
          <a:off x="1066800" y="1447800"/>
          <a:ext cx="7505728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6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INSERTION-SORT(A)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1. for j = 1 to A.length-1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2.   key = A[j]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3.   //…………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4.  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j-1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5.   while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&gt; -1 and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 &gt; key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6.      A[i+1] =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7.     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i-1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8.   A[i+1] = key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5913437"/>
            <a:ext cx="8229600" cy="715963"/>
          </a:xfrm>
        </p:spPr>
        <p:txBody>
          <a:bodyPr>
            <a:normAutofit fontScale="92500" lnSpcReduction="10000"/>
          </a:bodyPr>
          <a:lstStyle/>
          <a:p>
            <a:r>
              <a:rPr lang="en-US" sz="2200" i="1" dirty="0" smtClean="0"/>
              <a:t>n</a:t>
            </a:r>
            <a:r>
              <a:rPr lang="en-US" sz="2200" dirty="0" smtClean="0"/>
              <a:t> = </a:t>
            </a:r>
            <a:r>
              <a:rPr lang="en-US" sz="2200" dirty="0" err="1" smtClean="0"/>
              <a:t>A.length</a:t>
            </a:r>
            <a:endParaRPr lang="en-US" sz="2200" dirty="0" smtClean="0"/>
          </a:p>
          <a:p>
            <a:r>
              <a:rPr lang="en-US" sz="2200" i="1" dirty="0" err="1" smtClean="0"/>
              <a:t>t</a:t>
            </a:r>
            <a:r>
              <a:rPr lang="en-US" sz="2200" baseline="-25000" dirty="0" err="1" smtClean="0"/>
              <a:t>j</a:t>
            </a:r>
            <a:r>
              <a:rPr lang="en-US" sz="2200" dirty="0" smtClean="0"/>
              <a:t> = the number of times the while loop test in line 5 is executed</a:t>
            </a:r>
            <a:endParaRPr lang="en-US" sz="2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3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Insertion Sort</a:t>
            </a:r>
            <a:endParaRPr lang="en-US" cap="small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04825"/>
              </p:ext>
            </p:extLst>
          </p:nvPr>
        </p:nvGraphicFramePr>
        <p:xfrm>
          <a:off x="1066800" y="1447800"/>
          <a:ext cx="7505728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6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INSERTION-SORT(A)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----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1. for j = 1 to A.length-1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2.   key = A[j]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n-1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3.   //…………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n-1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4.  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j-1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n-1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5.   while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&gt; -1 and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 &gt; key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6.      A[i+1] =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7.     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i-1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8.   A[i+1] = key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en-US" baseline="-25000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313464"/>
              </p:ext>
            </p:extLst>
          </p:nvPr>
        </p:nvGraphicFramePr>
        <p:xfrm>
          <a:off x="7620000" y="4123146"/>
          <a:ext cx="342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Equation" r:id="rId3" imgW="342720" imgH="444240" progId="Equation.3">
                  <p:embed/>
                </p:oleObj>
              </mc:Choice>
              <mc:Fallback>
                <p:oleObj name="Equation" r:id="rId3" imgW="3427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123146"/>
                        <a:ext cx="342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08552"/>
              </p:ext>
            </p:extLst>
          </p:nvPr>
        </p:nvGraphicFramePr>
        <p:xfrm>
          <a:off x="7613650" y="4584700"/>
          <a:ext cx="59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Equation" r:id="rId5" imgW="596880" imgH="444240" progId="Equation.3">
                  <p:embed/>
                </p:oleObj>
              </mc:Choice>
              <mc:Fallback>
                <p:oleObj name="Equation" r:id="rId5" imgW="5968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3650" y="4584700"/>
                        <a:ext cx="596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5913437"/>
            <a:ext cx="8229600" cy="715963"/>
          </a:xfrm>
        </p:spPr>
        <p:txBody>
          <a:bodyPr>
            <a:normAutofit fontScale="92500" lnSpcReduction="10000"/>
          </a:bodyPr>
          <a:lstStyle/>
          <a:p>
            <a:r>
              <a:rPr lang="en-US" sz="2200" i="1" dirty="0" smtClean="0"/>
              <a:t>n</a:t>
            </a:r>
            <a:r>
              <a:rPr lang="en-US" sz="2200" dirty="0" smtClean="0"/>
              <a:t> = </a:t>
            </a:r>
            <a:r>
              <a:rPr lang="en-US" sz="2200" dirty="0" err="1" smtClean="0"/>
              <a:t>A.length</a:t>
            </a:r>
            <a:endParaRPr lang="en-US" sz="2200" dirty="0" smtClean="0"/>
          </a:p>
          <a:p>
            <a:r>
              <a:rPr lang="en-US" sz="2200" i="1" dirty="0" err="1" smtClean="0"/>
              <a:t>t</a:t>
            </a:r>
            <a:r>
              <a:rPr lang="en-US" sz="2200" baseline="-25000" dirty="0" err="1" smtClean="0"/>
              <a:t>j</a:t>
            </a:r>
            <a:r>
              <a:rPr lang="en-US" sz="2200" dirty="0" smtClean="0"/>
              <a:t> = the number of times the while loop test in line 5 is executed</a:t>
            </a:r>
            <a:endParaRPr lang="en-US" sz="2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511868"/>
              </p:ext>
            </p:extLst>
          </p:nvPr>
        </p:nvGraphicFramePr>
        <p:xfrm>
          <a:off x="7613650" y="5059362"/>
          <a:ext cx="59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Equation" r:id="rId7" imgW="596880" imgH="444240" progId="Equation.3">
                  <p:embed/>
                </p:oleObj>
              </mc:Choice>
              <mc:Fallback>
                <p:oleObj name="Equation" r:id="rId7" imgW="5968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3650" y="5059362"/>
                        <a:ext cx="596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72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Insertion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Best Case – Sorted Array</a:t>
            </a:r>
          </a:p>
          <a:p>
            <a:pPr lvl="1"/>
            <a:r>
              <a:rPr lang="en-US" i="1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 = 1 for j=2, 3, ……, 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920288"/>
              </p:ext>
            </p:extLst>
          </p:nvPr>
        </p:nvGraphicFramePr>
        <p:xfrm>
          <a:off x="652463" y="1371600"/>
          <a:ext cx="8259762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Equation" r:id="rId3" imgW="2869920" imgH="914400" progId="Equation.3">
                  <p:embed/>
                </p:oleObj>
              </mc:Choice>
              <mc:Fallback>
                <p:oleObj name="Equation" r:id="rId3" imgW="2869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1371600"/>
                        <a:ext cx="8259762" cy="2743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8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Insertion Sort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Worst Case – Reverse Sorted Array</a:t>
            </a:r>
          </a:p>
          <a:p>
            <a:pPr lvl="1">
              <a:spcAft>
                <a:spcPts val="1200"/>
              </a:spcAft>
            </a:pPr>
            <a:r>
              <a:rPr lang="en-US" i="1" dirty="0" err="1"/>
              <a:t>t</a:t>
            </a:r>
            <a:r>
              <a:rPr lang="en-US" baseline="-25000" dirty="0" err="1"/>
              <a:t>j</a:t>
            </a:r>
            <a:r>
              <a:rPr lang="en-US" dirty="0"/>
              <a:t> = j for j=2, 3, ……, </a:t>
            </a:r>
            <a:r>
              <a:rPr lang="en-US" dirty="0" smtClean="0"/>
              <a:t>n</a:t>
            </a:r>
          </a:p>
          <a:p>
            <a:pPr lvl="1"/>
            <a:r>
              <a:rPr lang="en-US" i="1" dirty="0" smtClean="0"/>
              <a:t> </a:t>
            </a: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656452"/>
              </p:ext>
            </p:extLst>
          </p:nvPr>
        </p:nvGraphicFramePr>
        <p:xfrm>
          <a:off x="652463" y="1371600"/>
          <a:ext cx="8259762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0" name="Equation" r:id="rId3" imgW="2869920" imgH="914400" progId="Equation.3">
                  <p:embed/>
                </p:oleObj>
              </mc:Choice>
              <mc:Fallback>
                <p:oleObj name="Equation" r:id="rId3" imgW="28699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1371600"/>
                        <a:ext cx="8259762" cy="2743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294369"/>
              </p:ext>
            </p:extLst>
          </p:nvPr>
        </p:nvGraphicFramePr>
        <p:xfrm>
          <a:off x="1265238" y="5357813"/>
          <a:ext cx="4862512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1" name="Equation" r:id="rId5" imgW="2641320" imgH="444240" progId="Equation.3">
                  <p:embed/>
                </p:oleObj>
              </mc:Choice>
              <mc:Fallback>
                <p:oleObj name="Equation" r:id="rId5" imgW="26413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5357813"/>
                        <a:ext cx="4862512" cy="661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6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Asymptotic Notation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Θ</a:t>
            </a:r>
            <a:r>
              <a:rPr lang="en-US" dirty="0" smtClean="0"/>
              <a:t>-Notation</a:t>
            </a:r>
          </a:p>
          <a:p>
            <a:pPr lvl="1"/>
            <a:r>
              <a:rPr lang="en-US" dirty="0" smtClean="0"/>
              <a:t>Asymptotically tight bound</a:t>
            </a:r>
          </a:p>
          <a:p>
            <a:pPr lvl="1"/>
            <a:r>
              <a:rPr lang="en-US" dirty="0" smtClean="0"/>
              <a:t>Θ(g(n)) = {f(n) : there exist positive constants c</a:t>
            </a:r>
            <a:r>
              <a:rPr lang="en-US" baseline="-25000" dirty="0" smtClean="0"/>
              <a:t>1</a:t>
            </a:r>
            <a:r>
              <a:rPr lang="en-US" dirty="0" smtClean="0"/>
              <a:t>, c</a:t>
            </a:r>
            <a:r>
              <a:rPr lang="en-US" baseline="-25000" dirty="0" smtClean="0"/>
              <a:t>2</a:t>
            </a:r>
            <a:r>
              <a:rPr lang="en-US" dirty="0" smtClean="0"/>
              <a:t>, and n</a:t>
            </a:r>
            <a:r>
              <a:rPr lang="en-US" baseline="-25000" dirty="0" smtClean="0"/>
              <a:t>0</a:t>
            </a:r>
            <a:r>
              <a:rPr lang="en-US" dirty="0" smtClean="0"/>
              <a:t> such that 0 ≤ c</a:t>
            </a:r>
            <a:r>
              <a:rPr lang="en-US" baseline="-25000" dirty="0" smtClean="0"/>
              <a:t>1</a:t>
            </a:r>
            <a:r>
              <a:rPr lang="en-US" dirty="0" smtClean="0"/>
              <a:t>g(n) ≤ f(n) ≤ c</a:t>
            </a:r>
            <a:r>
              <a:rPr lang="en-US" baseline="-25000" dirty="0" smtClean="0"/>
              <a:t>2</a:t>
            </a:r>
            <a:r>
              <a:rPr lang="en-US" dirty="0" smtClean="0"/>
              <a:t>g(n) for all n ≥ n</a:t>
            </a:r>
            <a:r>
              <a:rPr lang="en-US" sz="2800" baseline="-25000" dirty="0" smtClean="0"/>
              <a:t>0</a:t>
            </a:r>
            <a:r>
              <a:rPr lang="en-US" dirty="0" smtClean="0"/>
              <a:t>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Asymptotic Notation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O-Notation</a:t>
            </a:r>
          </a:p>
          <a:p>
            <a:pPr lvl="1"/>
            <a:r>
              <a:rPr lang="en-US" dirty="0" smtClean="0"/>
              <a:t>Asymptotic upper bound</a:t>
            </a:r>
          </a:p>
          <a:p>
            <a:pPr lvl="1"/>
            <a:r>
              <a:rPr lang="en-US" dirty="0" smtClean="0"/>
              <a:t>O(g(n)) = {f(n) : there exist positive constants c, and n</a:t>
            </a:r>
            <a:r>
              <a:rPr lang="en-US" baseline="-25000" dirty="0" smtClean="0"/>
              <a:t>0</a:t>
            </a:r>
            <a:r>
              <a:rPr lang="en-US" dirty="0" smtClean="0"/>
              <a:t> such that 0 ≤ f(n) ≤ cg(n) for all n ≥ n</a:t>
            </a:r>
            <a:r>
              <a:rPr lang="en-US" sz="2800" baseline="-25000" dirty="0" smtClean="0"/>
              <a:t>0</a:t>
            </a:r>
            <a:r>
              <a:rPr lang="en-US" dirty="0" smtClean="0"/>
              <a:t>}</a:t>
            </a:r>
          </a:p>
          <a:p>
            <a:r>
              <a:rPr lang="en-US" dirty="0" smtClean="0"/>
              <a:t>A General Guideline</a:t>
            </a:r>
          </a:p>
          <a:p>
            <a:pPr lvl="1"/>
            <a:r>
              <a:rPr lang="en-US" dirty="0" smtClean="0"/>
              <a:t>Ignore lower order terms</a:t>
            </a:r>
          </a:p>
          <a:p>
            <a:pPr lvl="1"/>
            <a:r>
              <a:rPr lang="en-US" dirty="0" smtClean="0"/>
              <a:t>Ignore leading constants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cap="small" dirty="0"/>
              <a:t>The </a:t>
            </a:r>
            <a:r>
              <a:rPr lang="en-GB" altLang="en-US" cap="small" dirty="0" smtClean="0"/>
              <a:t>O Notation </a:t>
            </a:r>
            <a:r>
              <a:rPr lang="en-GB" altLang="en-US" cap="small" dirty="0"/>
              <a:t>- Examples</a:t>
            </a:r>
            <a:endParaRPr lang="en-US" altLang="en-US" cap="sm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DFCE-F12A-4D1A-9563-F55C0677B0C2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5536" y="1484313"/>
            <a:ext cx="2448446" cy="2116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f(x) = 3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C = 3, N =0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f(x) </a:t>
            </a: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≤ 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*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g(x)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GB" sz="27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4065" y="1444600"/>
            <a:ext cx="2520280" cy="2116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latin typeface="+mn-lt"/>
              </a:rPr>
              <a:t>f(x) = 4+7</a:t>
            </a:r>
            <a:r>
              <a:rPr lang="en-GB" sz="2800" i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C = 8, N =4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f(x) </a:t>
            </a:r>
            <a:r>
              <a:rPr lang="en-GB" sz="2800" dirty="0" smtClean="0">
                <a:latin typeface="+mn-lt"/>
              </a:rPr>
              <a:t>≤ </a:t>
            </a:r>
            <a:r>
              <a:rPr lang="en-GB" sz="2800" i="1" dirty="0" smtClean="0">
                <a:latin typeface="+mn-lt"/>
              </a:rPr>
              <a:t>8</a:t>
            </a:r>
            <a:r>
              <a:rPr lang="en-GB" sz="2800" i="1" dirty="0">
                <a:ea typeface="Arial Unicode MS" pitchFamily="34" charset="-128"/>
                <a:cs typeface="Arial Unicode MS" pitchFamily="34" charset="-128"/>
              </a:rPr>
              <a:t>*</a:t>
            </a:r>
            <a:r>
              <a:rPr lang="en-GB" sz="2800" i="1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g(x)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800" i="1" dirty="0" smtClean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79512" y="5734050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5364088" y="5662042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68437" y="4149725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5722863" y="4077717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468437" y="4076700"/>
            <a:ext cx="172720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5722863" y="4004692"/>
            <a:ext cx="172720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V="1">
            <a:off x="468437" y="4076700"/>
            <a:ext cx="1150938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1260600" y="4868863"/>
            <a:ext cx="14029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smtClean="0">
                <a:latin typeface="+mn-lt"/>
              </a:rPr>
              <a:t>g(x) = x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611312" y="3644900"/>
            <a:ext cx="277191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 smtClean="0">
                <a:latin typeface="+mn-lt"/>
              </a:rPr>
              <a:t>f(x) = 3x = 3g(x)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6732513" y="3212530"/>
            <a:ext cx="198323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 smtClean="0">
                <a:latin typeface="+mn-lt"/>
              </a:rPr>
              <a:t>f(x) = 4+7</a:t>
            </a:r>
            <a:r>
              <a:rPr lang="en-GB" sz="2800" b="1" dirty="0" smtClean="0">
                <a:latin typeface="+mn-lt"/>
              </a:rPr>
              <a:t>x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6875388" y="4365055"/>
            <a:ext cx="14029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smtClean="0">
                <a:latin typeface="+mn-lt"/>
              </a:rPr>
              <a:t>g(x) = x</a:t>
            </a:r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 flipV="1">
            <a:off x="5722863" y="2636267"/>
            <a:ext cx="1512888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7019751" y="1844824"/>
            <a:ext cx="151189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2800" dirty="0" smtClean="0">
                <a:latin typeface="+mn-lt"/>
              </a:rPr>
              <a:t>8*g(x)</a:t>
            </a:r>
            <a:endParaRPr lang="en-GB" sz="2800" b="1" dirty="0" smtClean="0">
              <a:latin typeface="+mn-lt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flipV="1">
            <a:off x="5722863" y="2133030"/>
            <a:ext cx="1368425" cy="352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683568" y="5877272"/>
            <a:ext cx="156324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i="1" dirty="0" smtClean="0">
                <a:latin typeface="+mn-lt"/>
              </a:rPr>
              <a:t>3x</a:t>
            </a:r>
            <a:r>
              <a:rPr lang="en-GB" sz="2800" dirty="0" smtClean="0">
                <a:latin typeface="+mn-lt"/>
              </a:rPr>
              <a:t> = O(</a:t>
            </a:r>
            <a:r>
              <a:rPr lang="en-GB" sz="2800" i="1" dirty="0" smtClean="0">
                <a:latin typeface="+mn-lt"/>
              </a:rPr>
              <a:t>x</a:t>
            </a:r>
            <a:r>
              <a:rPr lang="en-GB" sz="2800" dirty="0" smtClean="0">
                <a:latin typeface="+mn-lt"/>
              </a:rPr>
              <a:t>)</a:t>
            </a: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6660232" y="5858108"/>
            <a:ext cx="194155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800" i="1" dirty="0" smtClean="0">
                <a:latin typeface="+mn-lt"/>
              </a:rPr>
              <a:t>4+7x</a:t>
            </a:r>
            <a:r>
              <a:rPr lang="en-GB" sz="2800" dirty="0" smtClean="0">
                <a:latin typeface="+mn-lt"/>
              </a:rPr>
              <a:t> = O(</a:t>
            </a:r>
            <a:r>
              <a:rPr lang="en-GB" sz="2800" i="1" dirty="0" smtClean="0">
                <a:latin typeface="+mn-lt"/>
              </a:rPr>
              <a:t>x</a:t>
            </a:r>
            <a:r>
              <a:rPr lang="en-GB" sz="2800" dirty="0" smtClean="0">
                <a:latin typeface="+mn-lt"/>
              </a:rPr>
              <a:t>)</a:t>
            </a: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6299126" y="4220592"/>
            <a:ext cx="0" cy="14414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800" smtClean="0">
              <a:latin typeface="+mn-lt"/>
            </a:endParaRP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6156251" y="5662042"/>
            <a:ext cx="35618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 b="1" smtClean="0">
                <a:latin typeface="+mn-lt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3785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cap="small" dirty="0"/>
              <a:t>The </a:t>
            </a:r>
            <a:r>
              <a:rPr lang="en-GB" altLang="en-US" cap="small" dirty="0" smtClean="0"/>
              <a:t>O </a:t>
            </a:r>
            <a:r>
              <a:rPr lang="en-GB" altLang="en-US" cap="small" dirty="0"/>
              <a:t>Notation - Exercises</a:t>
            </a:r>
            <a:endParaRPr lang="en-US" altLang="en-US" cap="sm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DFCE-F12A-4D1A-9563-F55C0677B0C2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7200" y="1700808"/>
            <a:ext cx="3048000" cy="2413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f(x) = x+100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b="1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  <a:r>
              <a:rPr lang="en-GB" sz="2800" b="1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Show that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GB" sz="2800" i="1" dirty="0"/>
              <a:t>f(x) = </a:t>
            </a:r>
            <a:r>
              <a:rPr lang="en-US" sz="2800" i="1" dirty="0" smtClean="0"/>
              <a:t>O</a:t>
            </a:r>
            <a:r>
              <a:rPr lang="en-US" altLang="en-US" sz="2800" i="1" dirty="0" smtClean="0"/>
              <a:t>(g(x</a:t>
            </a:r>
            <a:r>
              <a:rPr lang="en-US" altLang="en-US" sz="2800" i="1" dirty="0"/>
              <a:t>))</a:t>
            </a:r>
            <a:endParaRPr lang="en-GB" sz="2800" i="1" dirty="0"/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800" i="1" dirty="0" smtClea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800" i="1" dirty="0" smtClea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44008" y="1700808"/>
            <a:ext cx="3887788" cy="2413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f(x) = 20+x+5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+8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Show that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GB" sz="2800" i="1" dirty="0"/>
              <a:t>f(x) = </a:t>
            </a:r>
            <a:r>
              <a:rPr lang="en-US" sz="2800" i="1" dirty="0"/>
              <a:t>O</a:t>
            </a:r>
            <a:r>
              <a:rPr lang="en-US" altLang="en-US" sz="2800" i="1" dirty="0"/>
              <a:t>(g(x</a:t>
            </a:r>
            <a:r>
              <a:rPr lang="en-US" altLang="en-US" sz="2800" i="1" dirty="0" smtClean="0"/>
              <a:t>))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428647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cap="small" dirty="0"/>
              <a:t>The </a:t>
            </a:r>
            <a:r>
              <a:rPr lang="el-GR" altLang="en-US" cap="small" dirty="0"/>
              <a:t>θ</a:t>
            </a:r>
            <a:r>
              <a:rPr lang="en-GB" altLang="en-US" cap="small" dirty="0" smtClean="0"/>
              <a:t> </a:t>
            </a:r>
            <a:r>
              <a:rPr lang="en-GB" altLang="en-US" cap="small" dirty="0"/>
              <a:t>Notation - Examples</a:t>
            </a:r>
            <a:endParaRPr lang="en-US" altLang="en-US" cap="sm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DFCE-F12A-4D1A-9563-F55C0677B0C2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5536" y="1484313"/>
            <a:ext cx="3719264" cy="49164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f(x) = 3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kumimoji="0" lang="en-GB" sz="2700" b="0" i="1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 = 1, N =0, C</a:t>
            </a:r>
            <a:r>
              <a:rPr lang="en-GB" sz="2700" i="1" baseline="-25000" dirty="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rPr>
              <a:t> = 3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Show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	g(x) </a:t>
            </a:r>
            <a:r>
              <a:rPr lang="en-GB" sz="2700" i="1" dirty="0" smtClean="0"/>
              <a:t>≤ 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f(x) 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≤ 3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*</a:t>
            </a:r>
            <a:r>
              <a:rPr kumimoji="0" lang="en-GB" sz="27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g(x)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g(x)</a:t>
            </a:r>
            <a:r>
              <a:rPr lang="en-GB" sz="2700" i="1" dirty="0" smtClean="0"/>
              <a:t> = x &lt; 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f(x)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400" i="1" dirty="0" smtClean="0"/>
              <a:t>f(x) = 3x = 3g(x)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400" i="1" dirty="0" smtClean="0"/>
              <a:t>Therefore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400" i="1" dirty="0"/>
              <a:t>	</a:t>
            </a:r>
            <a:r>
              <a:rPr lang="en-GB" sz="2400" i="1" dirty="0" smtClean="0"/>
              <a:t>f(x) = 3x </a:t>
            </a:r>
            <a:r>
              <a:rPr lang="en-GB" sz="2400" i="1" dirty="0"/>
              <a:t>= </a:t>
            </a:r>
            <a:r>
              <a:rPr lang="el-GR" altLang="en-US" sz="2400" i="1" dirty="0"/>
              <a:t>θ</a:t>
            </a:r>
            <a:r>
              <a:rPr lang="en-GB" sz="2400" i="1" dirty="0" smtClean="0"/>
              <a:t>(x) = </a:t>
            </a:r>
            <a:r>
              <a:rPr lang="el-GR" altLang="en-US" sz="2400" i="1" dirty="0" smtClean="0"/>
              <a:t>θ</a:t>
            </a:r>
            <a:r>
              <a:rPr lang="en-US" altLang="en-US" sz="2400" i="1" dirty="0" smtClean="0"/>
              <a:t>(g(x))</a:t>
            </a:r>
            <a:endParaRPr lang="en-GB" sz="2400" i="1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191000" y="1484313"/>
            <a:ext cx="4381528" cy="4916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700" i="1" dirty="0" smtClean="0"/>
              <a:t>f(x) = 4+7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x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g(x) = x</a:t>
            </a:r>
          </a:p>
          <a:p>
            <a:pPr marL="342900" lvl="0" indent="-342900">
              <a:spcBef>
                <a:spcPct val="20000"/>
              </a:spcBef>
              <a:buClr>
                <a:srgbClr val="A0C6BA"/>
              </a:buClr>
              <a:buSzPct val="90000"/>
            </a:pP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GB" sz="2700" i="1" baseline="-25000" dirty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 = 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7, 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=4, 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GB" sz="2700" i="1" baseline="-25000" dirty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 = 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8</a:t>
            </a:r>
            <a:endParaRPr lang="en-GB" sz="2700" i="1" dirty="0"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Show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	7*g(x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en-GB" sz="2700" i="1" dirty="0"/>
              <a:t>≤ 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f(x) </a:t>
            </a:r>
            <a:r>
              <a:rPr lang="en-GB" sz="2700" i="1" dirty="0"/>
              <a:t>≤ 8</a:t>
            </a: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*g(x)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 smtClean="0">
                <a:ea typeface="Arial Unicode MS" pitchFamily="34" charset="-128"/>
                <a:cs typeface="Arial Unicode MS" pitchFamily="34" charset="-128"/>
              </a:rPr>
              <a:t>7*g(x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)</a:t>
            </a:r>
            <a:r>
              <a:rPr lang="en-GB" sz="2700" i="1" dirty="0"/>
              <a:t> = </a:t>
            </a:r>
            <a:r>
              <a:rPr lang="en-GB" sz="2700" i="1" dirty="0" smtClean="0"/>
              <a:t>7x </a:t>
            </a:r>
            <a:r>
              <a:rPr lang="en-GB" sz="2700" i="1" dirty="0"/>
              <a:t>&lt; </a:t>
            </a:r>
            <a:r>
              <a:rPr lang="en-GB" sz="2700" i="1" dirty="0">
                <a:ea typeface="Arial Unicode MS" pitchFamily="34" charset="-128"/>
                <a:cs typeface="Arial Unicode MS" pitchFamily="34" charset="-128"/>
              </a:rPr>
              <a:t>f(x)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/>
              <a:t>f(x) = </a:t>
            </a:r>
            <a:r>
              <a:rPr lang="en-GB" sz="2700" i="1" dirty="0" smtClean="0"/>
              <a:t>7x+4 </a:t>
            </a:r>
            <a:r>
              <a:rPr lang="en-GB" sz="2700" i="1" dirty="0"/>
              <a:t>≤ </a:t>
            </a:r>
            <a:r>
              <a:rPr lang="en-GB" sz="2700" i="1" dirty="0" smtClean="0"/>
              <a:t>8x (when x≥4)</a:t>
            </a:r>
            <a:endParaRPr lang="en-GB" sz="2700" i="1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/>
              <a:t>Therefore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700" i="1" dirty="0"/>
              <a:t>	 f(x) = 7x+4 </a:t>
            </a:r>
            <a:r>
              <a:rPr lang="en-GB" sz="2700" i="1" dirty="0" smtClean="0"/>
              <a:t>= </a:t>
            </a:r>
            <a:r>
              <a:rPr lang="el-GR" altLang="en-US" sz="2700" i="1" dirty="0"/>
              <a:t>θ</a:t>
            </a:r>
            <a:r>
              <a:rPr lang="en-GB" sz="2700" i="1" dirty="0"/>
              <a:t>(x) = </a:t>
            </a:r>
            <a:r>
              <a:rPr lang="el-GR" altLang="en-US" sz="2700" i="1" dirty="0"/>
              <a:t>θ</a:t>
            </a:r>
            <a:r>
              <a:rPr lang="en-US" altLang="en-US" sz="2700" i="1" dirty="0"/>
              <a:t>(g(x</a:t>
            </a:r>
            <a:r>
              <a:rPr lang="en-US" altLang="en-US" sz="2700" i="1" dirty="0" smtClean="0"/>
              <a:t>))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700" i="1" dirty="0" smtClean="0"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5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cap="small" dirty="0"/>
              <a:t>The </a:t>
            </a:r>
            <a:r>
              <a:rPr lang="el-GR" altLang="en-US" cap="small" dirty="0"/>
              <a:t>θ</a:t>
            </a:r>
            <a:r>
              <a:rPr lang="en-GB" altLang="en-US" cap="small" dirty="0" smtClean="0"/>
              <a:t> </a:t>
            </a:r>
            <a:r>
              <a:rPr lang="en-GB" altLang="en-US" cap="small" dirty="0"/>
              <a:t>Notation - </a:t>
            </a:r>
            <a:r>
              <a:rPr lang="en-GB" altLang="en-US" cap="small" dirty="0" smtClean="0"/>
              <a:t>Exercises</a:t>
            </a:r>
            <a:endParaRPr lang="en-US" altLang="en-US" cap="sm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DFCE-F12A-4D1A-9563-F55C0677B0C2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67544" y="1700808"/>
            <a:ext cx="2736850" cy="2116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f(x) = x+100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b="1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  <a:r>
              <a:rPr lang="en-GB" sz="2800" b="1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Show that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GB" sz="2800" i="1" dirty="0"/>
              <a:t>f(x) = </a:t>
            </a:r>
            <a:r>
              <a:rPr lang="el-GR" altLang="en-US" sz="2800" i="1" dirty="0" smtClean="0"/>
              <a:t>θ</a:t>
            </a:r>
            <a:r>
              <a:rPr lang="en-US" altLang="en-US" sz="2800" i="1" dirty="0"/>
              <a:t>(g(x))</a:t>
            </a:r>
            <a:endParaRPr lang="en-GB" sz="2800" i="1" dirty="0"/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800" i="1" dirty="0" smtClea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endParaRPr lang="en-GB" sz="2800" i="1" dirty="0" smtClea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44008" y="1700808"/>
            <a:ext cx="3887788" cy="2116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f(x) = 20+x+5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</a:rPr>
              <a:t>+8</a:t>
            </a: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g(x) = x</a:t>
            </a:r>
            <a:r>
              <a:rPr lang="en-GB" sz="2800" i="1" baseline="30000" dirty="0" smtClea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marL="342900" indent="-342900">
              <a:spcBef>
                <a:spcPct val="20000"/>
              </a:spcBef>
              <a:buClr>
                <a:srgbClr val="A0C6BA"/>
              </a:buClr>
              <a:buSzPct val="90000"/>
              <a:buFont typeface="Wingdings" pitchFamily="2" charset="2"/>
              <a:buNone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Show that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GB" sz="28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GB" sz="2800" i="1" dirty="0"/>
              <a:t>f(x) = </a:t>
            </a:r>
            <a:r>
              <a:rPr lang="el-GR" altLang="en-US" sz="2800" i="1" dirty="0"/>
              <a:t>θ</a:t>
            </a:r>
            <a:r>
              <a:rPr lang="en-US" altLang="en-US" sz="2800" i="1" dirty="0"/>
              <a:t>(g(x</a:t>
            </a:r>
            <a:r>
              <a:rPr lang="en-US" altLang="en-US" sz="2800" i="1" dirty="0" smtClean="0"/>
              <a:t>))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2705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Asymptotic Notation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Macro Substitution</a:t>
            </a:r>
          </a:p>
          <a:p>
            <a:pPr lvl="1"/>
            <a:r>
              <a:rPr lang="en-US" dirty="0" smtClean="0"/>
              <a:t>Convention: A set in a formula represents an anonymous function in the set</a:t>
            </a:r>
          </a:p>
          <a:p>
            <a:pPr lvl="1"/>
            <a:r>
              <a:rPr lang="pt-BR" dirty="0" smtClean="0"/>
              <a:t>f(n) = n</a:t>
            </a:r>
            <a:r>
              <a:rPr lang="pt-BR" baseline="30000" dirty="0" smtClean="0"/>
              <a:t>3</a:t>
            </a:r>
            <a:r>
              <a:rPr lang="pt-BR" dirty="0" smtClean="0"/>
              <a:t> + O(n</a:t>
            </a:r>
            <a:r>
              <a:rPr lang="pt-BR" baseline="30000" dirty="0" smtClean="0"/>
              <a:t>2</a:t>
            </a:r>
            <a:r>
              <a:rPr lang="pt-BR" dirty="0" smtClean="0"/>
              <a:t>) </a:t>
            </a:r>
          </a:p>
          <a:p>
            <a:pPr lvl="2"/>
            <a:r>
              <a:rPr lang="pt-BR" dirty="0" smtClean="0"/>
              <a:t>f(n) = n</a:t>
            </a:r>
            <a:r>
              <a:rPr lang="pt-BR" sz="2800" baseline="30000" dirty="0" smtClean="0"/>
              <a:t>3</a:t>
            </a:r>
            <a:r>
              <a:rPr lang="pt-BR" dirty="0" smtClean="0"/>
              <a:t> + h(n) for some h(n) ∈ O(n</a:t>
            </a:r>
            <a:r>
              <a:rPr lang="pt-BR" sz="2800" baseline="30000" dirty="0" smtClean="0"/>
              <a:t>2</a:t>
            </a:r>
            <a:r>
              <a:rPr lang="pt-BR" dirty="0" smtClean="0"/>
              <a:t>) 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00200" y="2057401"/>
          <a:ext cx="5334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Equation" r:id="rId3" imgW="2793960" imgH="914400" progId="Equation.3">
                  <p:embed/>
                </p:oleObj>
              </mc:Choice>
              <mc:Fallback>
                <p:oleObj name="Equation" r:id="rId3" imgW="279396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057401"/>
                        <a:ext cx="53340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Asymptotic Notation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O-Notation</a:t>
            </a:r>
          </a:p>
          <a:p>
            <a:pPr lvl="1"/>
            <a:r>
              <a:rPr lang="en-US" dirty="0" smtClean="0"/>
              <a:t>May or may not be asymptotically tight</a:t>
            </a:r>
          </a:p>
          <a:p>
            <a:r>
              <a:rPr lang="en-US" dirty="0" smtClean="0"/>
              <a:t>Other Notations (Self-Study)</a:t>
            </a:r>
          </a:p>
          <a:p>
            <a:pPr lvl="1"/>
            <a:r>
              <a:rPr lang="en-US" dirty="0" smtClean="0"/>
              <a:t>Ω-notation</a:t>
            </a:r>
          </a:p>
          <a:p>
            <a:pPr lvl="2"/>
            <a:r>
              <a:rPr lang="en-US" dirty="0" smtClean="0"/>
              <a:t>Asymptotic lower bound</a:t>
            </a:r>
          </a:p>
          <a:p>
            <a:pPr lvl="2"/>
            <a:r>
              <a:rPr lang="en-US" dirty="0" smtClean="0"/>
              <a:t>May or may not be asymptotically tight</a:t>
            </a:r>
          </a:p>
          <a:p>
            <a:pPr lvl="1"/>
            <a:r>
              <a:rPr lang="en-US" dirty="0" smtClean="0"/>
              <a:t>o-notation</a:t>
            </a:r>
          </a:p>
          <a:p>
            <a:pPr lvl="2"/>
            <a:r>
              <a:rPr lang="en-US" dirty="0" smtClean="0"/>
              <a:t>Asymptotic upper bound (Not asymptotically tight)</a:t>
            </a:r>
          </a:p>
          <a:p>
            <a:pPr lvl="1"/>
            <a:r>
              <a:rPr lang="el-GR" dirty="0" smtClean="0"/>
              <a:t>ω</a:t>
            </a:r>
            <a:r>
              <a:rPr lang="en-US" dirty="0" smtClean="0"/>
              <a:t>-notation</a:t>
            </a:r>
          </a:p>
          <a:p>
            <a:pPr lvl="2"/>
            <a:r>
              <a:rPr lang="en-US" dirty="0" smtClean="0"/>
              <a:t>Asymptotic lower bound (Not asymptotically tight)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Bubble Sort</a:t>
            </a:r>
            <a:endParaRPr lang="en-US" cap="small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066800" y="1447800"/>
          <a:ext cx="7505728" cy="494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BUBBLE-SORT(A)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do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2.   swapped ← 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3.   for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1 to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A.length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4.      if A[i-1] &gt;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5.         temp ←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6.         A[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] ← A[i-1]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7.         A[i-1] ← temp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8.         swapped ← 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dirty="0" smtClean="0"/>
                        <a:t>9. 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while swapped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1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</a:t>
            </a:r>
            <a:r>
              <a:rPr lang="en-US" cap="small" dirty="0" smtClean="0"/>
              <a:t>Selection </a:t>
            </a:r>
            <a:r>
              <a:rPr lang="en-US" cap="small" dirty="0" smtClean="0"/>
              <a:t>Sort</a:t>
            </a:r>
            <a:endParaRPr lang="en-US" cap="small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066800" y="1447800"/>
          <a:ext cx="7505728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SELECTION-SORT(A)</a:t>
                      </a:r>
                      <a:endParaRPr lang="en-US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for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= 0 to A.length-1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2.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//Select (i+1)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th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smallest 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3.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minJ = </a:t>
                      </a:r>
                      <a:r>
                        <a:rPr lang="en-US" sz="1800" dirty="0" err="1" smtClean="0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4.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for j = i+1 to A.length-1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5.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    //if this element is less, then it’s the new 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6.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    if (A[j] &lt; A[minJ])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7. </a:t>
                      </a:r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         minJ = 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1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Analysis of </a:t>
            </a:r>
            <a:r>
              <a:rPr lang="en-US" cap="small" dirty="0" smtClean="0"/>
              <a:t>Selection </a:t>
            </a:r>
            <a:r>
              <a:rPr lang="en-US" cap="small" dirty="0" smtClean="0"/>
              <a:t>Sort</a:t>
            </a:r>
            <a:endParaRPr lang="en-US" cap="small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066800" y="1447800"/>
          <a:ext cx="750572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Courier New" pitchFamily="49" charset="0"/>
                          <a:cs typeface="Courier New" pitchFamily="49" charset="0"/>
                        </a:rPr>
                        <a:t>SELECTION-SORT(A)</a:t>
                      </a:r>
                      <a:endParaRPr lang="en-US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ourier New" pitchFamily="49" charset="0"/>
                          <a:cs typeface="Courier New" pitchFamily="49" charset="0"/>
                        </a:rPr>
                        <a:t>8.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  //swap (i+1)</a:t>
                      </a:r>
                      <a:r>
                        <a:rPr lang="en-US" sz="1800" baseline="0" dirty="0" err="1" smtClean="0">
                          <a:latin typeface="Courier New" pitchFamily="49" charset="0"/>
                          <a:cs typeface="Courier New" pitchFamily="49" charset="0"/>
                        </a:rPr>
                        <a:t>th</a:t>
                      </a:r>
                      <a:r>
                        <a:rPr lang="en-US" sz="1800" baseline="0" dirty="0" smtClean="0">
                          <a:latin typeface="Courier New" pitchFamily="49" charset="0"/>
                          <a:cs typeface="Courier New" pitchFamily="49" charset="0"/>
                        </a:rPr>
                        <a:t> smallest element with element in index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9.   if(minJ !=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10.     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int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temp = A[minJ])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11.      A[minJ] = A[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])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12.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A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[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] = temp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 smtClean="0"/>
              <a:t>Study the Ω, o and ω asymptotic notations</a:t>
            </a:r>
          </a:p>
          <a:p>
            <a:pPr lvl="1"/>
            <a:r>
              <a:rPr lang="en-US" dirty="0"/>
              <a:t>What are the relationships between the </a:t>
            </a:r>
            <a:r>
              <a:rPr lang="el-GR" dirty="0"/>
              <a:t>Θ</a:t>
            </a:r>
            <a:r>
              <a:rPr lang="en-US" dirty="0"/>
              <a:t>, O, Ω, o and ω notations</a:t>
            </a:r>
            <a:r>
              <a:rPr lang="en-US" dirty="0" smtClean="0"/>
              <a:t>?</a:t>
            </a:r>
          </a:p>
          <a:p>
            <a:r>
              <a:rPr lang="en-US" dirty="0"/>
              <a:t>Reading </a:t>
            </a:r>
            <a:r>
              <a:rPr lang="en-US" dirty="0" smtClean="0"/>
              <a:t>Assignment</a:t>
            </a:r>
          </a:p>
          <a:p>
            <a:pPr lvl="1"/>
            <a:r>
              <a:rPr lang="en-US" dirty="0"/>
              <a:t>IA –Sections </a:t>
            </a:r>
            <a:r>
              <a:rPr lang="en-US" dirty="0" smtClean="0"/>
              <a:t>3.1 (Asymptotic Notation)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References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200" dirty="0" smtClean="0"/>
              <a:t>[1]	T.H. </a:t>
            </a:r>
            <a:r>
              <a:rPr lang="en-US" sz="2200" dirty="0" err="1" smtClean="0"/>
              <a:t>Cormen</a:t>
            </a:r>
            <a:r>
              <a:rPr lang="en-US" sz="2200" dirty="0" smtClean="0"/>
              <a:t>, C.E. </a:t>
            </a:r>
            <a:r>
              <a:rPr lang="en-US" sz="2200" dirty="0" err="1" smtClean="0"/>
              <a:t>Leiserson</a:t>
            </a:r>
            <a:r>
              <a:rPr lang="en-US" sz="2200" dirty="0" smtClean="0"/>
              <a:t>, R.L. </a:t>
            </a:r>
            <a:r>
              <a:rPr lang="en-US" sz="2200" dirty="0" err="1" smtClean="0"/>
              <a:t>Rivest</a:t>
            </a:r>
            <a:r>
              <a:rPr lang="en-US" sz="2200" dirty="0" smtClean="0"/>
              <a:t> and C. Stein, </a:t>
            </a:r>
            <a:r>
              <a:rPr lang="en-US" sz="2200" i="1" dirty="0" smtClean="0"/>
              <a:t>Introduction to Algorithms</a:t>
            </a:r>
            <a:r>
              <a:rPr lang="en-US" sz="2200" dirty="0" smtClean="0"/>
              <a:t>, 3rd Ed. Cambridge, MA, MIT Press, 2009.</a:t>
            </a:r>
          </a:p>
          <a:p>
            <a:pPr marL="457200" indent="-457200">
              <a:buNone/>
            </a:pPr>
            <a:r>
              <a:rPr lang="en-US" sz="2200" dirty="0" smtClean="0"/>
              <a:t>[2]	S. </a:t>
            </a:r>
            <a:r>
              <a:rPr lang="en-US" sz="2200" dirty="0" err="1" smtClean="0"/>
              <a:t>Baase</a:t>
            </a:r>
            <a:r>
              <a:rPr lang="en-US" sz="2200" dirty="0" smtClean="0"/>
              <a:t> and Allen Van </a:t>
            </a:r>
            <a:r>
              <a:rPr lang="en-US" sz="2200" dirty="0" err="1" smtClean="0"/>
              <a:t>Gelder</a:t>
            </a:r>
            <a:r>
              <a:rPr lang="en-US" sz="2200" dirty="0" smtClean="0"/>
              <a:t>, </a:t>
            </a:r>
            <a:r>
              <a:rPr lang="en-US" sz="2200" i="1" dirty="0" smtClean="0"/>
              <a:t>Computer Algorithms: Introduction to Design and Analysis</a:t>
            </a:r>
            <a:r>
              <a:rPr lang="en-US" sz="2200" dirty="0" smtClean="0"/>
              <a:t>, 3rd Ed. Delhi, India, Pearson Education, 2000.</a:t>
            </a:r>
          </a:p>
          <a:p>
            <a:pPr marL="457200" indent="-457200">
              <a:buNone/>
            </a:pPr>
            <a:r>
              <a:rPr lang="en-US" sz="2200" dirty="0" smtClean="0"/>
              <a:t>[3]	</a:t>
            </a:r>
            <a:r>
              <a:rPr lang="en-US" sz="2200" dirty="0" smtClean="0"/>
              <a:t>Lecture </a:t>
            </a:r>
            <a:r>
              <a:rPr lang="en-US" sz="2200" dirty="0" smtClean="0"/>
              <a:t>slides from Prof. Erik </a:t>
            </a:r>
            <a:r>
              <a:rPr lang="en-US" sz="2200" dirty="0" err="1" smtClean="0"/>
              <a:t>Demaine</a:t>
            </a:r>
            <a:r>
              <a:rPr lang="en-US" sz="2200" dirty="0" smtClean="0"/>
              <a:t> of MIT, available at http://dspace.mit.edu/bitstream/handle/1721.1/37150/6-046JFall-2004/NR/rdonlyres/Electrical-Engineering-and-Computer-Science/6-046JFall-2004/B3727FC3-625D-4FE3-A422-56F7F07E9787/0/lecture_01.pdf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1161</TotalTime>
  <Words>1291</Words>
  <Application>Microsoft Office PowerPoint</Application>
  <PresentationFormat>On-screen Show (4:3)</PresentationFormat>
  <Paragraphs>346</Paragraphs>
  <Slides>34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SimSun</vt:lpstr>
      <vt:lpstr>Arial</vt:lpstr>
      <vt:lpstr>Arial Unicode MS</vt:lpstr>
      <vt:lpstr>Book Antiqua</vt:lpstr>
      <vt:lpstr>Calibri</vt:lpstr>
      <vt:lpstr>Cambria</vt:lpstr>
      <vt:lpstr>Courier New</vt:lpstr>
      <vt:lpstr>Monotype Corsiva</vt:lpstr>
      <vt:lpstr>Wingdings</vt:lpstr>
      <vt:lpstr>Wingdings 2</vt:lpstr>
      <vt:lpstr>Welcome</vt:lpstr>
      <vt:lpstr>Equation</vt:lpstr>
      <vt:lpstr>ET 2006 : Data Structures &amp; Algorithms</vt:lpstr>
      <vt:lpstr>Outline</vt:lpstr>
      <vt:lpstr>Learning Outcomes</vt:lpstr>
      <vt:lpstr>Simple Sorting Algorithms</vt:lpstr>
      <vt:lpstr>The Sorting Problem</vt:lpstr>
      <vt:lpstr>Insertion Sort</vt:lpstr>
      <vt:lpstr>Insertion Sort</vt:lpstr>
      <vt:lpstr>The Algorithm</vt:lpstr>
      <vt:lpstr>Bubble Sort</vt:lpstr>
      <vt:lpstr>The Algorithm </vt:lpstr>
      <vt:lpstr>Selection Sort</vt:lpstr>
      <vt:lpstr>The Algorithm </vt:lpstr>
      <vt:lpstr>Analyzing Algorithms</vt:lpstr>
      <vt:lpstr>Analyzing Algorithms</vt:lpstr>
      <vt:lpstr>Analyzing Algorithms</vt:lpstr>
      <vt:lpstr>Analyzing Algorithms</vt:lpstr>
      <vt:lpstr>Analyzing Algorithms</vt:lpstr>
      <vt:lpstr>Analysis of Insertion Sort</vt:lpstr>
      <vt:lpstr>Analysis of Insertion Sort</vt:lpstr>
      <vt:lpstr>Analysis of Insertion Sort</vt:lpstr>
      <vt:lpstr>Analysis of Insertion Sort</vt:lpstr>
      <vt:lpstr>Asymptotic Notation</vt:lpstr>
      <vt:lpstr>Asymptotic Notation</vt:lpstr>
      <vt:lpstr>The O Notation - Examples</vt:lpstr>
      <vt:lpstr>The O Notation - Exercises</vt:lpstr>
      <vt:lpstr>The θ Notation - Examples</vt:lpstr>
      <vt:lpstr>The θ Notation - Exercises</vt:lpstr>
      <vt:lpstr>Asymptotic Notation</vt:lpstr>
      <vt:lpstr>Asymptotic Notation</vt:lpstr>
      <vt:lpstr>Analysis of Bubble Sort</vt:lpstr>
      <vt:lpstr>Analysis of Selection Sort</vt:lpstr>
      <vt:lpstr>Analysis of Selection Sort</vt:lpstr>
      <vt:lpstr>Homework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Malaka Walpola</dc:creator>
  <cp:lastModifiedBy>Malaka Walpola</cp:lastModifiedBy>
  <cp:revision>379</cp:revision>
  <dcterms:created xsi:type="dcterms:W3CDTF">2011-05-26T19:02:18Z</dcterms:created>
  <dcterms:modified xsi:type="dcterms:W3CDTF">2017-08-07T19:35:13Z</dcterms:modified>
</cp:coreProperties>
</file>