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300" r:id="rId1"/>
  </p:sldMasterIdLst>
  <p:notesMasterIdLst>
    <p:notesMasterId r:id="rId22"/>
  </p:notesMasterIdLst>
  <p:handoutMasterIdLst>
    <p:handoutMasterId r:id="rId23"/>
  </p:handoutMasterIdLst>
  <p:sldIdLst>
    <p:sldId id="344" r:id="rId2"/>
    <p:sldId id="257" r:id="rId3"/>
    <p:sldId id="287" r:id="rId4"/>
    <p:sldId id="348" r:id="rId5"/>
    <p:sldId id="325" r:id="rId6"/>
    <p:sldId id="355" r:id="rId7"/>
    <p:sldId id="349" r:id="rId8"/>
    <p:sldId id="350" r:id="rId9"/>
    <p:sldId id="356" r:id="rId10"/>
    <p:sldId id="357" r:id="rId11"/>
    <p:sldId id="361" r:id="rId12"/>
    <p:sldId id="363" r:id="rId13"/>
    <p:sldId id="367" r:id="rId14"/>
    <p:sldId id="327" r:id="rId15"/>
    <p:sldId id="335" r:id="rId16"/>
    <p:sldId id="365" r:id="rId17"/>
    <p:sldId id="366" r:id="rId18"/>
    <p:sldId id="368" r:id="rId19"/>
    <p:sldId id="369" r:id="rId20"/>
    <p:sldId id="279" r:id="rId21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06" autoAdjust="0"/>
    <p:restoredTop sz="94595" autoAdjust="0"/>
  </p:normalViewPr>
  <p:slideViewPr>
    <p:cSldViewPr>
      <p:cViewPr>
        <p:scale>
          <a:sx n="84" d="100"/>
          <a:sy n="84" d="100"/>
        </p:scale>
        <p:origin x="1157" y="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564226B-F6F6-4A21-BE39-A20B9A55808A}" type="datetimeFigureOut">
              <a:rPr lang="en-US" smtClean="0"/>
              <a:pPr/>
              <a:t>7/17/2017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98BB884-7F13-4F98-8059-592C572C2E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289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F8E77A-E0BA-44C9-917C-C93BAB583041}" type="datetimeFigureOut">
              <a:rPr lang="en-US" smtClean="0"/>
              <a:pPr/>
              <a:t>7/17/2017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945CE-F2C5-4924-A6CE-703CEE56B2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421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57364"/>
            <a:ext cx="7772400" cy="1470025"/>
          </a:xfrm>
        </p:spPr>
        <p:txBody>
          <a:bodyPr anchor="ctr"/>
          <a:lstStyle>
            <a:lvl1pPr algn="r">
              <a:defRPr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2792" y="3357562"/>
            <a:ext cx="6400800" cy="1752600"/>
          </a:xfrm>
        </p:spPr>
        <p:txBody>
          <a:bodyPr/>
          <a:lstStyle>
            <a:lvl1pPr marL="0" indent="0" algn="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F5F18-0CA3-45E3-8F30-1743C76C21A1}" type="datetime1">
              <a:rPr lang="en-US" smtClean="0"/>
              <a:pPr/>
              <a:t>7/17/2017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3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10" name="Chevron 9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1BFC-E77F-4839-B2F2-BD001F24EAC5}" type="datetime1">
              <a:rPr lang="en-US" smtClean="0"/>
              <a:pPr/>
              <a:t>7/17/2017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286113"/>
            <a:ext cx="7772400" cy="1362075"/>
          </a:xfrm>
        </p:spPr>
        <p:txBody>
          <a:bodyPr anchor="t"/>
          <a:lstStyle>
            <a:lvl1pPr algn="r">
              <a:defRPr sz="4000" b="0" cap="all"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785926"/>
            <a:ext cx="7772400" cy="150018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F568-F059-4DED-A075-022B7B09D04F}" type="datetime1">
              <a:rPr lang="en-US" smtClean="0"/>
              <a:pPr/>
              <a:t>7/17/2017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9" name="Chevron 8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48CE-4FDC-47BC-B998-63C316302105}" type="datetime1">
              <a:rPr lang="en-US" smtClean="0"/>
              <a:pPr/>
              <a:t>7/17/2017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11" name="Chevron 10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CC364-05B6-42C4-AF71-AB06B89C9C3D}" type="datetime1">
              <a:rPr lang="en-US" smtClean="0"/>
              <a:pPr/>
              <a:t>7/17/2017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7" name="Chevron 6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6F511-6FC0-455E-A82E-BC449C2958C5}" type="datetime1">
              <a:rPr lang="en-US" smtClean="0"/>
              <a:pPr/>
              <a:t>7/17/2017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C1F6-A173-452C-AE25-3A1143054726}" type="datetime1">
              <a:rPr lang="en-US" smtClean="0"/>
              <a:pPr/>
              <a:t>7/17/2017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0745" y="285728"/>
            <a:ext cx="5106055" cy="1162050"/>
          </a:xfrm>
        </p:spPr>
        <p:txBody>
          <a:bodyPr anchor="ctr">
            <a:normAutofit/>
          </a:bodyPr>
          <a:lstStyle>
            <a:lvl1pPr algn="ctr">
              <a:defRPr sz="3200" b="0" kern="1200" cap="all">
                <a:ln w="11430"/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44450" dist="41910" dir="360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6218"/>
            <a:ext cx="5111750" cy="46796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85729"/>
            <a:ext cx="3008313" cy="5840435"/>
          </a:xfrm>
        </p:spPr>
        <p:txBody>
          <a:bodyPr anchor="b"/>
          <a:lstStyle>
            <a:lvl1pPr marL="0" indent="0">
              <a:spcAft>
                <a:spcPts val="0"/>
              </a:spcAft>
              <a:buNone/>
              <a:defRPr sz="1400"/>
            </a:lvl1pPr>
            <a:lvl2pPr marL="457200" indent="0">
              <a:spcAft>
                <a:spcPts val="0"/>
              </a:spcAft>
              <a:buNone/>
              <a:defRPr sz="1200"/>
            </a:lvl2pPr>
            <a:lvl3pPr marL="914400" indent="0">
              <a:spcAft>
                <a:spcPts val="0"/>
              </a:spcAft>
              <a:buNone/>
              <a:defRPr sz="1000"/>
            </a:lvl3pPr>
            <a:lvl4pPr marL="1371600" indent="0">
              <a:spcAft>
                <a:spcPts val="0"/>
              </a:spcAft>
              <a:buNone/>
              <a:defRPr sz="900"/>
            </a:lvl4pPr>
            <a:lvl5pPr marL="1828800" indent="0">
              <a:spcAft>
                <a:spcPts val="0"/>
              </a:spcAft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5070-4032-4096-BF92-6BE259F7D21E}" type="datetime1">
              <a:rPr lang="en-US" smtClean="0"/>
              <a:pPr/>
              <a:t>7/17/2017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72" y="615868"/>
            <a:ext cx="928694" cy="5813528"/>
          </a:xfrm>
        </p:spPr>
        <p:txBody>
          <a:bodyPr vert="eaVert" anchor="ctr">
            <a:normAutofit/>
          </a:bodyPr>
          <a:lstStyle>
            <a:lvl1pPr algn="l">
              <a:defRPr sz="2800" b="0" kern="1200" cap="all">
                <a:ln w="11430"/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44450" dist="41910" dir="1860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4348" y="612777"/>
            <a:ext cx="6858048" cy="4745051"/>
          </a:xfrm>
          <a:ln w="38100" cap="flat" cmpd="sng" algn="ctr">
            <a:gradFill flip="none"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path path="rect">
                <a:fillToRect l="100000" t="100000"/>
              </a:path>
              <a:tileRect r="-100000" b="-100000"/>
            </a:gradFill>
            <a:prstDash val="solid"/>
          </a:ln>
          <a:effectLst>
            <a:outerShdw blurRad="38100" dist="50800" dir="5400000" algn="tl" rotWithShape="0">
              <a:srgbClr val="000000">
                <a:alpha val="50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348" y="5500702"/>
            <a:ext cx="6858048" cy="92869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7350-C1A8-4BCB-99E7-CE03E1D6CFC4}" type="datetime1">
              <a:rPr lang="en-US" smtClean="0"/>
              <a:pPr/>
              <a:t>7/17/2017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8" name="Chevron 7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82919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C0764-0EBC-42E6-8293-80FBD81D8B39}" type="datetime1">
              <a:rPr lang="en-US" smtClean="0"/>
              <a:pPr/>
              <a:t>7/17/2017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154758"/>
          </a:xfrm>
        </p:spPr>
        <p:txBody>
          <a:bodyPr vert="eaVert"/>
          <a:lstStyle>
            <a:lvl1pPr>
              <a:defRPr>
                <a:effectLst>
                  <a:outerShdw blurRad="50800" dist="50800" dir="189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154758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F5853-7957-4BBD-B841-C2188A9D0F3F}" type="datetime1">
              <a:rPr lang="en-US" smtClean="0"/>
              <a:pPr/>
              <a:t>7/17/2017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3" cstate="print">
              <a:alphaModFix amt="30000"/>
              <a:duotone>
                <a:schemeClr val="accent1"/>
                <a:srgbClr val="FFFFFF"/>
              </a:duotone>
            </a:blip>
            <a:tile tx="0" ty="0" sx="100000" sy="100000" flip="none" algn="tl"/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/>
            <a:endParaRPr kumimoji="0" lang="zh-CN" altLang="en-US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8" name="Group 17"/>
          <p:cNvGrpSpPr/>
          <p:nvPr/>
        </p:nvGrpSpPr>
        <p:grpSpPr>
          <a:xfrm>
            <a:off x="0" y="6570024"/>
            <a:ext cx="9144000" cy="288000"/>
            <a:chOff x="0" y="6353387"/>
            <a:chExt cx="9144000" cy="361763"/>
          </a:xfrm>
        </p:grpSpPr>
        <p:grpSp>
          <p:nvGrpSpPr>
            <p:cNvPr id="9" name="Group 16"/>
            <p:cNvGrpSpPr/>
            <p:nvPr/>
          </p:nvGrpSpPr>
          <p:grpSpPr>
            <a:xfrm>
              <a:off x="0" y="6353387"/>
              <a:ext cx="8756597" cy="360000"/>
              <a:chOff x="1" y="6353387"/>
              <a:chExt cx="8756597" cy="360000"/>
            </a:xfrm>
          </p:grpSpPr>
          <p:sp>
            <p:nvSpPr>
              <p:cNvPr id="10" name="Freeform 9"/>
              <p:cNvSpPr/>
              <p:nvPr userDrawn="1"/>
            </p:nvSpPr>
            <p:spPr>
              <a:xfrm>
                <a:off x="1" y="6533387"/>
                <a:ext cx="8756597" cy="180000"/>
              </a:xfrm>
              <a:custGeom>
                <a:avLst/>
                <a:gdLst/>
                <a:ahLst/>
                <a:cxnLst/>
                <a:rect l="0" t="0" r="0" b="0"/>
                <a:pathLst>
                  <a:path w="7867650" h="177288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1">
                      <a:shade val="50000"/>
                      <a:alpha val="75000"/>
                    </a:schemeClr>
                  </a:gs>
                  <a:gs pos="100000">
                    <a:schemeClr val="accent1">
                      <a:tint val="40000"/>
                      <a:alpha val="5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/>
              </a:p>
            </p:txBody>
          </p:sp>
          <p:sp>
            <p:nvSpPr>
              <p:cNvPr id="11" name="Freeform 10"/>
              <p:cNvSpPr/>
              <p:nvPr userDrawn="1"/>
            </p:nvSpPr>
            <p:spPr>
              <a:xfrm flipV="1">
                <a:off x="1" y="6353387"/>
                <a:ext cx="8756597" cy="180000"/>
              </a:xfrm>
              <a:custGeom>
                <a:avLst/>
                <a:gdLst/>
                <a:ahLst/>
                <a:cxnLst/>
                <a:rect l="0" t="0" r="0" b="0"/>
                <a:pathLst>
                  <a:path w="7867650" h="177288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1">
                      <a:shade val="75000"/>
                      <a:alpha val="75000"/>
                    </a:schemeClr>
                  </a:gs>
                  <a:gs pos="100000">
                    <a:schemeClr val="accent1">
                      <a:tint val="40000"/>
                      <a:alpha val="5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8640700" y="6354583"/>
              <a:ext cx="503300" cy="360567"/>
              <a:chOff x="8640700" y="6354583"/>
              <a:chExt cx="503300" cy="360567"/>
            </a:xfrm>
          </p:grpSpPr>
          <p:sp>
            <p:nvSpPr>
              <p:cNvPr id="12" name="Chevron 11"/>
              <p:cNvSpPr/>
              <p:nvPr userDrawn="1"/>
            </p:nvSpPr>
            <p:spPr>
              <a:xfrm flipH="1">
                <a:off x="8640700" y="6354583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Chevron 12"/>
              <p:cNvSpPr/>
              <p:nvPr userDrawn="1"/>
            </p:nvSpPr>
            <p:spPr>
              <a:xfrm flipH="1">
                <a:off x="8767248" y="6355150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shade val="75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Chevron 13"/>
              <p:cNvSpPr/>
              <p:nvPr userDrawn="1"/>
            </p:nvSpPr>
            <p:spPr>
              <a:xfrm flipH="1">
                <a:off x="8894116" y="6355000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shade val="75000"/>
                    </a:schemeClr>
                  </a:gs>
                  <a:gs pos="100000">
                    <a:schemeClr val="accent1">
                      <a:shade val="50000"/>
                      <a:shade val="2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threePt" dir="tl">
                <a:rot lat="0" lon="0" rev="7200000"/>
              </a:lightRig>
            </a:scene3d>
            <a:sp3d contourW="6350">
              <a:contourClr>
                <a:schemeClr val="accent1"/>
              </a:contourClr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70000"/>
            <a:ext cx="1643042" cy="288000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C6257-DCB5-43CE-8728-EF99F78DD135}" type="datetime1">
              <a:rPr lang="en-US" smtClean="0"/>
              <a:pPr/>
              <a:t>7/17/2017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43042" y="6570000"/>
            <a:ext cx="4214842" cy="288000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2528" y="6570000"/>
            <a:ext cx="571472" cy="288000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252520C0-E5E5-4B28-9CDB-6FC48B67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lang="zh-CN" altLang="en-US" sz="4400" b="1" kern="1200" dirty="0">
          <a:ln w="11430"/>
          <a:gradFill flip="none" rotWithShape="1">
            <a:gsLst>
              <a:gs pos="0">
                <a:schemeClr val="accent2"/>
              </a:gs>
              <a:gs pos="45000">
                <a:schemeClr val="accent2">
                  <a:tint val="60000"/>
                </a:schemeClr>
              </a:gs>
              <a:gs pos="90000">
                <a:schemeClr val="accent2">
                  <a:tint val="40000"/>
                </a:schemeClr>
              </a:gs>
              <a:gs pos="100000">
                <a:schemeClr val="accent2">
                  <a:tint val="20000"/>
                </a:schemeClr>
              </a:gs>
            </a:gsLst>
            <a:lin ang="5400000" scaled="1"/>
            <a:tileRect/>
          </a:gradFill>
          <a:effectLst>
            <a:outerShdw blurRad="44450" dist="41910" dir="3600000" algn="tl">
              <a:srgbClr val="000000">
                <a:alpha val="50000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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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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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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cap="all" dirty="0"/>
              <a:t>ET 2006 : Data Structures &amp; Algorithms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Lecture 2: Algorithm Design Techniques – Recursion, Divide and </a:t>
            </a:r>
            <a:r>
              <a:rPr lang="en-US" sz="3600" dirty="0" smtClean="0"/>
              <a:t>Conquer Approaches</a:t>
            </a:r>
            <a:endParaRPr lang="en-US" sz="3600" dirty="0" smtClean="0"/>
          </a:p>
          <a:p>
            <a:endParaRPr lang="en-US" sz="2200" dirty="0" smtClean="0"/>
          </a:p>
          <a:p>
            <a:r>
              <a:rPr lang="en-US" sz="3600" b="1" dirty="0" smtClean="0">
                <a:latin typeface="Monotype Corsiva" pitchFamily="66" charset="0"/>
              </a:rPr>
              <a:t>Malaka Walpola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small" dirty="0" smtClean="0"/>
              <a:t>Outline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Recursion</a:t>
            </a:r>
          </a:p>
          <a:p>
            <a:r>
              <a:rPr lang="en-US" dirty="0" smtClean="0"/>
              <a:t>Divide &amp; Conquer </a:t>
            </a:r>
            <a:r>
              <a:rPr lang="en-US" dirty="0" smtClean="0"/>
              <a:t>Approach</a:t>
            </a:r>
          </a:p>
          <a:p>
            <a:r>
              <a:rPr lang="en-US" dirty="0" smtClean="0"/>
              <a:t>Solving Sample Problems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Learning Outcomes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successfully studying contents covered in this lecture, students should be able to,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xplain and develop recursive algorithms</a:t>
            </a:r>
          </a:p>
          <a:p>
            <a:pPr lvl="1"/>
            <a:r>
              <a:rPr lang="en-US" dirty="0" smtClean="0"/>
              <a:t>explain the divide &amp; conquer algorithm design technique</a:t>
            </a:r>
          </a:p>
          <a:p>
            <a:pPr lvl="1"/>
            <a:r>
              <a:rPr lang="en-US" dirty="0" smtClean="0"/>
              <a:t>solve simple computational problems using recursion and divide &amp; conquer approaches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Recursion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Solving large/complex problems</a:t>
            </a:r>
          </a:p>
          <a:p>
            <a:pPr lvl="1"/>
            <a:r>
              <a:rPr lang="en-US" dirty="0"/>
              <a:t>Important to think of the solutions at a higher level of abstraction</a:t>
            </a:r>
          </a:p>
          <a:p>
            <a:pPr lvl="1"/>
            <a:r>
              <a:rPr lang="en-US" dirty="0"/>
              <a:t>Common solutions that we can re-apply to many related problems</a:t>
            </a:r>
          </a:p>
          <a:p>
            <a:pPr lvl="2"/>
            <a:r>
              <a:rPr lang="en-US" dirty="0"/>
              <a:t>E.g., if we have a solution to sort a list of integers, we should be able to use a similar solution to sort a list of floating point numbers without having to “re-invent the </a:t>
            </a:r>
            <a:r>
              <a:rPr lang="en-US" dirty="0" err="1"/>
              <a:t>wheel”An</a:t>
            </a:r>
            <a:r>
              <a:rPr lang="en-US" dirty="0"/>
              <a:t> algorithm or function that </a:t>
            </a:r>
            <a:r>
              <a:rPr lang="en-US" b="1" dirty="0" smtClean="0"/>
              <a:t>calls itself </a:t>
            </a:r>
            <a:r>
              <a:rPr lang="en-US" dirty="0" smtClean="0"/>
              <a:t>directly or indirectly</a:t>
            </a:r>
            <a:r>
              <a:rPr lang="en-US" b="1" dirty="0" smtClean="0"/>
              <a:t> </a:t>
            </a:r>
            <a:r>
              <a:rPr lang="en-US" dirty="0" smtClean="0"/>
              <a:t>to </a:t>
            </a:r>
            <a:r>
              <a:rPr lang="en-US" b="1" dirty="0" smtClean="0"/>
              <a:t>solve a</a:t>
            </a:r>
            <a:r>
              <a:rPr lang="en-US" dirty="0" smtClean="0"/>
              <a:t> </a:t>
            </a:r>
            <a:r>
              <a:rPr lang="en-US" b="1" dirty="0" smtClean="0"/>
              <a:t>smaller version </a:t>
            </a:r>
            <a:r>
              <a:rPr lang="en-US" dirty="0" smtClean="0"/>
              <a:t>of its task is recursive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88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Recursion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algorithm or function that </a:t>
            </a:r>
            <a:r>
              <a:rPr lang="en-US" b="1" dirty="0" smtClean="0"/>
              <a:t>calls itself </a:t>
            </a:r>
            <a:r>
              <a:rPr lang="en-US" dirty="0" smtClean="0"/>
              <a:t>directly or indirectly</a:t>
            </a:r>
            <a:r>
              <a:rPr lang="en-US" b="1" dirty="0" smtClean="0"/>
              <a:t> </a:t>
            </a:r>
            <a:r>
              <a:rPr lang="en-US" dirty="0" smtClean="0"/>
              <a:t>to </a:t>
            </a:r>
            <a:r>
              <a:rPr lang="en-US" b="1" dirty="0" smtClean="0"/>
              <a:t>solve a</a:t>
            </a:r>
            <a:r>
              <a:rPr lang="en-US" dirty="0" smtClean="0"/>
              <a:t> </a:t>
            </a:r>
            <a:r>
              <a:rPr lang="en-US" b="1" dirty="0" smtClean="0"/>
              <a:t>smaller version </a:t>
            </a:r>
            <a:r>
              <a:rPr lang="en-US" dirty="0" smtClean="0"/>
              <a:t>of its task is recursive</a:t>
            </a:r>
          </a:p>
          <a:p>
            <a:r>
              <a:rPr lang="en-US" dirty="0" smtClean="0"/>
              <a:t>Recursion occurs until a final call which does not require further recursion</a:t>
            </a:r>
          </a:p>
          <a:p>
            <a:pPr lvl="1"/>
            <a:r>
              <a:rPr lang="en-US" dirty="0" smtClean="0"/>
              <a:t>Terminating condition(s)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cap="small" dirty="0"/>
              <a:t>Recursion – Sample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Recursive Solutions</a:t>
            </a:r>
            <a:endParaRPr lang="en-US" dirty="0" smtClean="0"/>
          </a:p>
          <a:p>
            <a:pPr lvl="1"/>
            <a:r>
              <a:rPr lang="en-US" dirty="0" smtClean="0"/>
              <a:t>Factorial</a:t>
            </a:r>
          </a:p>
          <a:p>
            <a:pPr lvl="1"/>
            <a:r>
              <a:rPr lang="en-US" dirty="0" smtClean="0"/>
              <a:t>Searching in a Linked List</a:t>
            </a:r>
          </a:p>
          <a:p>
            <a:pPr lvl="1"/>
            <a:r>
              <a:rPr lang="en-US" dirty="0" smtClean="0"/>
              <a:t>Creating a long string by duplicating a string several times</a:t>
            </a:r>
          </a:p>
          <a:p>
            <a:pPr lvl="1"/>
            <a:r>
              <a:rPr lang="en-US" dirty="0" smtClean="0"/>
              <a:t>Searching in an array</a:t>
            </a:r>
          </a:p>
          <a:p>
            <a:pPr lvl="1"/>
            <a:r>
              <a:rPr lang="en-US" dirty="0" smtClean="0"/>
              <a:t>Checking </a:t>
            </a:r>
            <a:r>
              <a:rPr lang="en-US" dirty="0"/>
              <a:t>whether a given string is a </a:t>
            </a:r>
            <a:r>
              <a:rPr lang="en-US" dirty="0" smtClean="0"/>
              <a:t>palindrome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50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cap="small" dirty="0" smtClean="0"/>
              <a:t>Recursion – Sample Problems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Factorial – n!</a:t>
            </a:r>
          </a:p>
          <a:p>
            <a:pPr lvl="1"/>
            <a:r>
              <a:rPr lang="en-US" dirty="0" smtClean="0"/>
              <a:t>n</a:t>
            </a:r>
            <a:r>
              <a:rPr lang="en-US" dirty="0"/>
              <a:t>! = n X (n-1) X (n-2) X … X 3 X 2 X 1</a:t>
            </a:r>
          </a:p>
          <a:p>
            <a:pPr lvl="1"/>
            <a:r>
              <a:rPr lang="en-US" dirty="0"/>
              <a:t>0! = 1 by </a:t>
            </a:r>
            <a:r>
              <a:rPr lang="en-US" dirty="0" smtClean="0"/>
              <a:t>definition</a:t>
            </a:r>
          </a:p>
          <a:p>
            <a:pPr lvl="1"/>
            <a:r>
              <a:rPr lang="en-US" dirty="0" smtClean="0"/>
              <a:t>Write the pseudocode of the program to calculate factorial using above definition</a:t>
            </a:r>
            <a:endParaRPr lang="en-US" dirty="0"/>
          </a:p>
          <a:p>
            <a:pPr lvl="1"/>
            <a:r>
              <a:rPr lang="en-US" dirty="0"/>
              <a:t>Can write a recursive definition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5127704"/>
              </p:ext>
            </p:extLst>
          </p:nvPr>
        </p:nvGraphicFramePr>
        <p:xfrm>
          <a:off x="2514600" y="4769485"/>
          <a:ext cx="53340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Equation" r:id="rId3" imgW="1600200" imgH="457200" progId="Equation.3">
                  <p:embed/>
                </p:oleObj>
              </mc:Choice>
              <mc:Fallback>
                <p:oleObj name="Equation" r:id="rId3" imgW="1600200" imgH="457200" progId="Equation.3">
                  <p:embed/>
                  <p:pic>
                    <p:nvPicPr>
                      <p:cNvPr id="13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769485"/>
                        <a:ext cx="5334000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783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cap="small" dirty="0" smtClean="0"/>
              <a:t>Recursion – Sample Problems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Factorial using recursive definition</a:t>
            </a:r>
          </a:p>
          <a:p>
            <a:pPr marL="857250" lvl="2" indent="0">
              <a:buNone/>
            </a:pP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factorial (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{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57250" lvl="2" indent="0">
              <a:buNone/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if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(n==0)</a:t>
            </a:r>
          </a:p>
          <a:p>
            <a:pPr marL="857250" lvl="2" indent="0">
              <a:buNone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return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1;</a:t>
            </a:r>
          </a:p>
          <a:p>
            <a:pPr marL="857250" lvl="2" indent="0">
              <a:buNone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else 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57250" lvl="2" indent="0">
              <a:buNone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return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 * factorial(n-1);</a:t>
            </a:r>
          </a:p>
          <a:p>
            <a:pPr marL="857250" lvl="2" indent="0">
              <a:buNone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}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6318138"/>
              </p:ext>
            </p:extLst>
          </p:nvPr>
        </p:nvGraphicFramePr>
        <p:xfrm>
          <a:off x="3733800" y="4953000"/>
          <a:ext cx="53340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Equation" r:id="rId3" imgW="1600200" imgH="457200" progId="Equation.3">
                  <p:embed/>
                </p:oleObj>
              </mc:Choice>
              <mc:Fallback>
                <p:oleObj name="Equation" r:id="rId3" imgW="1600200" imgH="4572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4953000"/>
                        <a:ext cx="5334000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379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 Tree</a:t>
            </a:r>
            <a:endParaRPr lang="en-US" sz="20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295400"/>
          </a:xfrm>
        </p:spPr>
        <p:txBody>
          <a:bodyPr/>
          <a:lstStyle/>
          <a:p>
            <a:pPr marL="609600" indent="-609600">
              <a:buClr>
                <a:schemeClr val="tx1"/>
              </a:buClr>
            </a:pPr>
            <a:r>
              <a:rPr lang="en-US" sz="3600" dirty="0" smtClean="0">
                <a:sym typeface="Symbol" pitchFamily="18" charset="2"/>
              </a:rPr>
              <a:t>A convenient way to visualize what happens during recursion</a:t>
            </a: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1219200" y="2986723"/>
            <a:ext cx="5199063" cy="3551237"/>
            <a:chOff x="1518" y="1891"/>
            <a:chExt cx="3275" cy="2237"/>
          </a:xfrm>
        </p:grpSpPr>
        <p:sp>
          <p:nvSpPr>
            <p:cNvPr id="17418" name="Text Box 4"/>
            <p:cNvSpPr txBox="1">
              <a:spLocks noChangeArrowheads="1"/>
            </p:cNvSpPr>
            <p:nvPr/>
          </p:nvSpPr>
          <p:spPr bwMode="auto">
            <a:xfrm>
              <a:off x="2102" y="1891"/>
              <a:ext cx="360" cy="3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i="1"/>
                <a:t>n</a:t>
              </a:r>
              <a:r>
                <a:rPr lang="en-US" sz="3200"/>
                <a:t>!</a:t>
              </a:r>
            </a:p>
          </p:txBody>
        </p:sp>
        <p:sp>
          <p:nvSpPr>
            <p:cNvPr id="17419" name="Text Box 5"/>
            <p:cNvSpPr txBox="1">
              <a:spLocks noChangeArrowheads="1"/>
            </p:cNvSpPr>
            <p:nvPr/>
          </p:nvSpPr>
          <p:spPr bwMode="auto">
            <a:xfrm>
              <a:off x="1518" y="2352"/>
              <a:ext cx="274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i="1"/>
                <a:t>n</a:t>
              </a:r>
            </a:p>
          </p:txBody>
        </p:sp>
        <p:sp>
          <p:nvSpPr>
            <p:cNvPr id="17420" name="Text Box 6"/>
            <p:cNvSpPr txBox="1">
              <a:spLocks noChangeArrowheads="1"/>
            </p:cNvSpPr>
            <p:nvPr/>
          </p:nvSpPr>
          <p:spPr bwMode="auto">
            <a:xfrm>
              <a:off x="2544" y="2352"/>
              <a:ext cx="761" cy="3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/>
                <a:t>(</a:t>
              </a:r>
              <a:r>
                <a:rPr lang="en-US" sz="3200" i="1"/>
                <a:t>n</a:t>
              </a:r>
              <a:r>
                <a:rPr lang="en-US" sz="3200"/>
                <a:t>-1)!</a:t>
              </a:r>
            </a:p>
          </p:txBody>
        </p:sp>
        <p:sp>
          <p:nvSpPr>
            <p:cNvPr id="17421" name="Text Box 7"/>
            <p:cNvSpPr txBox="1">
              <a:spLocks noChangeArrowheads="1"/>
            </p:cNvSpPr>
            <p:nvPr/>
          </p:nvSpPr>
          <p:spPr bwMode="auto">
            <a:xfrm>
              <a:off x="3354" y="2832"/>
              <a:ext cx="761" cy="3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/>
                <a:t>(</a:t>
              </a:r>
              <a:r>
                <a:rPr lang="en-US" sz="3200" i="1"/>
                <a:t>n</a:t>
              </a:r>
              <a:r>
                <a:rPr lang="en-US" sz="3200"/>
                <a:t>-2)!</a:t>
              </a:r>
            </a:p>
          </p:txBody>
        </p:sp>
        <p:sp>
          <p:nvSpPr>
            <p:cNvPr id="17422" name="Text Box 8"/>
            <p:cNvSpPr txBox="1">
              <a:spLocks noChangeArrowheads="1"/>
            </p:cNvSpPr>
            <p:nvPr/>
          </p:nvSpPr>
          <p:spPr bwMode="auto">
            <a:xfrm>
              <a:off x="4458" y="3715"/>
              <a:ext cx="335" cy="37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/>
                <a:t>0!</a:t>
              </a:r>
            </a:p>
          </p:txBody>
        </p:sp>
        <p:sp>
          <p:nvSpPr>
            <p:cNvPr id="17423" name="Text Box 9"/>
            <p:cNvSpPr txBox="1">
              <a:spLocks noChangeArrowheads="1"/>
            </p:cNvSpPr>
            <p:nvPr/>
          </p:nvSpPr>
          <p:spPr bwMode="auto">
            <a:xfrm>
              <a:off x="1680" y="2880"/>
              <a:ext cx="503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i="1"/>
                <a:t>n</a:t>
              </a:r>
              <a:r>
                <a:rPr lang="en-US" sz="3200"/>
                <a:t>-1</a:t>
              </a:r>
            </a:p>
          </p:txBody>
        </p:sp>
        <p:sp>
          <p:nvSpPr>
            <p:cNvPr id="17424" name="Text Box 10"/>
            <p:cNvSpPr txBox="1">
              <a:spLocks noChangeArrowheads="1"/>
            </p:cNvSpPr>
            <p:nvPr/>
          </p:nvSpPr>
          <p:spPr bwMode="auto">
            <a:xfrm>
              <a:off x="2640" y="3312"/>
              <a:ext cx="503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i="1"/>
                <a:t>n</a:t>
              </a:r>
              <a:r>
                <a:rPr lang="en-US" sz="3200"/>
                <a:t>-2</a:t>
              </a:r>
            </a:p>
          </p:txBody>
        </p:sp>
        <p:sp>
          <p:nvSpPr>
            <p:cNvPr id="17425" name="Text Box 11"/>
            <p:cNvSpPr txBox="1">
              <a:spLocks noChangeArrowheads="1"/>
            </p:cNvSpPr>
            <p:nvPr/>
          </p:nvSpPr>
          <p:spPr bwMode="auto">
            <a:xfrm>
              <a:off x="2160" y="2400"/>
              <a:ext cx="21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3200"/>
                <a:t>*</a:t>
              </a:r>
            </a:p>
          </p:txBody>
        </p:sp>
        <p:sp>
          <p:nvSpPr>
            <p:cNvPr id="17426" name="Text Box 12"/>
            <p:cNvSpPr txBox="1">
              <a:spLocks noChangeArrowheads="1"/>
            </p:cNvSpPr>
            <p:nvPr/>
          </p:nvSpPr>
          <p:spPr bwMode="auto">
            <a:xfrm>
              <a:off x="2832" y="2880"/>
              <a:ext cx="21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/>
                <a:t>*</a:t>
              </a:r>
            </a:p>
          </p:txBody>
        </p:sp>
        <p:sp>
          <p:nvSpPr>
            <p:cNvPr id="17427" name="Text Box 13"/>
            <p:cNvSpPr txBox="1">
              <a:spLocks noChangeArrowheads="1"/>
            </p:cNvSpPr>
            <p:nvPr/>
          </p:nvSpPr>
          <p:spPr bwMode="auto">
            <a:xfrm>
              <a:off x="3648" y="3312"/>
              <a:ext cx="21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/>
                <a:t>*</a:t>
              </a:r>
            </a:p>
          </p:txBody>
        </p:sp>
        <p:sp>
          <p:nvSpPr>
            <p:cNvPr id="17428" name="Line 14"/>
            <p:cNvSpPr>
              <a:spLocks noChangeShapeType="1"/>
            </p:cNvSpPr>
            <p:nvPr/>
          </p:nvSpPr>
          <p:spPr bwMode="auto">
            <a:xfrm>
              <a:off x="2256" y="2256"/>
              <a:ext cx="28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9" name="Line 16"/>
            <p:cNvSpPr>
              <a:spLocks noChangeShapeType="1"/>
            </p:cNvSpPr>
            <p:nvPr/>
          </p:nvSpPr>
          <p:spPr bwMode="auto">
            <a:xfrm>
              <a:off x="2880" y="2736"/>
              <a:ext cx="48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0" name="Line 18"/>
            <p:cNvSpPr>
              <a:spLocks noChangeShapeType="1"/>
            </p:cNvSpPr>
            <p:nvPr/>
          </p:nvSpPr>
          <p:spPr bwMode="auto">
            <a:xfrm>
              <a:off x="3792" y="3216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1" name="Line 20"/>
            <p:cNvSpPr>
              <a:spLocks noChangeShapeType="1"/>
            </p:cNvSpPr>
            <p:nvPr/>
          </p:nvSpPr>
          <p:spPr bwMode="auto">
            <a:xfrm>
              <a:off x="4128" y="3504"/>
              <a:ext cx="288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2" name="Text Box 21"/>
            <p:cNvSpPr txBox="1">
              <a:spLocks noChangeArrowheads="1"/>
            </p:cNvSpPr>
            <p:nvPr/>
          </p:nvSpPr>
          <p:spPr bwMode="auto">
            <a:xfrm>
              <a:off x="4152" y="3763"/>
              <a:ext cx="21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/>
                <a:t>*</a:t>
              </a:r>
            </a:p>
          </p:txBody>
        </p:sp>
        <p:sp>
          <p:nvSpPr>
            <p:cNvPr id="17433" name="Text Box 22"/>
            <p:cNvSpPr txBox="1">
              <a:spLocks noChangeArrowheads="1"/>
            </p:cNvSpPr>
            <p:nvPr/>
          </p:nvSpPr>
          <p:spPr bwMode="auto">
            <a:xfrm>
              <a:off x="3870" y="3696"/>
              <a:ext cx="25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/>
                <a:t>1</a:t>
              </a:r>
            </a:p>
          </p:txBody>
        </p:sp>
        <p:sp>
          <p:nvSpPr>
            <p:cNvPr id="17434" name="Line 23"/>
            <p:cNvSpPr>
              <a:spLocks noChangeShapeType="1"/>
            </p:cNvSpPr>
            <p:nvPr/>
          </p:nvSpPr>
          <p:spPr bwMode="auto">
            <a:xfrm flipH="1">
              <a:off x="1776" y="2256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5" name="Line 24"/>
            <p:cNvSpPr>
              <a:spLocks noChangeShapeType="1"/>
            </p:cNvSpPr>
            <p:nvPr/>
          </p:nvSpPr>
          <p:spPr bwMode="auto">
            <a:xfrm flipH="1">
              <a:off x="2208" y="2736"/>
              <a:ext cx="48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6" name="Line 25"/>
            <p:cNvSpPr>
              <a:spLocks noChangeShapeType="1"/>
            </p:cNvSpPr>
            <p:nvPr/>
          </p:nvSpPr>
          <p:spPr bwMode="auto">
            <a:xfrm flipH="1">
              <a:off x="3120" y="3216"/>
              <a:ext cx="38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8635" name="AutoShape 27"/>
          <p:cNvSpPr>
            <a:spLocks noChangeArrowheads="1"/>
          </p:cNvSpPr>
          <p:nvPr/>
        </p:nvSpPr>
        <p:spPr bwMode="auto">
          <a:xfrm rot="1845554">
            <a:off x="3513138" y="3700463"/>
            <a:ext cx="4886325" cy="838200"/>
          </a:xfrm>
          <a:prstGeom prst="leftArrow">
            <a:avLst>
              <a:gd name="adj1" fmla="val 50000"/>
              <a:gd name="adj2" fmla="val 132028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Build solution: bottom to top</a:t>
            </a:r>
          </a:p>
        </p:txBody>
      </p:sp>
      <p:sp>
        <p:nvSpPr>
          <p:cNvPr id="68638" name="AutoShape 30"/>
          <p:cNvSpPr>
            <a:spLocks noChangeArrowheads="1"/>
          </p:cNvSpPr>
          <p:nvPr/>
        </p:nvSpPr>
        <p:spPr bwMode="auto">
          <a:xfrm>
            <a:off x="6705600" y="5715000"/>
            <a:ext cx="1981200" cy="838200"/>
          </a:xfrm>
          <a:prstGeom prst="wedgeRoundRectCallout">
            <a:avLst>
              <a:gd name="adj1" fmla="val -65144"/>
              <a:gd name="adj2" fmla="val 7764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68639" name="Text Box 31"/>
          <p:cNvSpPr txBox="1">
            <a:spLocks noChangeArrowheads="1"/>
          </p:cNvSpPr>
          <p:nvPr/>
        </p:nvSpPr>
        <p:spPr bwMode="auto">
          <a:xfrm>
            <a:off x="6781800" y="5730875"/>
            <a:ext cx="1905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Terminating condition</a:t>
            </a:r>
          </a:p>
        </p:txBody>
      </p:sp>
      <p:sp>
        <p:nvSpPr>
          <p:cNvPr id="17417" name="Slide Number Placeholder 3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73383DF-88EB-430B-987C-CCB0E917A53A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1039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8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35" grpId="0" animBg="1"/>
      <p:bldP spid="68638" grpId="0" animBg="1"/>
      <p:bldP spid="686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US" dirty="0"/>
              <a:t>Recursion Tree</a:t>
            </a:r>
            <a:endParaRPr lang="en-US" sz="2000" dirty="0" smtClean="0"/>
          </a:p>
        </p:txBody>
      </p:sp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1828800" y="1600200"/>
            <a:ext cx="531813" cy="588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5!</a:t>
            </a:r>
          </a:p>
        </p:txBody>
      </p:sp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1143000" y="2514600"/>
            <a:ext cx="4095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5</a:t>
            </a:r>
          </a:p>
        </p:txBody>
      </p:sp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2668588" y="2535238"/>
            <a:ext cx="531812" cy="5889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4!</a:t>
            </a:r>
          </a:p>
        </p:txBody>
      </p:sp>
      <p:sp>
        <p:nvSpPr>
          <p:cNvPr id="18438" name="Text Box 8"/>
          <p:cNvSpPr txBox="1">
            <a:spLocks noChangeArrowheads="1"/>
          </p:cNvSpPr>
          <p:nvPr/>
        </p:nvSpPr>
        <p:spPr bwMode="auto">
          <a:xfrm>
            <a:off x="3659188" y="3429000"/>
            <a:ext cx="531812" cy="588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3!</a:t>
            </a:r>
          </a:p>
        </p:txBody>
      </p:sp>
      <p:sp>
        <p:nvSpPr>
          <p:cNvPr id="18439" name="Text Box 9"/>
          <p:cNvSpPr txBox="1">
            <a:spLocks noChangeArrowheads="1"/>
          </p:cNvSpPr>
          <p:nvPr/>
        </p:nvSpPr>
        <p:spPr bwMode="auto">
          <a:xfrm>
            <a:off x="6707188" y="6040438"/>
            <a:ext cx="531812" cy="5889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0!</a:t>
            </a:r>
          </a:p>
        </p:txBody>
      </p:sp>
      <p:sp>
        <p:nvSpPr>
          <p:cNvPr id="18440" name="Text Box 10"/>
          <p:cNvSpPr txBox="1">
            <a:spLocks noChangeArrowheads="1"/>
          </p:cNvSpPr>
          <p:nvPr/>
        </p:nvSpPr>
        <p:spPr bwMode="auto">
          <a:xfrm>
            <a:off x="2133600" y="3429000"/>
            <a:ext cx="4095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4</a:t>
            </a:r>
          </a:p>
        </p:txBody>
      </p:sp>
      <p:sp>
        <p:nvSpPr>
          <p:cNvPr id="18441" name="Text Box 11"/>
          <p:cNvSpPr txBox="1">
            <a:spLocks noChangeArrowheads="1"/>
          </p:cNvSpPr>
          <p:nvPr/>
        </p:nvSpPr>
        <p:spPr bwMode="auto">
          <a:xfrm>
            <a:off x="3048000" y="4449763"/>
            <a:ext cx="4095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3</a:t>
            </a:r>
          </a:p>
        </p:txBody>
      </p:sp>
      <p:sp>
        <p:nvSpPr>
          <p:cNvPr id="18442" name="Text Box 12"/>
          <p:cNvSpPr txBox="1">
            <a:spLocks noChangeArrowheads="1"/>
          </p:cNvSpPr>
          <p:nvPr/>
        </p:nvSpPr>
        <p:spPr bwMode="auto">
          <a:xfrm>
            <a:off x="1905000" y="2590800"/>
            <a:ext cx="3429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/>
              <a:t>*</a:t>
            </a:r>
          </a:p>
        </p:txBody>
      </p:sp>
      <p:sp>
        <p:nvSpPr>
          <p:cNvPr id="18443" name="Text Box 13"/>
          <p:cNvSpPr txBox="1">
            <a:spLocks noChangeArrowheads="1"/>
          </p:cNvSpPr>
          <p:nvPr/>
        </p:nvSpPr>
        <p:spPr bwMode="auto">
          <a:xfrm>
            <a:off x="2895600" y="3505200"/>
            <a:ext cx="3429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*</a:t>
            </a:r>
          </a:p>
        </p:txBody>
      </p:sp>
      <p:sp>
        <p:nvSpPr>
          <p:cNvPr id="18444" name="Text Box 14"/>
          <p:cNvSpPr txBox="1">
            <a:spLocks noChangeArrowheads="1"/>
          </p:cNvSpPr>
          <p:nvPr/>
        </p:nvSpPr>
        <p:spPr bwMode="auto">
          <a:xfrm>
            <a:off x="3810000" y="4495800"/>
            <a:ext cx="3429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*</a:t>
            </a:r>
          </a:p>
        </p:txBody>
      </p:sp>
      <p:sp>
        <p:nvSpPr>
          <p:cNvPr id="18445" name="Text Box 19"/>
          <p:cNvSpPr txBox="1">
            <a:spLocks noChangeArrowheads="1"/>
          </p:cNvSpPr>
          <p:nvPr/>
        </p:nvSpPr>
        <p:spPr bwMode="auto">
          <a:xfrm>
            <a:off x="4724400" y="5410200"/>
            <a:ext cx="3429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*</a:t>
            </a:r>
          </a:p>
        </p:txBody>
      </p:sp>
      <p:sp>
        <p:nvSpPr>
          <p:cNvPr id="82968" name="AutoShape 24"/>
          <p:cNvSpPr>
            <a:spLocks noChangeArrowheads="1"/>
          </p:cNvSpPr>
          <p:nvPr/>
        </p:nvSpPr>
        <p:spPr bwMode="auto">
          <a:xfrm rot="2287731">
            <a:off x="3910013" y="2720975"/>
            <a:ext cx="4846637" cy="838200"/>
          </a:xfrm>
          <a:prstGeom prst="leftArrow">
            <a:avLst>
              <a:gd name="adj1" fmla="val 50000"/>
              <a:gd name="adj2" fmla="val 13205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Build solution: bottom to top</a:t>
            </a:r>
          </a:p>
        </p:txBody>
      </p:sp>
      <p:sp>
        <p:nvSpPr>
          <p:cNvPr id="18447" name="Text Box 28"/>
          <p:cNvSpPr txBox="1">
            <a:spLocks noChangeArrowheads="1"/>
          </p:cNvSpPr>
          <p:nvPr/>
        </p:nvSpPr>
        <p:spPr bwMode="auto">
          <a:xfrm>
            <a:off x="4573588" y="4495800"/>
            <a:ext cx="531812" cy="588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2!</a:t>
            </a:r>
          </a:p>
        </p:txBody>
      </p:sp>
      <p:sp>
        <p:nvSpPr>
          <p:cNvPr id="18448" name="Text Box 29"/>
          <p:cNvSpPr txBox="1">
            <a:spLocks noChangeArrowheads="1"/>
          </p:cNvSpPr>
          <p:nvPr/>
        </p:nvSpPr>
        <p:spPr bwMode="auto">
          <a:xfrm>
            <a:off x="5564188" y="5354638"/>
            <a:ext cx="531812" cy="5889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1!</a:t>
            </a:r>
          </a:p>
        </p:txBody>
      </p:sp>
      <p:sp>
        <p:nvSpPr>
          <p:cNvPr id="18449" name="Text Box 30"/>
          <p:cNvSpPr txBox="1">
            <a:spLocks noChangeArrowheads="1"/>
          </p:cNvSpPr>
          <p:nvPr/>
        </p:nvSpPr>
        <p:spPr bwMode="auto">
          <a:xfrm>
            <a:off x="4038600" y="5410200"/>
            <a:ext cx="4095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2</a:t>
            </a:r>
          </a:p>
        </p:txBody>
      </p:sp>
      <p:sp>
        <p:nvSpPr>
          <p:cNvPr id="18450" name="Text Box 31"/>
          <p:cNvSpPr txBox="1">
            <a:spLocks noChangeArrowheads="1"/>
          </p:cNvSpPr>
          <p:nvPr/>
        </p:nvSpPr>
        <p:spPr bwMode="auto">
          <a:xfrm>
            <a:off x="5181600" y="6049963"/>
            <a:ext cx="4095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1</a:t>
            </a:r>
          </a:p>
        </p:txBody>
      </p:sp>
      <p:sp>
        <p:nvSpPr>
          <p:cNvPr id="18451" name="Text Box 33"/>
          <p:cNvSpPr txBox="1">
            <a:spLocks noChangeArrowheads="1"/>
          </p:cNvSpPr>
          <p:nvPr/>
        </p:nvSpPr>
        <p:spPr bwMode="auto">
          <a:xfrm>
            <a:off x="5905500" y="6126163"/>
            <a:ext cx="3429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*</a:t>
            </a:r>
          </a:p>
        </p:txBody>
      </p:sp>
      <p:sp>
        <p:nvSpPr>
          <p:cNvPr id="18452" name="Line 34"/>
          <p:cNvSpPr>
            <a:spLocks noChangeShapeType="1"/>
          </p:cNvSpPr>
          <p:nvPr/>
        </p:nvSpPr>
        <p:spPr bwMode="auto">
          <a:xfrm flipH="1">
            <a:off x="1600200" y="22098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3" name="Line 35"/>
          <p:cNvSpPr>
            <a:spLocks noChangeShapeType="1"/>
          </p:cNvSpPr>
          <p:nvPr/>
        </p:nvSpPr>
        <p:spPr bwMode="auto">
          <a:xfrm flipH="1">
            <a:off x="2514600" y="3124200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4" name="Line 36"/>
          <p:cNvSpPr>
            <a:spLocks noChangeShapeType="1"/>
          </p:cNvSpPr>
          <p:nvPr/>
        </p:nvSpPr>
        <p:spPr bwMode="auto">
          <a:xfrm flipH="1">
            <a:off x="3429000" y="4038600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5" name="Line 37"/>
          <p:cNvSpPr>
            <a:spLocks noChangeShapeType="1"/>
          </p:cNvSpPr>
          <p:nvPr/>
        </p:nvSpPr>
        <p:spPr bwMode="auto">
          <a:xfrm flipH="1">
            <a:off x="4419600" y="5105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6" name="Line 38"/>
          <p:cNvSpPr>
            <a:spLocks noChangeShapeType="1"/>
          </p:cNvSpPr>
          <p:nvPr/>
        </p:nvSpPr>
        <p:spPr bwMode="auto">
          <a:xfrm flipH="1">
            <a:off x="5562600" y="59436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7" name="Line 39"/>
          <p:cNvSpPr>
            <a:spLocks noChangeShapeType="1"/>
          </p:cNvSpPr>
          <p:nvPr/>
        </p:nvSpPr>
        <p:spPr bwMode="auto">
          <a:xfrm>
            <a:off x="2133600" y="2209800"/>
            <a:ext cx="533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8" name="Line 40"/>
          <p:cNvSpPr>
            <a:spLocks noChangeShapeType="1"/>
          </p:cNvSpPr>
          <p:nvPr/>
        </p:nvSpPr>
        <p:spPr bwMode="auto">
          <a:xfrm>
            <a:off x="3048000" y="31242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9" name="Line 41"/>
          <p:cNvSpPr>
            <a:spLocks noChangeShapeType="1"/>
          </p:cNvSpPr>
          <p:nvPr/>
        </p:nvSpPr>
        <p:spPr bwMode="auto">
          <a:xfrm>
            <a:off x="4038600" y="4038600"/>
            <a:ext cx="533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0" name="Line 42"/>
          <p:cNvSpPr>
            <a:spLocks noChangeShapeType="1"/>
          </p:cNvSpPr>
          <p:nvPr/>
        </p:nvSpPr>
        <p:spPr bwMode="auto">
          <a:xfrm>
            <a:off x="4876800" y="5105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1" name="Line 43"/>
          <p:cNvSpPr>
            <a:spLocks noChangeShapeType="1"/>
          </p:cNvSpPr>
          <p:nvPr/>
        </p:nvSpPr>
        <p:spPr bwMode="auto">
          <a:xfrm>
            <a:off x="5943600" y="5943600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988" name="Oval 44"/>
          <p:cNvSpPr>
            <a:spLocks noChangeArrowheads="1"/>
          </p:cNvSpPr>
          <p:nvPr/>
        </p:nvSpPr>
        <p:spPr bwMode="auto">
          <a:xfrm>
            <a:off x="7315200" y="5715000"/>
            <a:ext cx="990600" cy="6858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1</a:t>
            </a:r>
          </a:p>
        </p:txBody>
      </p:sp>
      <p:sp>
        <p:nvSpPr>
          <p:cNvPr id="82990" name="Oval 46"/>
          <p:cNvSpPr>
            <a:spLocks noChangeArrowheads="1"/>
          </p:cNvSpPr>
          <p:nvPr/>
        </p:nvSpPr>
        <p:spPr bwMode="auto">
          <a:xfrm>
            <a:off x="6172200" y="5029200"/>
            <a:ext cx="990600" cy="6858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1</a:t>
            </a:r>
          </a:p>
        </p:txBody>
      </p:sp>
      <p:sp>
        <p:nvSpPr>
          <p:cNvPr id="82991" name="Oval 47"/>
          <p:cNvSpPr>
            <a:spLocks noChangeArrowheads="1"/>
          </p:cNvSpPr>
          <p:nvPr/>
        </p:nvSpPr>
        <p:spPr bwMode="auto">
          <a:xfrm>
            <a:off x="5181600" y="4191000"/>
            <a:ext cx="990600" cy="6858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2</a:t>
            </a:r>
          </a:p>
        </p:txBody>
      </p:sp>
      <p:sp>
        <p:nvSpPr>
          <p:cNvPr id="82992" name="Oval 48"/>
          <p:cNvSpPr>
            <a:spLocks noChangeArrowheads="1"/>
          </p:cNvSpPr>
          <p:nvPr/>
        </p:nvSpPr>
        <p:spPr bwMode="auto">
          <a:xfrm>
            <a:off x="4267200" y="3200400"/>
            <a:ext cx="990600" cy="6858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6</a:t>
            </a:r>
          </a:p>
        </p:txBody>
      </p:sp>
      <p:sp>
        <p:nvSpPr>
          <p:cNvPr id="82993" name="Oval 49"/>
          <p:cNvSpPr>
            <a:spLocks noChangeArrowheads="1"/>
          </p:cNvSpPr>
          <p:nvPr/>
        </p:nvSpPr>
        <p:spPr bwMode="auto">
          <a:xfrm>
            <a:off x="3276600" y="2286000"/>
            <a:ext cx="990600" cy="6858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24</a:t>
            </a:r>
          </a:p>
        </p:txBody>
      </p:sp>
      <p:sp>
        <p:nvSpPr>
          <p:cNvPr id="82994" name="Oval 50"/>
          <p:cNvSpPr>
            <a:spLocks noChangeArrowheads="1"/>
          </p:cNvSpPr>
          <p:nvPr/>
        </p:nvSpPr>
        <p:spPr bwMode="auto">
          <a:xfrm>
            <a:off x="2438400" y="1295400"/>
            <a:ext cx="990600" cy="6858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120</a:t>
            </a:r>
          </a:p>
        </p:txBody>
      </p:sp>
      <p:sp>
        <p:nvSpPr>
          <p:cNvPr id="18469" name="Slide Number Placeholder 4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7197E9A-E61B-43DD-B789-D4B61B08B116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5978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2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2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2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2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2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2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68" grpId="0" animBg="1"/>
      <p:bldP spid="82988" grpId="0" animBg="1"/>
      <p:bldP spid="82990" grpId="0" animBg="1"/>
      <p:bldP spid="82991" grpId="0" animBg="1"/>
      <p:bldP spid="82992" grpId="0" animBg="1"/>
      <p:bldP spid="82993" grpId="0" animBg="1"/>
      <p:bldP spid="8299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cap="small" dirty="0"/>
              <a:t>Recursion – Sample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Compute the </a:t>
            </a:r>
            <a:r>
              <a:rPr lang="en-GB" i="1" dirty="0"/>
              <a:t>n</a:t>
            </a:r>
            <a:r>
              <a:rPr lang="en-GB" baseline="30000" dirty="0"/>
              <a:t>th</a:t>
            </a:r>
            <a:r>
              <a:rPr lang="en-GB" dirty="0"/>
              <a:t> power of </a:t>
            </a:r>
            <a:r>
              <a:rPr lang="en-GB" dirty="0" smtClean="0"/>
              <a:t>a number (x) – </a:t>
            </a:r>
            <a:r>
              <a:rPr lang="en-GB" i="1" dirty="0" err="1" smtClean="0"/>
              <a:t>x</a:t>
            </a:r>
            <a:r>
              <a:rPr lang="en-GB" i="1" baseline="30000" dirty="0" err="1" smtClean="0"/>
              <a:t>n</a:t>
            </a:r>
            <a:endParaRPr lang="en-GB" i="1" baseline="30000" dirty="0" smtClean="0"/>
          </a:p>
          <a:p>
            <a:pPr lvl="1"/>
            <a:r>
              <a:rPr lang="en-GB" dirty="0" err="1" smtClean="0"/>
              <a:t>x</a:t>
            </a:r>
            <a:r>
              <a:rPr lang="en-GB" baseline="30000" dirty="0" err="1" smtClean="0"/>
              <a:t>n</a:t>
            </a:r>
            <a:r>
              <a:rPr lang="en-GB" dirty="0" smtClean="0"/>
              <a:t> = </a:t>
            </a:r>
            <a:r>
              <a:rPr lang="en-GB" dirty="0" err="1" smtClean="0"/>
              <a:t>x.x.x.x.x</a:t>
            </a:r>
            <a:r>
              <a:rPr lang="en-GB" dirty="0" smtClean="0"/>
              <a:t>……..x – n times</a:t>
            </a:r>
          </a:p>
          <a:p>
            <a:pPr lvl="1"/>
            <a:r>
              <a:rPr lang="en-US" dirty="0" smtClean="0"/>
              <a:t>Write a program to calculate </a:t>
            </a:r>
            <a:r>
              <a:rPr lang="en-GB" dirty="0" err="1" smtClean="0"/>
              <a:t>x</a:t>
            </a:r>
            <a:r>
              <a:rPr lang="en-GB" baseline="30000" dirty="0" err="1" smtClean="0"/>
              <a:t>n</a:t>
            </a:r>
            <a:endParaRPr lang="en-GB" baseline="30000" dirty="0" smtClean="0"/>
          </a:p>
          <a:p>
            <a:pPr lvl="1"/>
            <a:r>
              <a:rPr lang="en-GB" dirty="0"/>
              <a:t>Recursive </a:t>
            </a:r>
            <a:r>
              <a:rPr lang="en-GB" dirty="0" smtClean="0"/>
              <a:t>definition</a:t>
            </a:r>
          </a:p>
          <a:p>
            <a:pPr marL="0" indent="0">
              <a:buNone/>
            </a:pPr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pPr lvl="2"/>
            <a:r>
              <a:rPr lang="en-GB" dirty="0" smtClean="0"/>
              <a:t>Write a recursive program</a:t>
            </a:r>
          </a:p>
          <a:p>
            <a:pPr lvl="2"/>
            <a:r>
              <a:rPr lang="en-US" dirty="0" smtClean="0"/>
              <a:t>How </a:t>
            </a:r>
            <a:r>
              <a:rPr lang="en-US" dirty="0"/>
              <a:t>many recursive calls will be there?</a:t>
            </a:r>
            <a:endParaRPr lang="en-GB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7762708"/>
              </p:ext>
            </p:extLst>
          </p:nvPr>
        </p:nvGraphicFramePr>
        <p:xfrm>
          <a:off x="2286000" y="3581400"/>
          <a:ext cx="4395788" cy="143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Equation" r:id="rId3" imgW="1396800" imgH="457200" progId="Equation.3">
                  <p:embed/>
                </p:oleObj>
              </mc:Choice>
              <mc:Fallback>
                <p:oleObj name="Equation" r:id="rId3" imgW="1396800" imgH="457200" progId="Equation.3">
                  <p:embed/>
                  <p:pic>
                    <p:nvPicPr>
                      <p:cNvPr id="2049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581400"/>
                        <a:ext cx="4395788" cy="14394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029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cap="small" dirty="0"/>
              <a:t>Recursion – Sample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Compute the </a:t>
            </a:r>
            <a:r>
              <a:rPr lang="en-GB" i="1" dirty="0"/>
              <a:t>n</a:t>
            </a:r>
            <a:r>
              <a:rPr lang="en-GB" baseline="30000" dirty="0"/>
              <a:t>th</a:t>
            </a:r>
            <a:r>
              <a:rPr lang="en-GB" dirty="0"/>
              <a:t> power of </a:t>
            </a:r>
            <a:r>
              <a:rPr lang="en-GB" dirty="0" smtClean="0"/>
              <a:t>a number (x) – </a:t>
            </a:r>
            <a:r>
              <a:rPr lang="en-GB" i="1" dirty="0" err="1" smtClean="0"/>
              <a:t>x</a:t>
            </a:r>
            <a:r>
              <a:rPr lang="en-GB" i="1" baseline="30000" dirty="0" err="1" smtClean="0"/>
              <a:t>n</a:t>
            </a:r>
            <a:endParaRPr lang="en-GB" i="1" baseline="30000" dirty="0" smtClean="0"/>
          </a:p>
          <a:p>
            <a:pPr lvl="1"/>
            <a:r>
              <a:rPr lang="en-US" dirty="0" smtClean="0"/>
              <a:t>A better recursive definition</a:t>
            </a:r>
          </a:p>
          <a:p>
            <a:pPr lvl="2"/>
            <a:r>
              <a:rPr lang="en-US" dirty="0" smtClean="0"/>
              <a:t>When </a:t>
            </a:r>
            <a:r>
              <a:rPr lang="en-US" b="1" dirty="0" smtClean="0"/>
              <a:t>n is odd</a:t>
            </a:r>
          </a:p>
          <a:p>
            <a:pPr lvl="2"/>
            <a:endParaRPr lang="en-US" b="1" dirty="0"/>
          </a:p>
          <a:p>
            <a:pPr lvl="2"/>
            <a:endParaRPr lang="en-US" b="1" dirty="0" smtClean="0"/>
          </a:p>
          <a:p>
            <a:pPr lvl="2"/>
            <a:r>
              <a:rPr lang="en-US" dirty="0" smtClean="0"/>
              <a:t>When </a:t>
            </a:r>
            <a:r>
              <a:rPr lang="en-US" b="1" dirty="0" smtClean="0"/>
              <a:t>n is</a:t>
            </a:r>
            <a:r>
              <a:rPr lang="en-US" dirty="0" smtClean="0"/>
              <a:t> </a:t>
            </a:r>
            <a:r>
              <a:rPr lang="en-US" b="1" dirty="0" smtClean="0"/>
              <a:t>even</a:t>
            </a:r>
          </a:p>
          <a:p>
            <a:pPr lvl="2"/>
            <a:endParaRPr lang="en-US" b="1" dirty="0"/>
          </a:p>
          <a:p>
            <a:pPr lvl="2"/>
            <a:endParaRPr lang="en-US" b="1" dirty="0" smtClean="0"/>
          </a:p>
          <a:p>
            <a:pPr lvl="2"/>
            <a:endParaRPr lang="en-US" b="1" dirty="0"/>
          </a:p>
          <a:p>
            <a:pPr lvl="2"/>
            <a:r>
              <a:rPr lang="en-US" dirty="0" smtClean="0"/>
              <a:t>Write a recursive program</a:t>
            </a:r>
          </a:p>
          <a:p>
            <a:pPr lvl="2"/>
            <a:r>
              <a:rPr lang="en-US" dirty="0"/>
              <a:t>How many recursive calls will be there</a:t>
            </a:r>
            <a:r>
              <a:rPr lang="en-US" dirty="0" smtClean="0"/>
              <a:t>?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984437"/>
              </p:ext>
            </p:extLst>
          </p:nvPr>
        </p:nvGraphicFramePr>
        <p:xfrm>
          <a:off x="2590800" y="2930525"/>
          <a:ext cx="3581400" cy="740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0" name="Equation" r:id="rId3" imgW="838080" imgH="228600" progId="Equation.3">
                  <p:embed/>
                </p:oleObj>
              </mc:Choice>
              <mc:Fallback>
                <p:oleObj name="Equation" r:id="rId3" imgW="838080" imgH="228600" progId="Equation.3">
                  <p:embed/>
                  <p:pic>
                    <p:nvPicPr>
                      <p:cNvPr id="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930525"/>
                        <a:ext cx="3581400" cy="74059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826942"/>
              </p:ext>
            </p:extLst>
          </p:nvPr>
        </p:nvGraphicFramePr>
        <p:xfrm>
          <a:off x="2627377" y="4191000"/>
          <a:ext cx="2401824" cy="733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1" name="Equation" r:id="rId5" imgW="749160" imgH="228600" progId="Equation.3">
                  <p:embed/>
                </p:oleObj>
              </mc:Choice>
              <mc:Fallback>
                <p:oleObj name="Equation" r:id="rId5" imgW="749160" imgH="228600" progId="Equation.3">
                  <p:embed/>
                  <p:pic>
                    <p:nvPicPr>
                      <p:cNvPr id="1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77" y="4191000"/>
                        <a:ext cx="2401824" cy="73300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164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cap="small" dirty="0"/>
              <a:t>Recursion – Sample Problems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SzPct val="50000"/>
              <a:buFont typeface="Wingdings 2"/>
              <a:buChar char=""/>
            </a:pPr>
            <a:r>
              <a:rPr lang="en-US" sz="3200" dirty="0"/>
              <a:t>Searching in a linked list</a:t>
            </a:r>
          </a:p>
          <a:p>
            <a:pPr lvl="1"/>
            <a:r>
              <a:rPr lang="en-US" dirty="0" smtClean="0"/>
              <a:t>Write a recursive program to search </a:t>
            </a:r>
            <a:r>
              <a:rPr lang="en-US" dirty="0" smtClean="0"/>
              <a:t>for an item in a linked list</a:t>
            </a:r>
            <a:endParaRPr lang="en-US" dirty="0" smtClean="0"/>
          </a:p>
          <a:p>
            <a:r>
              <a:rPr lang="en-US" dirty="0" smtClean="0"/>
              <a:t>Creating </a:t>
            </a:r>
            <a:r>
              <a:rPr lang="en-US" dirty="0" smtClean="0"/>
              <a:t>a long string by duplicating a string several </a:t>
            </a:r>
            <a:r>
              <a:rPr lang="en-US" dirty="0" smtClean="0"/>
              <a:t>times</a:t>
            </a:r>
          </a:p>
          <a:p>
            <a:pPr lvl="1"/>
            <a:r>
              <a:rPr lang="en-US" dirty="0" smtClean="0"/>
              <a:t>public </a:t>
            </a:r>
            <a:r>
              <a:rPr lang="en-US" dirty="0"/>
              <a:t>string duplicate (String s, </a:t>
            </a:r>
            <a:r>
              <a:rPr lang="en-US" dirty="0" err="1"/>
              <a:t>int</a:t>
            </a:r>
            <a:r>
              <a:rPr lang="en-US" dirty="0"/>
              <a:t> n)</a:t>
            </a:r>
          </a:p>
          <a:p>
            <a:pPr lvl="2"/>
            <a:r>
              <a:rPr lang="en-US" dirty="0" smtClean="0"/>
              <a:t>Returns </a:t>
            </a:r>
            <a:r>
              <a:rPr lang="en-US" dirty="0"/>
              <a:t>a </a:t>
            </a:r>
            <a:r>
              <a:rPr lang="en-US" dirty="0" smtClean="0"/>
              <a:t>string </a:t>
            </a:r>
            <a:r>
              <a:rPr lang="en-US" dirty="0"/>
              <a:t>consisting of ‘s’ repeated ‘n’ </a:t>
            </a:r>
            <a:r>
              <a:rPr lang="en-US" dirty="0" smtClean="0"/>
              <a:t>times</a:t>
            </a:r>
            <a:endParaRPr lang="en-US" dirty="0"/>
          </a:p>
          <a:p>
            <a:pPr lvl="1"/>
            <a:r>
              <a:rPr lang="en-US" dirty="0"/>
              <a:t>e.g. duplicate(“</a:t>
            </a:r>
            <a:r>
              <a:rPr lang="en-US" dirty="0" err="1"/>
              <a:t>abc</a:t>
            </a:r>
            <a:r>
              <a:rPr lang="en-US" dirty="0"/>
              <a:t>”, 4) returns “</a:t>
            </a:r>
            <a:r>
              <a:rPr lang="en-US" dirty="0" err="1"/>
              <a:t>abcabcabcabc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8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Divide &amp; Conquer Approach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Approach is Based on Recursion</a:t>
            </a:r>
          </a:p>
          <a:p>
            <a:r>
              <a:rPr lang="en-US" dirty="0" smtClean="0"/>
              <a:t>Strategy</a:t>
            </a:r>
          </a:p>
          <a:p>
            <a:pPr lvl="1"/>
            <a:r>
              <a:rPr lang="en-US" b="1" dirty="0" smtClean="0"/>
              <a:t>Divide: </a:t>
            </a:r>
            <a:r>
              <a:rPr lang="en-US" dirty="0" smtClean="0"/>
              <a:t>Divide a given problem into smaller sub-problems that are similar to original problem</a:t>
            </a:r>
          </a:p>
          <a:p>
            <a:pPr lvl="1"/>
            <a:r>
              <a:rPr lang="en-US" b="1" dirty="0" smtClean="0"/>
              <a:t>Conquer:</a:t>
            </a:r>
            <a:r>
              <a:rPr lang="en-US" dirty="0" smtClean="0"/>
              <a:t> Solve </a:t>
            </a:r>
            <a:r>
              <a:rPr lang="en-US" b="1" dirty="0" smtClean="0"/>
              <a:t>a subset </a:t>
            </a:r>
            <a:r>
              <a:rPr lang="en-US" dirty="0" smtClean="0"/>
              <a:t>of sub-problem recursively</a:t>
            </a:r>
          </a:p>
          <a:p>
            <a:pPr lvl="1"/>
            <a:r>
              <a:rPr lang="en-US" b="1" dirty="0" smtClean="0"/>
              <a:t>Combine:</a:t>
            </a:r>
            <a:r>
              <a:rPr lang="en-US" dirty="0" smtClean="0"/>
              <a:t> Combine the solutions to sub-problems to get the solution to the original problem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Divide &amp; Conquer Approach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Binary search</a:t>
            </a:r>
          </a:p>
          <a:p>
            <a:pPr lvl="1"/>
            <a:r>
              <a:rPr lang="en-US" dirty="0" smtClean="0"/>
              <a:t>Depth-first tree traversals</a:t>
            </a:r>
          </a:p>
          <a:p>
            <a:pPr lvl="1"/>
            <a:r>
              <a:rPr lang="en-US" dirty="0" smtClean="0"/>
              <a:t>Merge sort</a:t>
            </a:r>
          </a:p>
          <a:p>
            <a:pPr lvl="1"/>
            <a:r>
              <a:rPr lang="en-US" dirty="0" smtClean="0"/>
              <a:t>Quick sort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/>
              <a:t>Solving Problems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SzPct val="50000"/>
              <a:buFont typeface="Wingdings 2"/>
              <a:buChar char=""/>
            </a:pPr>
            <a:r>
              <a:rPr lang="en-US" sz="3200" dirty="0" smtClean="0"/>
              <a:t>Searching </a:t>
            </a:r>
            <a:r>
              <a:rPr lang="en-US" sz="3200" dirty="0"/>
              <a:t>in an </a:t>
            </a:r>
            <a:r>
              <a:rPr lang="en-US" sz="3200" dirty="0" smtClean="0"/>
              <a:t>array</a:t>
            </a:r>
          </a:p>
          <a:p>
            <a:pPr marL="742950" lvl="2" indent="-342900">
              <a:buSzPct val="50000"/>
              <a:buFont typeface="Wingdings 2"/>
              <a:buChar char=""/>
            </a:pPr>
            <a:r>
              <a:rPr lang="en-US" sz="2800" dirty="0" smtClean="0"/>
              <a:t>Recursive approach</a:t>
            </a:r>
          </a:p>
          <a:p>
            <a:pPr marL="742950" lvl="2" indent="-342900">
              <a:buSzPct val="50000"/>
              <a:buFont typeface="Wingdings 2"/>
              <a:buChar char=""/>
            </a:pPr>
            <a:r>
              <a:rPr lang="en-US" sz="2800" dirty="0" smtClean="0"/>
              <a:t>Divide and conquer approach</a:t>
            </a:r>
          </a:p>
          <a:p>
            <a:r>
              <a:rPr lang="en-US" dirty="0" smtClean="0"/>
              <a:t>Checking whether a given string is a palindrome</a:t>
            </a:r>
          </a:p>
          <a:p>
            <a:pPr lvl="1"/>
            <a:r>
              <a:rPr lang="en-US" dirty="0" smtClean="0"/>
              <a:t>Palindrome is a string that would read the same from left to write and write to left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15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/>
              <a:t>Solving Problems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42900" lvl="1" indent="-342900">
              <a:buSzPct val="50000"/>
              <a:buFont typeface="Wingdings 2"/>
              <a:buChar char=""/>
            </a:pPr>
            <a:r>
              <a:rPr lang="en-US" sz="3200" dirty="0"/>
              <a:t>Towers of </a:t>
            </a:r>
            <a:r>
              <a:rPr lang="en-US" sz="3200" dirty="0" smtClean="0"/>
              <a:t>Hanoi</a:t>
            </a:r>
          </a:p>
          <a:p>
            <a:pPr marL="742950" lvl="2" indent="-342900">
              <a:buSzPct val="50000"/>
              <a:buFont typeface="Wingdings 2"/>
              <a:buChar char=""/>
            </a:pPr>
            <a:r>
              <a:rPr lang="en-US" sz="2800" dirty="0"/>
              <a:t>Initial Setup:</a:t>
            </a:r>
          </a:p>
          <a:p>
            <a:pPr marL="1200150" lvl="3" indent="-342900">
              <a:buSzPct val="50000"/>
              <a:buFont typeface="Wingdings 2"/>
              <a:buChar char=""/>
            </a:pPr>
            <a:r>
              <a:rPr lang="en-US" sz="2400" dirty="0"/>
              <a:t>The game uses three rods</a:t>
            </a:r>
          </a:p>
          <a:p>
            <a:pPr marL="1200150" lvl="3" indent="-342900">
              <a:buSzPct val="50000"/>
              <a:buFont typeface="Wingdings 2"/>
              <a:buChar char=""/>
            </a:pPr>
            <a:r>
              <a:rPr lang="en-US" sz="2400" dirty="0"/>
              <a:t>A number of disks (n disks) is stacked in decreasing order from the bottom to the top of one rod</a:t>
            </a:r>
          </a:p>
          <a:p>
            <a:pPr marL="1200150" lvl="3" indent="-342900">
              <a:buSzPct val="50000"/>
              <a:buFont typeface="Wingdings 2"/>
              <a:buChar char=""/>
            </a:pPr>
            <a:r>
              <a:rPr lang="en-US" sz="2400" dirty="0"/>
              <a:t>The largest disk at the bottom and the smallest one on top</a:t>
            </a:r>
          </a:p>
          <a:p>
            <a:pPr marL="1200150" lvl="3" indent="-342900">
              <a:buSzPct val="50000"/>
              <a:buFont typeface="Wingdings 2"/>
              <a:buChar char=""/>
            </a:pPr>
            <a:r>
              <a:rPr lang="en-US" sz="2400" dirty="0"/>
              <a:t>The disks build a conical tower</a:t>
            </a:r>
          </a:p>
          <a:p>
            <a:pPr marL="742950" lvl="2" indent="-342900">
              <a:buSzPct val="50000"/>
              <a:buFont typeface="Wingdings 2"/>
              <a:buChar char=""/>
            </a:pPr>
            <a:r>
              <a:rPr lang="en-US" sz="2800" dirty="0"/>
              <a:t>Objective:</a:t>
            </a:r>
          </a:p>
          <a:p>
            <a:pPr marL="1200150" lvl="3" indent="-342900">
              <a:buSzPct val="50000"/>
              <a:buFont typeface="Wingdings 2"/>
              <a:buChar char=""/>
            </a:pPr>
            <a:r>
              <a:rPr lang="en-US" sz="2400" dirty="0"/>
              <a:t>Move all the disks from one rod to another</a:t>
            </a:r>
          </a:p>
          <a:p>
            <a:pPr marL="742950" lvl="2" indent="-342900">
              <a:buSzPct val="50000"/>
              <a:buFont typeface="Wingdings 2"/>
              <a:buChar char=""/>
            </a:pPr>
            <a:r>
              <a:rPr lang="en-US" sz="2800" dirty="0"/>
              <a:t>Rules:</a:t>
            </a:r>
          </a:p>
          <a:p>
            <a:pPr marL="1200150" lvl="3" indent="-342900">
              <a:buSzPct val="50000"/>
              <a:buFont typeface="Wingdings 2"/>
              <a:buChar char=""/>
            </a:pPr>
            <a:r>
              <a:rPr lang="en-US" sz="2400" dirty="0"/>
              <a:t>Only one disk may be moved at a time</a:t>
            </a:r>
          </a:p>
          <a:p>
            <a:pPr marL="1200150" lvl="3" indent="-342900">
              <a:buSzPct val="50000"/>
              <a:buFont typeface="Wingdings 2"/>
              <a:buChar char=""/>
            </a:pPr>
            <a:r>
              <a:rPr lang="en-US" sz="2400" dirty="0"/>
              <a:t>Only the uppermost disk from one of the rods can be moved in a move</a:t>
            </a:r>
          </a:p>
          <a:p>
            <a:pPr marL="1200150" lvl="3" indent="-342900">
              <a:buSzPct val="50000"/>
              <a:buFont typeface="Wingdings 2"/>
              <a:buChar char=""/>
            </a:pPr>
            <a:r>
              <a:rPr lang="en-US" sz="2400" dirty="0"/>
              <a:t>It can be put on another rod, if this rod is empty or if the uppermost disk of this rod is larger than the one which is moved</a:t>
            </a:r>
          </a:p>
          <a:p>
            <a:pPr marL="742950" lvl="2" indent="-342900">
              <a:buSzPct val="50000"/>
              <a:buFont typeface="Wingdings 2"/>
              <a:buChar char=""/>
            </a:pPr>
            <a:endParaRPr lang="en-US" sz="2800" dirty="0" smtClean="0"/>
          </a:p>
          <a:p>
            <a:pPr marL="342900" lvl="1" indent="-342900">
              <a:buSzPct val="50000"/>
              <a:buFont typeface="Wingdings 2"/>
              <a:buChar char="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6" name="Picture 2" descr="https://upload.wikimedia.org/wikipedia/commons/thumb/0/07/Tower_of_Hanoi.jpeg/300px-Tower_of_Hanoi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95400"/>
            <a:ext cx="2857500" cy="125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24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/>
              <a:t>Solving Problems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4525963"/>
          </a:xfrm>
        </p:spPr>
        <p:txBody>
          <a:bodyPr>
            <a:normAutofit fontScale="92500" lnSpcReduction="10000"/>
          </a:bodyPr>
          <a:lstStyle/>
          <a:p>
            <a:pPr marL="342900" lvl="1" indent="-342900">
              <a:buSzPct val="50000"/>
              <a:buFont typeface="Wingdings 2"/>
              <a:buChar char=""/>
            </a:pPr>
            <a:r>
              <a:rPr lang="en-US" sz="3200" dirty="0" smtClean="0"/>
              <a:t>Erasing </a:t>
            </a:r>
            <a:r>
              <a:rPr lang="en-US" sz="3200" dirty="0"/>
              <a:t>an </a:t>
            </a:r>
            <a:r>
              <a:rPr lang="en-US" sz="3200" dirty="0" smtClean="0"/>
              <a:t>object</a:t>
            </a:r>
          </a:p>
          <a:p>
            <a:pPr marL="742950" lvl="2" indent="-342900">
              <a:buSzPct val="50000"/>
              <a:buFont typeface="Wingdings 2"/>
              <a:buChar char=""/>
            </a:pPr>
            <a:r>
              <a:rPr lang="en-US" sz="2800" dirty="0"/>
              <a:t>A black and white image is represented using a 2D-array</a:t>
            </a:r>
          </a:p>
          <a:p>
            <a:pPr marL="1200150" lvl="3" indent="-342900">
              <a:buSzPct val="50000"/>
              <a:buFont typeface="Wingdings 2"/>
              <a:buChar char=""/>
            </a:pPr>
            <a:r>
              <a:rPr lang="en-US" sz="2400" dirty="0"/>
              <a:t>1 for places where we have a black dot (pixel)</a:t>
            </a:r>
          </a:p>
          <a:p>
            <a:pPr marL="1200150" lvl="3" indent="-342900">
              <a:buSzPct val="50000"/>
              <a:buFont typeface="Wingdings 2"/>
              <a:buChar char=""/>
            </a:pPr>
            <a:r>
              <a:rPr lang="en-US" sz="2400" dirty="0"/>
              <a:t>0 for places where we have white dots</a:t>
            </a:r>
          </a:p>
          <a:p>
            <a:pPr marL="742950" lvl="2" indent="-342900">
              <a:buSzPct val="50000"/>
              <a:buFont typeface="Wingdings 2"/>
              <a:buChar char=""/>
            </a:pPr>
            <a:r>
              <a:rPr lang="en-US" sz="2800" dirty="0"/>
              <a:t>An object in an image is the black dots that are connected to each other horizontally or </a:t>
            </a:r>
            <a:r>
              <a:rPr lang="en-US" sz="2800" dirty="0" smtClean="0"/>
              <a:t>vertically</a:t>
            </a:r>
          </a:p>
          <a:p>
            <a:pPr marL="342900" lvl="1" indent="-342900">
              <a:buSzPct val="50000"/>
              <a:buFont typeface="Wingdings 2"/>
              <a:buChar char="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6" name="Content Placeholder 7"/>
          <p:cNvGraphicFramePr>
            <a:graphicFrameLocks/>
          </p:cNvGraphicFramePr>
          <p:nvPr/>
        </p:nvGraphicFramePr>
        <p:xfrm>
          <a:off x="5410200" y="1600200"/>
          <a:ext cx="3200400" cy="281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38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8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8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8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8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8203" marR="118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311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/>
              <a:t>Solving Problems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342900" lvl="1" indent="-342900">
              <a:buSzPct val="50000"/>
              <a:buFont typeface="Wingdings 2"/>
              <a:buChar char=""/>
            </a:pPr>
            <a:r>
              <a:rPr lang="en-US" sz="3200" dirty="0" smtClean="0"/>
              <a:t>Erasing </a:t>
            </a:r>
            <a:r>
              <a:rPr lang="en-US" sz="3200" dirty="0"/>
              <a:t>an </a:t>
            </a:r>
            <a:r>
              <a:rPr lang="en-US" sz="3200" dirty="0" smtClean="0"/>
              <a:t>object</a:t>
            </a:r>
          </a:p>
          <a:p>
            <a:pPr marL="742950" lvl="2" indent="-342900">
              <a:buSzPct val="50000"/>
              <a:buFont typeface="Wingdings 2"/>
              <a:buChar char=""/>
            </a:pPr>
            <a:r>
              <a:rPr lang="en-US" sz="2800" dirty="0"/>
              <a:t>Write a function that would be able to erase all the dots that belong to one object</a:t>
            </a:r>
          </a:p>
          <a:p>
            <a:pPr marL="342900" lvl="1" indent="-342900">
              <a:buSzPct val="50000"/>
              <a:buFont typeface="Wingdings 2"/>
              <a:buChar char="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7153" y="3276600"/>
            <a:ext cx="74453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024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/>
              <a:t>References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None/>
            </a:pPr>
            <a:r>
              <a:rPr lang="en-US" sz="2200" dirty="0" smtClean="0"/>
              <a:t>[1]	T.H. </a:t>
            </a:r>
            <a:r>
              <a:rPr lang="en-US" sz="2200" dirty="0" err="1" smtClean="0"/>
              <a:t>Cormen</a:t>
            </a:r>
            <a:r>
              <a:rPr lang="en-US" sz="2200" dirty="0" smtClean="0"/>
              <a:t>, C.E. </a:t>
            </a:r>
            <a:r>
              <a:rPr lang="en-US" sz="2200" dirty="0" err="1" smtClean="0"/>
              <a:t>Leiserson</a:t>
            </a:r>
            <a:r>
              <a:rPr lang="en-US" sz="2200" dirty="0" smtClean="0"/>
              <a:t>, R.L. </a:t>
            </a:r>
            <a:r>
              <a:rPr lang="en-US" sz="2200" dirty="0" err="1" smtClean="0"/>
              <a:t>Rivest</a:t>
            </a:r>
            <a:r>
              <a:rPr lang="en-US" sz="2200" dirty="0" smtClean="0"/>
              <a:t> and C. Stein, </a:t>
            </a:r>
            <a:r>
              <a:rPr lang="en-US" sz="2200" i="1" dirty="0" smtClean="0"/>
              <a:t>Introduction to Algorithms</a:t>
            </a:r>
            <a:r>
              <a:rPr lang="en-US" sz="2200" dirty="0" smtClean="0"/>
              <a:t>, 3rd Ed. Cambridge, MA, MIT Press, 2009.</a:t>
            </a:r>
          </a:p>
          <a:p>
            <a:pPr marL="457200" indent="-457200">
              <a:buNone/>
            </a:pPr>
            <a:r>
              <a:rPr lang="en-US" sz="2200" dirty="0" smtClean="0"/>
              <a:t>[2]	S. </a:t>
            </a:r>
            <a:r>
              <a:rPr lang="en-US" sz="2200" dirty="0" err="1" smtClean="0"/>
              <a:t>Baase</a:t>
            </a:r>
            <a:r>
              <a:rPr lang="en-US" sz="2200" dirty="0" smtClean="0"/>
              <a:t> and Allen Van </a:t>
            </a:r>
            <a:r>
              <a:rPr lang="en-US" sz="2200" dirty="0" err="1" smtClean="0"/>
              <a:t>Gelder</a:t>
            </a:r>
            <a:r>
              <a:rPr lang="en-US" sz="2200" dirty="0" smtClean="0"/>
              <a:t>, </a:t>
            </a:r>
            <a:r>
              <a:rPr lang="en-US" sz="2200" i="1" dirty="0" smtClean="0"/>
              <a:t>Computer Algorithms: Introduction to Design and Analysis</a:t>
            </a:r>
            <a:r>
              <a:rPr lang="en-US" sz="2200" dirty="0" smtClean="0"/>
              <a:t>, 3rd Ed. Delhi, India, Pearson Education, 2000.</a:t>
            </a:r>
          </a:p>
          <a:p>
            <a:pPr marL="457200" indent="-457200">
              <a:buNone/>
            </a:pPr>
            <a:r>
              <a:rPr lang="en-US" sz="2200" dirty="0" smtClean="0"/>
              <a:t>[3]	Lecture slides from Prof. Erik </a:t>
            </a:r>
            <a:r>
              <a:rPr lang="en-US" sz="2200" dirty="0" err="1" smtClean="0"/>
              <a:t>Demaine</a:t>
            </a:r>
            <a:r>
              <a:rPr lang="en-US" sz="2200" dirty="0" smtClean="0"/>
              <a:t> of MIT, available at http://dspace.mit.edu/bitstream/handle/1721.1/37150/6-046JFall-2004/NR/rdonlyres/Electrical-Engineering-and-Computer-Science/6-046JFall-2004/B3727FC3-625D-4FE3-A422-56F7F07E9787/0/lecture_01.pdf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20C0-E5E5-4B28-9CDB-6FC48B67E71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lcome">
  <a:themeElements>
    <a:clrScheme name="Welcome">
      <a:dk1>
        <a:sysClr val="windowText" lastClr="000000"/>
      </a:dk1>
      <a:lt1>
        <a:sysClr val="window" lastClr="FFFFFF"/>
      </a:lt1>
      <a:dk2>
        <a:srgbClr val="00272B"/>
      </a:dk2>
      <a:lt2>
        <a:srgbClr val="F7F7FF"/>
      </a:lt2>
      <a:accent1>
        <a:srgbClr val="006AED"/>
      </a:accent1>
      <a:accent2>
        <a:srgbClr val="0087BF"/>
      </a:accent2>
      <a:accent3>
        <a:srgbClr val="5D974B"/>
      </a:accent3>
      <a:accent4>
        <a:srgbClr val="9DBB3F"/>
      </a:accent4>
      <a:accent5>
        <a:srgbClr val="C77CC7"/>
      </a:accent5>
      <a:accent6>
        <a:srgbClr val="996699"/>
      </a:accent6>
      <a:hlink>
        <a:srgbClr val="E78707"/>
      </a:hlink>
      <a:folHlink>
        <a:srgbClr val="C618BA"/>
      </a:folHlink>
    </a:clrScheme>
    <a:fontScheme name="Welcome">
      <a:majorFont>
        <a:latin typeface="Book Antiqua"/>
        <a:ea typeface=""/>
        <a:cs typeface=""/>
        <a:font script="Jpan" typeface="ＭＳ Ｐゴシック"/>
        <a:font script="Hang" typeface="돋움"/>
        <a:font script="Hans" typeface="华文中宋"/>
        <a:font script="Hant" typeface="微軟正黑體"/>
        <a:font script="Arab" typeface="Times New  Roman"/>
        <a:font script="Hebr" typeface="Times New 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 Cherokee"/>
        <a:font script="Yiii" typeface="Microsoft Yi  Baiti"/>
        <a:font script="Tibt" typeface="Microsoft  Himalaya"/>
        <a:font script="Thaa" typeface="MV Boli"/>
        <a:font script="Deva" typeface="Mangal"/>
        <a:font script="Telu" typeface="Gautami"/>
        <a:font script="Taml" typeface="Latha"/>
        <a:font script="Syrc" typeface="Estrangelo  Edessa"/>
        <a:font script="Orya" typeface="Kalinga"/>
        <a:font script="Mlym" typeface="Kartika"/>
        <a:font script="Laoo" typeface="DokChampa"/>
        <a:font script="Sinh" typeface="Iskoola Pota"/>
        <a:font script="Mong" typeface="Mongolian  Baiti"/>
        <a:font script="Viet" typeface="Times New  Roman"/>
        <a:font script="Uigh" typeface="Microsoft  Uighur"/>
      </a:majorFont>
      <a:min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 Roman"/>
        <a:font script="Hebr" typeface="Times New 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 Cherokee"/>
        <a:font script="Yiii" typeface="Microsoft Yi  Baiti"/>
        <a:font script="Tibt" typeface="Microsoft  Himalaya"/>
        <a:font script="Thaa" typeface="MV Boli"/>
        <a:font script="Deva" typeface="Mangal"/>
        <a:font script="Telu" typeface="Gautami"/>
        <a:font script="Taml" typeface="Latha"/>
        <a:font script="Syrc" typeface="Estrangelo  Edessa"/>
        <a:font script="Orya" typeface="Kalinga"/>
        <a:font script="Mlym" typeface="Kartika"/>
        <a:font script="Laoo" typeface="DokChampa"/>
        <a:font script="Sinh" typeface="Iskoola Pota"/>
        <a:font script="Mong" typeface="Mongolian  Baiti"/>
        <a:font script="Viet" typeface="Times New  Roman"/>
        <a:font script="Uigh" typeface="Microsoft  Uighur"/>
      </a:minorFont>
    </a:fontScheme>
    <a:fmtScheme name="Welcome">
      <a:fillStyleLst>
        <a:solidFill>
          <a:schemeClr val="phClr">
            <a:tint val="100000"/>
            <a:shade val="100000"/>
            <a:hueMod val="100000"/>
            <a:satMod val="150000"/>
          </a:schemeClr>
        </a:solidFill>
        <a:gradFill rotWithShape="1">
          <a:gsLst>
            <a:gs pos="0">
              <a:schemeClr val="phClr">
                <a:tint val="10000"/>
                <a:shade val="100000"/>
                <a:hueMod val="100000"/>
                <a:satMod val="10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300000"/>
              </a:schemeClr>
            </a:gs>
          </a:gsLst>
          <a:lin ang="16200000" scaled="1"/>
        </a:gradFill>
        <a:gradFill flip="none" rotWithShape="1">
          <a:gsLst>
            <a:gs pos="0">
              <a:schemeClr val="phClr">
                <a:tint val="70000"/>
              </a:schemeClr>
            </a:gs>
            <a:gs pos="30000">
              <a:schemeClr val="phClr">
                <a:tint val="90000"/>
              </a:schemeClr>
            </a:gs>
            <a:gs pos="88000">
              <a:schemeClr val="phClr">
                <a:shade val="30000"/>
              </a:schemeClr>
            </a:gs>
            <a:gs pos="100000">
              <a:schemeClr val="phClr">
                <a:shade val="20000"/>
              </a:schemeClr>
            </a:gs>
          </a:gsLst>
          <a:lin ang="5400000" scaled="1"/>
          <a:tileRect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outerShdw blurRad="39000" dist="25400" dir="5400000">
              <a:srgbClr val="000000">
                <a:alpha val="40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30000"/>
                <a:hueMod val="100000"/>
              </a:schemeClr>
            </a:gs>
            <a:gs pos="20000">
              <a:schemeClr val="phClr">
                <a:tint val="100000"/>
                <a:shade val="100000"/>
                <a:hueMod val="100000"/>
              </a:schemeClr>
            </a:gs>
            <a:gs pos="100000">
              <a:schemeClr val="phClr">
                <a:tint val="90000"/>
                <a:shade val="100000"/>
                <a:hueMod val="100000"/>
                <a:satMod val="16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30000"/>
                <a:hueMod val="100000"/>
                <a:satMod val="1600000"/>
              </a:schemeClr>
            </a:gs>
            <a:gs pos="20000">
              <a:schemeClr val="phClr">
                <a:tint val="100000"/>
                <a:shade val="100000"/>
                <a:hueMod val="100000"/>
                <a:satMod val="500000"/>
              </a:schemeClr>
            </a:gs>
            <a:gs pos="100000">
              <a:schemeClr val="phClr">
                <a:tint val="90000"/>
                <a:shade val="100000"/>
                <a:hueMod val="100000"/>
                <a:satMod val="16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</Template>
  <TotalTime>1336</TotalTime>
  <Words>831</Words>
  <Application>Microsoft Office PowerPoint</Application>
  <PresentationFormat>On-screen Show (4:3)</PresentationFormat>
  <Paragraphs>175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宋体</vt:lpstr>
      <vt:lpstr>Arial</vt:lpstr>
      <vt:lpstr>Book Antiqua</vt:lpstr>
      <vt:lpstr>Calibri</vt:lpstr>
      <vt:lpstr>Cambria</vt:lpstr>
      <vt:lpstr>Monotype Corsiva</vt:lpstr>
      <vt:lpstr>Symbol</vt:lpstr>
      <vt:lpstr>Tahoma</vt:lpstr>
      <vt:lpstr>Wingdings 2</vt:lpstr>
      <vt:lpstr>Welcome</vt:lpstr>
      <vt:lpstr>Equation</vt:lpstr>
      <vt:lpstr>ET 2006 : Data Structures &amp; Algorithms</vt:lpstr>
      <vt:lpstr>Outline</vt:lpstr>
      <vt:lpstr>Learning Outcomes</vt:lpstr>
      <vt:lpstr>Recursion</vt:lpstr>
      <vt:lpstr>Recursion</vt:lpstr>
      <vt:lpstr>Recursion – Sample Problems</vt:lpstr>
      <vt:lpstr>Recursion – Sample Problems</vt:lpstr>
      <vt:lpstr>Recursion – Sample Problems</vt:lpstr>
      <vt:lpstr>Recursion Tree</vt:lpstr>
      <vt:lpstr>Recursion Tree</vt:lpstr>
      <vt:lpstr>Recursion – Sample Problems</vt:lpstr>
      <vt:lpstr>Recursion – Sample Problems</vt:lpstr>
      <vt:lpstr>Recursion – Sample Problems</vt:lpstr>
      <vt:lpstr>Divide &amp; Conquer Approach</vt:lpstr>
      <vt:lpstr>Divide &amp; Conquer Approach</vt:lpstr>
      <vt:lpstr>Solving Problems</vt:lpstr>
      <vt:lpstr>Solving Problems</vt:lpstr>
      <vt:lpstr>Solving Problems</vt:lpstr>
      <vt:lpstr>Solving Problems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Malaka Walpola</dc:creator>
  <cp:lastModifiedBy>Malaka Walpola</cp:lastModifiedBy>
  <cp:revision>408</cp:revision>
  <dcterms:created xsi:type="dcterms:W3CDTF">2011-05-26T19:02:18Z</dcterms:created>
  <dcterms:modified xsi:type="dcterms:W3CDTF">2017-07-17T05:47:05Z</dcterms:modified>
</cp:coreProperties>
</file>