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71" r:id="rId4"/>
    <p:sldId id="288" r:id="rId5"/>
    <p:sldId id="257" r:id="rId6"/>
    <p:sldId id="282" r:id="rId7"/>
    <p:sldId id="295" r:id="rId8"/>
    <p:sldId id="258" r:id="rId9"/>
    <p:sldId id="291" r:id="rId10"/>
    <p:sldId id="289" r:id="rId11"/>
    <p:sldId id="290" r:id="rId12"/>
    <p:sldId id="294" r:id="rId13"/>
    <p:sldId id="292" r:id="rId14"/>
    <p:sldId id="296" r:id="rId15"/>
    <p:sldId id="293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8144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186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5610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385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07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37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753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551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95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299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0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4898A2-9827-48E1-8522-D8F3EBE17F1D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021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Communications Engineering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Digital communication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80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Digital?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Noise and distortion immunity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More privacy and security due to encryption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Easier error detection techniques can be used, and correction as well.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Easy for processing and applying multiplexing techniques.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Lower cost.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Transmission rate can be changed easily.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Digital hardware implementation is flexible and permits the use of </a:t>
            </a:r>
            <a:r>
              <a:rPr lang="en-US" dirty="0" err="1" smtClean="0"/>
              <a:t>micrprocessors</a:t>
            </a:r>
            <a:r>
              <a:rPr lang="en-US" dirty="0" smtClean="0"/>
              <a:t>, digital switching elements and layer scale.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Full Picture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930875" y="2273644"/>
            <a:ext cx="1886465" cy="7908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Analog Signal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82993" y="2294238"/>
            <a:ext cx="1886465" cy="7908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Sampling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32143" y="2310714"/>
            <a:ext cx="1886465" cy="7908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Quantizing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098691" y="3620530"/>
            <a:ext cx="1886465" cy="7908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Encoding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080421" y="4806779"/>
            <a:ext cx="1886465" cy="7908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Modulating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2932671" y="24136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910649" y="241780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929447" y="4810897"/>
            <a:ext cx="1886465" cy="7908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Transmitting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Bent Arrow 14"/>
          <p:cNvSpPr/>
          <p:nvPr/>
        </p:nvSpPr>
        <p:spPr>
          <a:xfrm rot="5400000">
            <a:off x="9259329" y="2611395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 rot="10800000">
            <a:off x="9238735" y="4485503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10800000">
            <a:off x="5947720" y="500037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973859"/>
            <a:ext cx="10058400" cy="343517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continuous time signal is converted to a discrete time signal.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Sampling frequency is selected according to the </a:t>
            </a:r>
            <a:r>
              <a:rPr lang="en-US" dirty="0" err="1" smtClean="0"/>
              <a:t>Nyquist’s</a:t>
            </a:r>
            <a:r>
              <a:rPr lang="en-US" dirty="0" smtClean="0"/>
              <a:t> sampling theorem.</a:t>
            </a:r>
          </a:p>
          <a:p>
            <a:pPr>
              <a:buFont typeface="Arial" pitchFamily="34" charset="0"/>
              <a:buChar char="•"/>
            </a:pPr>
            <a:r>
              <a:rPr lang="en-US" u="sng" dirty="0" err="1" smtClean="0"/>
              <a:t>Nyquist’s</a:t>
            </a:r>
            <a:r>
              <a:rPr lang="en-US" u="sng" dirty="0" smtClean="0"/>
              <a:t> Sampling Theorem:</a:t>
            </a:r>
          </a:p>
          <a:p>
            <a:pPr>
              <a:buNone/>
            </a:pPr>
            <a:r>
              <a:rPr lang="en-US" dirty="0" smtClean="0"/>
              <a:t>		 A</a:t>
            </a:r>
            <a:r>
              <a:rPr lang="en-US" b="1" dirty="0" smtClean="0"/>
              <a:t> </a:t>
            </a:r>
            <a:r>
              <a:rPr lang="en-US" dirty="0" smtClean="0"/>
              <a:t>signal whose spectrum is </a:t>
            </a:r>
            <a:r>
              <a:rPr lang="en-US" dirty="0" err="1" smtClean="0"/>
              <a:t>bandlimited</a:t>
            </a:r>
            <a:r>
              <a:rPr lang="en-US" dirty="0" smtClean="0"/>
              <a:t> to B Hz can be reconstructed without any error from its discrete time samples taken uniformly at a rate of R samples per second if R ≥ 2B.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sampling is done below the </a:t>
            </a:r>
            <a:r>
              <a:rPr lang="en-US" dirty="0" err="1" smtClean="0"/>
              <a:t>Nyquist’s</a:t>
            </a:r>
            <a:r>
              <a:rPr lang="en-US" dirty="0" smtClean="0"/>
              <a:t> frequency, the signal will not be faithfully reconstructed at the receiver. This is </a:t>
            </a:r>
            <a:r>
              <a:rPr lang="en-US" smtClean="0"/>
              <a:t>called Aliasing.  </a:t>
            </a:r>
            <a:endParaRPr lang="en-US" dirty="0"/>
          </a:p>
        </p:txBody>
      </p:sp>
      <p:pic>
        <p:nvPicPr>
          <p:cNvPr id="19458" name="Picture 2" descr="http://archive.cnx.org/resources/a38d45d41a70345b24b983c73f044e258ea0c529/sampl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7834" y="771696"/>
            <a:ext cx="5372100" cy="2038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850439" cy="4023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Each sample is approximated by one of several discrete levels.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This converts the signal to a digital signal.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Clearly the closer the spacing of the discrete                                                  amplitude levels, the better the approximation to the original signal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difference between the original signal and the </a:t>
            </a:r>
            <a:r>
              <a:rPr lang="en-US" dirty="0" err="1" smtClean="0"/>
              <a:t>discretised</a:t>
            </a:r>
            <a:r>
              <a:rPr lang="en-US" dirty="0" smtClean="0"/>
              <a:t> signal is called </a:t>
            </a:r>
            <a:r>
              <a:rPr lang="en-US" i="1" dirty="0" err="1" smtClean="0"/>
              <a:t>quantisation</a:t>
            </a:r>
            <a:r>
              <a:rPr lang="en-US" i="1" dirty="0" smtClean="0"/>
              <a:t> noise </a:t>
            </a:r>
          </a:p>
          <a:p>
            <a:endParaRPr lang="en-US" dirty="0" smtClean="0"/>
          </a:p>
        </p:txBody>
      </p:sp>
      <p:sp>
        <p:nvSpPr>
          <p:cNvPr id="129" name="Rectangle 93"/>
          <p:cNvSpPr>
            <a:spLocks noChangeArrowheads="1"/>
          </p:cNvSpPr>
          <p:nvPr/>
        </p:nvSpPr>
        <p:spPr bwMode="auto">
          <a:xfrm>
            <a:off x="8882240" y="3250273"/>
            <a:ext cx="18907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n w="0"/>
              <a:latin typeface="+mj-lt"/>
            </a:endParaRPr>
          </a:p>
        </p:txBody>
      </p:sp>
      <p:pic>
        <p:nvPicPr>
          <p:cNvPr id="4098" name="Picture 2" descr="https://upload.wikimedia.org/wikipedia/commons/thumb/b/bf/Pcm.svg/2000px-Pcm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6566" y="1873207"/>
            <a:ext cx="5248041" cy="3934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0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Quantization Noise</a:t>
            </a:r>
            <a:endParaRPr lang="en-US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081" y="1938597"/>
            <a:ext cx="6275498" cy="395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8614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Quantization Noise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How </a:t>
            </a:r>
            <a:r>
              <a:rPr lang="en-US" dirty="0" smtClean="0"/>
              <a:t>do we calculate the magnitude of the noise introduced by </a:t>
            </a:r>
            <a:r>
              <a:rPr lang="en-US" dirty="0" err="1" smtClean="0"/>
              <a:t>quantisation</a:t>
            </a:r>
            <a:r>
              <a:rPr lang="en-US" dirty="0" smtClean="0"/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Going </a:t>
            </a:r>
            <a:r>
              <a:rPr lang="en-US" dirty="0" smtClean="0"/>
              <a:t>to depend on the </a:t>
            </a:r>
            <a:r>
              <a:rPr lang="en-US" dirty="0" smtClean="0"/>
              <a:t>step-size </a:t>
            </a:r>
            <a:r>
              <a:rPr lang="el-GR" dirty="0" smtClean="0"/>
              <a:t>Δ</a:t>
            </a:r>
            <a:r>
              <a:rPr lang="en-US" dirty="0" smtClean="0"/>
              <a:t>, </a:t>
            </a:r>
            <a:r>
              <a:rPr lang="en-US" dirty="0" smtClean="0"/>
              <a:t>of the </a:t>
            </a:r>
            <a:r>
              <a:rPr lang="en-US" dirty="0" err="1" smtClean="0"/>
              <a:t>quantiser</a:t>
            </a:r>
            <a:r>
              <a:rPr lang="en-US" dirty="0" smtClean="0"/>
              <a:t> which </a:t>
            </a:r>
            <a:r>
              <a:rPr lang="en-US" dirty="0" smtClean="0"/>
              <a:t>can be calculated as</a:t>
            </a:r>
          </a:p>
          <a:p>
            <a:r>
              <a:rPr lang="el-GR" dirty="0" smtClean="0"/>
              <a:t>Δ = 2</a:t>
            </a:r>
            <a:r>
              <a:rPr lang="en-US" dirty="0" smtClean="0"/>
              <a:t>m/L</a:t>
            </a:r>
            <a:endParaRPr lang="en-US" dirty="0" smtClean="0"/>
          </a:p>
          <a:p>
            <a:r>
              <a:rPr lang="en-US" dirty="0" smtClean="0"/>
              <a:t>where the input m is in the </a:t>
            </a:r>
            <a:r>
              <a:rPr lang="en-US" dirty="0" smtClean="0"/>
              <a:t>range (-m, m) </a:t>
            </a:r>
            <a:r>
              <a:rPr lang="en-US" dirty="0" smtClean="0"/>
              <a:t>and L is the number of representation levels of the </a:t>
            </a:r>
            <a:r>
              <a:rPr lang="en-US" dirty="0" err="1" smtClean="0"/>
              <a:t>quantiser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If </a:t>
            </a:r>
            <a:r>
              <a:rPr lang="en-US" dirty="0" smtClean="0"/>
              <a:t>we assume the </a:t>
            </a:r>
            <a:r>
              <a:rPr lang="en-US" dirty="0" err="1" smtClean="0"/>
              <a:t>quantisation</a:t>
            </a:r>
            <a:r>
              <a:rPr lang="en-US" dirty="0" smtClean="0"/>
              <a:t> error is a uniformly distributed random variable, the probability density function of the </a:t>
            </a:r>
            <a:r>
              <a:rPr lang="en-US" dirty="0" err="1" smtClean="0"/>
              <a:t>quantisation</a:t>
            </a:r>
            <a:r>
              <a:rPr lang="en-US" dirty="0" smtClean="0"/>
              <a:t> error is given by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5134" y="4585002"/>
            <a:ext cx="5002042" cy="15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Uniform Quantization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4570352" cy="469308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err="1" smtClean="0"/>
              <a:t>quantiser</a:t>
            </a:r>
            <a:r>
              <a:rPr lang="en-US" dirty="0" smtClean="0"/>
              <a:t> step size is smaller at low amplitudes and larger for high amplitudes.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This has the advantages of greater precision for low amplitude signals compared to a uniform  </a:t>
            </a:r>
            <a:r>
              <a:rPr lang="en-US" dirty="0" err="1" smtClean="0"/>
              <a:t>quantiser</a:t>
            </a:r>
            <a:r>
              <a:rPr lang="en-US" dirty="0" smtClean="0"/>
              <a:t> with the same number of levels </a:t>
            </a:r>
          </a:p>
          <a:p>
            <a:pPr lvl="1"/>
            <a:r>
              <a:rPr lang="en-US" i="1" dirty="0" smtClean="0">
                <a:sym typeface="Symbol"/>
              </a:rPr>
              <a:t></a:t>
            </a:r>
            <a:r>
              <a:rPr lang="en-US" dirty="0" smtClean="0"/>
              <a:t>-law (Used in North America, Japan)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-law (Used in most other parts of the world)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 lvl="1">
              <a:buNone/>
            </a:pPr>
            <a:endParaRPr lang="en-US" alt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400" dirty="0"/>
          </a:p>
        </p:txBody>
      </p:sp>
      <p:pic>
        <p:nvPicPr>
          <p:cNvPr id="2050" name="Picture 2" descr="http://image.slidesharecdn.com/te4pulsemodulation-151101204101-lva1-app6891/95/te-4-pulsemodulation-26-638.jpg?cb=14464105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6269" y="1792889"/>
            <a:ext cx="5950937" cy="4467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04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043131" cy="4023360"/>
          </a:xfrm>
        </p:spPr>
        <p:txBody>
          <a:bodyPr/>
          <a:lstStyle/>
          <a:p>
            <a:r>
              <a:rPr lang="en-US" dirty="0" smtClean="0"/>
              <a:t>Each quantized sample represented by a digital code. </a:t>
            </a:r>
          </a:p>
          <a:p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6390" y="1743462"/>
            <a:ext cx="6239929" cy="4426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 Code Modulation (PCM)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A Widely used technique in telecommunications.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Converts a voice signal into a 64 kb/s data stream.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Essentially, a voice encoding technique.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PCM Standards</a:t>
            </a:r>
          </a:p>
          <a:p>
            <a:pPr lvl="1"/>
            <a:r>
              <a:rPr lang="en-US" dirty="0" smtClean="0"/>
              <a:t>Voice signal </a:t>
            </a:r>
            <a:r>
              <a:rPr lang="en-US" dirty="0" err="1" smtClean="0"/>
              <a:t>bandlimited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5050"/>
                </a:solidFill>
              </a:rPr>
              <a:t>4 kHz</a:t>
            </a:r>
            <a:endParaRPr lang="en-US" dirty="0" smtClean="0"/>
          </a:p>
          <a:p>
            <a:pPr lvl="1"/>
            <a:r>
              <a:rPr lang="en-US" dirty="0" smtClean="0"/>
              <a:t>Sampling rate </a:t>
            </a:r>
            <a:r>
              <a:rPr lang="en-US" dirty="0" smtClean="0">
                <a:solidFill>
                  <a:srgbClr val="FF5050"/>
                </a:solidFill>
              </a:rPr>
              <a:t>8 </a:t>
            </a:r>
            <a:r>
              <a:rPr lang="en-US" dirty="0" err="1" smtClean="0">
                <a:solidFill>
                  <a:srgbClr val="FF5050"/>
                </a:solidFill>
              </a:rPr>
              <a:t>ksamples</a:t>
            </a:r>
            <a:r>
              <a:rPr lang="en-US" dirty="0" smtClean="0">
                <a:solidFill>
                  <a:srgbClr val="FF5050"/>
                </a:solidFill>
              </a:rPr>
              <a:t>/sec</a:t>
            </a:r>
            <a:endParaRPr lang="en-US" dirty="0" smtClean="0"/>
          </a:p>
          <a:p>
            <a:pPr lvl="1"/>
            <a:r>
              <a:rPr lang="en-US" dirty="0" smtClean="0"/>
              <a:t>Encoding by </a:t>
            </a:r>
            <a:r>
              <a:rPr lang="en-US" dirty="0" smtClean="0">
                <a:solidFill>
                  <a:srgbClr val="FF5050"/>
                </a:solidFill>
              </a:rPr>
              <a:t>8 bits/sample</a:t>
            </a:r>
            <a:endParaRPr lang="en-US" dirty="0" smtClean="0"/>
          </a:p>
          <a:p>
            <a:pPr lvl="2"/>
            <a:r>
              <a:rPr lang="en-US" dirty="0" smtClean="0"/>
              <a:t>256 quantization levels</a:t>
            </a:r>
          </a:p>
          <a:p>
            <a:pPr lvl="1"/>
            <a:r>
              <a:rPr lang="en-US" dirty="0" smtClean="0">
                <a:solidFill>
                  <a:srgbClr val="FF5050"/>
                </a:solidFill>
                <a:sym typeface="Symbol" pitchFamily="18" charset="2"/>
              </a:rPr>
              <a:t>64 kb/s</a:t>
            </a:r>
            <a:r>
              <a:rPr lang="en-US" dirty="0" smtClean="0">
                <a:sym typeface="Symbol" pitchFamily="18" charset="2"/>
              </a:rPr>
              <a:t> voice channel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PCM Codec</a:t>
            </a:r>
            <a:endParaRPr lang="en-US" dirty="0"/>
          </a:p>
        </p:txBody>
      </p:sp>
      <p:graphicFrame>
        <p:nvGraphicFramePr>
          <p:cNvPr id="30722" name="Object 5"/>
          <p:cNvGraphicFramePr>
            <a:graphicFrameLocks noChangeAspect="1"/>
          </p:cNvGraphicFramePr>
          <p:nvPr/>
        </p:nvGraphicFramePr>
        <p:xfrm>
          <a:off x="1822621" y="2020330"/>
          <a:ext cx="9137650" cy="3636963"/>
        </p:xfrm>
        <a:graphic>
          <a:graphicData uri="http://schemas.openxmlformats.org/presentationml/2006/ole">
            <p:oleObj spid="_x0000_s30722" name="Picture" r:id="rId3" imgW="6458040" imgH="2571840" progId="Word.Picture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 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▪The carrier is a pulse train</a:t>
            </a:r>
          </a:p>
          <a:p>
            <a:r>
              <a:rPr lang="en-US" dirty="0" smtClean="0"/>
              <a:t>▪Analog modulating signal </a:t>
            </a:r>
          </a:p>
          <a:p>
            <a:endParaRPr lang="en-US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0702" y="423092"/>
            <a:ext cx="3996063" cy="563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•A digital signal is a sequence of discrete, discontinuous voltage pulses.</a:t>
            </a:r>
          </a:p>
          <a:p>
            <a:r>
              <a:rPr lang="en-US" dirty="0" smtClean="0"/>
              <a:t>•Each pulse is a signal element. </a:t>
            </a:r>
          </a:p>
          <a:p>
            <a:r>
              <a:rPr lang="en-US" dirty="0" smtClean="0"/>
              <a:t>•Line coding Scheme maps the digital data stream into signal elements.</a:t>
            </a:r>
          </a:p>
          <a:p>
            <a:r>
              <a:rPr lang="en-US" dirty="0" smtClean="0"/>
              <a:t>•Binary data is transmitted by encoding each data bit into these signal elements.</a:t>
            </a:r>
          </a:p>
          <a:p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8975" y="3792494"/>
            <a:ext cx="5072425" cy="250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a good line code…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Signal </a:t>
            </a:r>
            <a:r>
              <a:rPr lang="en-US" dirty="0" smtClean="0"/>
              <a:t>spectrum</a:t>
            </a:r>
            <a:r>
              <a:rPr lang="en-US" dirty="0" smtClean="0"/>
              <a:t>: less </a:t>
            </a:r>
            <a:r>
              <a:rPr lang="en-US" dirty="0" smtClean="0"/>
              <a:t>bandwidth, no dc component, shape of </a:t>
            </a:r>
            <a:r>
              <a:rPr lang="en-US" dirty="0" smtClean="0"/>
              <a:t>spectrum (</a:t>
            </a:r>
            <a:r>
              <a:rPr lang="en-US" dirty="0" smtClean="0"/>
              <a:t>better to center in the middle of bandwidth)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Clocking</a:t>
            </a:r>
            <a:r>
              <a:rPr lang="en-US" dirty="0" smtClean="0"/>
              <a:t>: self-clocking capability is desired for synchronization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Error </a:t>
            </a:r>
            <a:r>
              <a:rPr lang="en-US" dirty="0" smtClean="0"/>
              <a:t>detection: better to have error-detection capability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Signal </a:t>
            </a:r>
            <a:r>
              <a:rPr lang="en-US" dirty="0" smtClean="0"/>
              <a:t>interference and noise immunity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Cost </a:t>
            </a:r>
            <a:r>
              <a:rPr lang="en-US" dirty="0" smtClean="0"/>
              <a:t>and complexity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Unipolar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All </a:t>
            </a:r>
            <a:r>
              <a:rPr lang="en-US" dirty="0" smtClean="0"/>
              <a:t>signal levels are on one side of the time axis -either above or below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Non Return to Zero (NRZ)- The signal level does not return to zero during a symbol transmission.</a:t>
            </a:r>
          </a:p>
          <a:p>
            <a:r>
              <a:rPr lang="en-US" dirty="0" smtClean="0"/>
              <a:t>Return </a:t>
            </a:r>
            <a:r>
              <a:rPr lang="en-US" dirty="0" smtClean="0"/>
              <a:t>to Zero </a:t>
            </a:r>
            <a:r>
              <a:rPr lang="en-US" dirty="0" smtClean="0"/>
              <a:t>(RZ</a:t>
            </a:r>
            <a:r>
              <a:rPr lang="en-US" dirty="0" smtClean="0"/>
              <a:t>)- The signal level does </a:t>
            </a:r>
            <a:r>
              <a:rPr lang="en-US" dirty="0" smtClean="0"/>
              <a:t>return </a:t>
            </a:r>
            <a:r>
              <a:rPr lang="en-US" dirty="0" smtClean="0"/>
              <a:t>to zero during </a:t>
            </a:r>
            <a:r>
              <a:rPr lang="en-US" dirty="0" smtClean="0"/>
              <a:t>every </a:t>
            </a:r>
            <a:r>
              <a:rPr lang="en-US" dirty="0" smtClean="0"/>
              <a:t>symbol transmission.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Scheme </a:t>
            </a:r>
            <a:r>
              <a:rPr lang="en-US" dirty="0" smtClean="0"/>
              <a:t>is prone to baseline wandering and DC components. 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It </a:t>
            </a:r>
            <a:r>
              <a:rPr lang="en-US" dirty="0" smtClean="0"/>
              <a:t>has no synchronization or any error detection. 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It </a:t>
            </a:r>
            <a:r>
              <a:rPr lang="en-US" dirty="0" smtClean="0"/>
              <a:t>is simple but costly in power consumption.</a:t>
            </a:r>
          </a:p>
          <a:p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8950" y="4296676"/>
            <a:ext cx="4491167" cy="182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Bipolar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smtClean="0"/>
              <a:t>voltages are on both sides of the time axis.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Can </a:t>
            </a:r>
            <a:r>
              <a:rPr lang="en-US" dirty="0" smtClean="0"/>
              <a:t>be implemented with two voltages. E.g. +V for 1 and -V for 0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No </a:t>
            </a:r>
            <a:r>
              <a:rPr lang="en-US" dirty="0" smtClean="0"/>
              <a:t>DC </a:t>
            </a:r>
            <a:r>
              <a:rPr lang="en-US" dirty="0" smtClean="0"/>
              <a:t>component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7611" y="4571872"/>
            <a:ext cx="5007318" cy="148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6346" y="4475463"/>
            <a:ext cx="4186753" cy="176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632887" y="4275439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NRZ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76951" y="406125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RZ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Every </a:t>
            </a:r>
            <a:r>
              <a:rPr lang="en-US" dirty="0" smtClean="0"/>
              <a:t>symbol has a level transition in the middle: from high to low or low to high. Uses only two voltage levels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Transition </a:t>
            </a:r>
            <a:r>
              <a:rPr lang="en-US" b="1" dirty="0" smtClean="0"/>
              <a:t>at </a:t>
            </a:r>
            <a:r>
              <a:rPr lang="en-US" b="1" dirty="0" smtClean="0"/>
              <a:t>the middle of the bit is used for synchronization</a:t>
            </a:r>
            <a:r>
              <a:rPr lang="en-US" b="1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No </a:t>
            </a:r>
            <a:r>
              <a:rPr lang="en-US" dirty="0" smtClean="0"/>
              <a:t>DC </a:t>
            </a:r>
            <a:r>
              <a:rPr lang="en-US" dirty="0" smtClean="0"/>
              <a:t>component.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No error detection.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6541" y="2466461"/>
            <a:ext cx="4357945" cy="185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659" y="110051"/>
            <a:ext cx="779145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0866" y="4959563"/>
            <a:ext cx="75819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CW digital modulation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Modulating </a:t>
            </a:r>
            <a:r>
              <a:rPr lang="en-US" dirty="0" smtClean="0"/>
              <a:t>signal is digital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Carrier </a:t>
            </a:r>
            <a:r>
              <a:rPr lang="en-US" dirty="0" smtClean="0"/>
              <a:t>is analog (CW)</a:t>
            </a:r>
          </a:p>
          <a:p>
            <a:r>
              <a:rPr lang="en-US" dirty="0" smtClean="0"/>
              <a:t>•Amplitude Shift Keying </a:t>
            </a:r>
            <a:r>
              <a:rPr lang="en-US" dirty="0" smtClean="0"/>
              <a:t>(ASK)</a:t>
            </a:r>
          </a:p>
          <a:p>
            <a:r>
              <a:rPr lang="en-US" dirty="0" smtClean="0"/>
              <a:t>•Frequency </a:t>
            </a:r>
            <a:r>
              <a:rPr lang="en-US" dirty="0" smtClean="0"/>
              <a:t>Shift Keying</a:t>
            </a:r>
            <a:r>
              <a:rPr lang="en-US" dirty="0" smtClean="0"/>
              <a:t> </a:t>
            </a:r>
            <a:r>
              <a:rPr lang="en-US" dirty="0" smtClean="0"/>
              <a:t>(FSK)</a:t>
            </a:r>
          </a:p>
          <a:p>
            <a:r>
              <a:rPr lang="en-US" dirty="0" smtClean="0"/>
              <a:t>•Phase </a:t>
            </a:r>
            <a:r>
              <a:rPr lang="en-US" dirty="0" smtClean="0"/>
              <a:t>Shift Keying</a:t>
            </a:r>
            <a:r>
              <a:rPr lang="en-US" dirty="0" smtClean="0"/>
              <a:t> </a:t>
            </a:r>
            <a:r>
              <a:rPr lang="en-US" dirty="0" smtClean="0"/>
              <a:t>(PSK)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smtClean="0"/>
              <a:t>varying parameter of the carrier </a:t>
            </a:r>
            <a:r>
              <a:rPr lang="en-US" dirty="0" smtClean="0"/>
              <a:t>switches between </a:t>
            </a:r>
            <a:r>
              <a:rPr lang="en-US" dirty="0" smtClean="0"/>
              <a:t>allowable values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/ FSK / PSK</a:t>
            </a:r>
            <a:endParaRPr lang="en-US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176" y="1976181"/>
            <a:ext cx="7648142" cy="39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ASK: Signal Constellations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0033" y="2295398"/>
            <a:ext cx="7310566" cy="368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dirty="0" smtClean="0"/>
              <a:t>SK: Signal Constellations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9859" y="1912596"/>
            <a:ext cx="9060849" cy="41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Quadrature</a:t>
            </a:r>
            <a:r>
              <a:rPr lang="en-US" dirty="0" smtClean="0"/>
              <a:t> Amplitude Modulation (QAM)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• </a:t>
            </a:r>
            <a:r>
              <a:rPr lang="en-US" dirty="0" smtClean="0"/>
              <a:t>Combination of ASK and PSK </a:t>
            </a:r>
          </a:p>
          <a:p>
            <a:r>
              <a:rPr lang="en-US" dirty="0" smtClean="0"/>
              <a:t>• </a:t>
            </a:r>
            <a:r>
              <a:rPr lang="en-US" dirty="0" smtClean="0"/>
              <a:t>         signal </a:t>
            </a:r>
            <a:r>
              <a:rPr lang="en-US" dirty="0" smtClean="0"/>
              <a:t>points </a:t>
            </a:r>
          </a:p>
          <a:p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1502034" y="2375244"/>
            <a:ext cx="242316" cy="213360"/>
          </a:xfrm>
          <a:prstGeom prst="rect">
            <a:avLst/>
          </a:prstGeom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5232" y="2744875"/>
            <a:ext cx="3540855" cy="345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5804" y="2551028"/>
            <a:ext cx="36957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82822"/>
            <a:ext cx="10058400" cy="1450757"/>
          </a:xfrm>
        </p:spPr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98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9.25"/>
  <p:tag name="LATEXADDIN" val="\documentclass{article}&#10;\usepackage{amsmath}&#10;\pagestyle{empty}&#10;\begin{document}&#10;&#10;$2^L$&#10;&#10;&#10;\end{document}"/>
  <p:tag name="IGUANATEXSIZE" val="20"/>
  <p:tag name="IGUANATEXCURSOR" val="86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1581</TotalTime>
  <Words>731</Words>
  <Application>Microsoft Office PowerPoint</Application>
  <PresentationFormat>Custom</PresentationFormat>
  <Paragraphs>107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Retrospect</vt:lpstr>
      <vt:lpstr>Picture</vt:lpstr>
      <vt:lpstr>Communications Engineering 1</vt:lpstr>
      <vt:lpstr>Why Digital?</vt:lpstr>
      <vt:lpstr>The Full Picture</vt:lpstr>
      <vt:lpstr>Sampling</vt:lpstr>
      <vt:lpstr>Quantizing</vt:lpstr>
      <vt:lpstr>Quantization Noise</vt:lpstr>
      <vt:lpstr>Quantization Noise</vt:lpstr>
      <vt:lpstr>Non Uniform Quantization</vt:lpstr>
      <vt:lpstr>Encoding</vt:lpstr>
      <vt:lpstr>Pulse Code Modulation (PCM)</vt:lpstr>
      <vt:lpstr>PCM Codec</vt:lpstr>
      <vt:lpstr>Pulse Modulation</vt:lpstr>
      <vt:lpstr>Line Coding</vt:lpstr>
      <vt:lpstr>Properties of a good line code…</vt:lpstr>
      <vt:lpstr>Unipolar</vt:lpstr>
      <vt:lpstr>Bipolar</vt:lpstr>
      <vt:lpstr>Manchester</vt:lpstr>
      <vt:lpstr>Slide 18</vt:lpstr>
      <vt:lpstr>CW digital modulation schemes</vt:lpstr>
      <vt:lpstr>ASK / FSK / PSK</vt:lpstr>
      <vt:lpstr>ASK: Signal Constellations</vt:lpstr>
      <vt:lpstr>PSK: Signal Constellations</vt:lpstr>
      <vt:lpstr> Quadrature Amplitude Modulation (QAM) </vt:lpstr>
      <vt:lpstr>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Engineering 1</dc:title>
  <dc:creator>TharakaS</dc:creator>
  <cp:lastModifiedBy>Tharaka</cp:lastModifiedBy>
  <cp:revision>69</cp:revision>
  <dcterms:created xsi:type="dcterms:W3CDTF">2016-07-10T04:31:24Z</dcterms:created>
  <dcterms:modified xsi:type="dcterms:W3CDTF">2016-07-27T10:09:56Z</dcterms:modified>
</cp:coreProperties>
</file>