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F99D"/>
    <a:srgbClr val="CACAEE"/>
    <a:srgbClr val="0080AA"/>
    <a:srgbClr val="006DA4"/>
    <a:srgbClr val="9494DC"/>
    <a:srgbClr val="8181D5"/>
    <a:srgbClr val="FF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6" autoAdjust="0"/>
    <p:restoredTop sz="94683" autoAdjust="0"/>
  </p:normalViewPr>
  <p:slideViewPr>
    <p:cSldViewPr>
      <p:cViewPr varScale="1">
        <p:scale>
          <a:sx n="42" d="100"/>
          <a:sy n="42" d="100"/>
        </p:scale>
        <p:origin x="148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2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rgb-b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1263"/>
            <a:ext cx="9144000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wrap="square" tIns="45720" bIns="45720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7086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6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6997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79525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9525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26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84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47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9073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780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3611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9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9547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9547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13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80A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3" descr="rgb-blu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9144000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79525"/>
            <a:ext cx="8229600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1029" name="Text Box 10"/>
          <p:cNvSpPr txBox="1">
            <a:spLocks noChangeArrowheads="1"/>
          </p:cNvSpPr>
          <p:nvPr/>
        </p:nvSpPr>
        <p:spPr bwMode="auto">
          <a:xfrm>
            <a:off x="152400" y="6350000"/>
            <a:ext cx="4114800" cy="4873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ko-KR" sz="1400">
                <a:solidFill>
                  <a:schemeClr val="bg1"/>
                </a:solidFill>
                <a:ea typeface="굴림" charset="-127"/>
              </a:rPr>
              <a:t>Electronic Devices and Circuit Theory	</a:t>
            </a:r>
          </a:p>
          <a:p>
            <a:r>
              <a:rPr lang="en-US" altLang="ko-KR" sz="1200" i="1">
                <a:solidFill>
                  <a:schemeClr val="bg1"/>
                </a:solidFill>
                <a:ea typeface="굴림" charset="-127"/>
              </a:rPr>
              <a:t>Boylestad</a:t>
            </a:r>
            <a:endParaRPr lang="en-US" altLang="ko-KR" sz="1200" i="1">
              <a:solidFill>
                <a:schemeClr val="bg1"/>
              </a:solidFill>
              <a:ea typeface="ＭＳ Ｐゴシック" pitchFamily="1" charset="-128"/>
            </a:endParaRPr>
          </a:p>
        </p:txBody>
      </p:sp>
      <p:sp>
        <p:nvSpPr>
          <p:cNvPr id="1030" name="Text Box 11"/>
          <p:cNvSpPr txBox="1">
            <a:spLocks noChangeArrowheads="1"/>
          </p:cNvSpPr>
          <p:nvPr/>
        </p:nvSpPr>
        <p:spPr bwMode="auto">
          <a:xfrm>
            <a:off x="4619625" y="6353175"/>
            <a:ext cx="4448175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solidFill>
                  <a:schemeClr val="bg1"/>
                </a:solidFill>
                <a:ea typeface="ＭＳ Ｐゴシック" pitchFamily="1" charset="-128"/>
              </a:rPr>
              <a:t>© 2013 by Pearson Higher Education, Inc</a:t>
            </a:r>
            <a:br>
              <a:rPr lang="en-US" sz="1200" dirty="0" smtClean="0">
                <a:solidFill>
                  <a:schemeClr val="bg1"/>
                </a:solidFill>
                <a:ea typeface="ＭＳ Ｐゴシック" pitchFamily="1" charset="-128"/>
              </a:rPr>
            </a:br>
            <a:r>
              <a:rPr lang="en-US" sz="1200" dirty="0" smtClean="0">
                <a:solidFill>
                  <a:schemeClr val="bg1"/>
                </a:solidFill>
                <a:ea typeface="ＭＳ Ｐゴシック" pitchFamily="1" charset="-128"/>
              </a:rPr>
              <a:t>Upper Saddle River, New Jersey 07458 • All Rights Reserved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0"/>
        </a:spcAft>
        <a:buChar char="•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jpeg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8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jpeg"/><Relationship Id="rId4" Type="http://schemas.openxmlformats.org/officeDocument/2006/relationships/image" Target="../media/image14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jpeg"/><Relationship Id="rId4" Type="http://schemas.openxmlformats.org/officeDocument/2006/relationships/image" Target="../media/image14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7.wmf"/><Relationship Id="rId9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0975" y="3008313"/>
            <a:ext cx="8782050" cy="966787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Field-Effect Transistors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0975" y="3857625"/>
            <a:ext cx="8782050" cy="561975"/>
          </a:xfrm>
        </p:spPr>
        <p:txBody>
          <a:bodyPr/>
          <a:lstStyle/>
          <a:p>
            <a:pPr eaLnBrk="1" hangingPunct="1"/>
            <a:r>
              <a:rPr lang="en-US" altLang="ko-KR" sz="2500" b="1" smtClean="0">
                <a:ea typeface="굴림" charset="-127"/>
              </a:rPr>
              <a:t>Chapter 6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28600" y="1876425"/>
            <a:ext cx="86899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2500">
                <a:ea typeface="굴림" charset="-127"/>
              </a:rPr>
              <a:t>Boylestad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180975" y="1019175"/>
            <a:ext cx="8753475" cy="9667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>
              <a:defRPr/>
            </a:pPr>
            <a:r>
              <a:rPr lang="en-US" sz="35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Electronic Devices and Circuit Theory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  <p:bldP spid="410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11271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11272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FETs vs. BJTs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11267" name="Text Box 9"/>
          <p:cNvSpPr txBox="1">
            <a:spLocks noChangeArrowheads="1"/>
          </p:cNvSpPr>
          <p:nvPr/>
        </p:nvSpPr>
        <p:spPr bwMode="auto">
          <a:xfrm>
            <a:off x="3141663" y="3254375"/>
            <a:ext cx="5697537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2" eaLnBrk="1" hangingPunct="1"/>
            <a:r>
              <a:rPr lang="en-US" altLang="en-US" sz="2000">
                <a:cs typeface="Arial" charset="0"/>
              </a:rPr>
              <a:t>FETs are voltage controlled devices.  BJTs are current controlled devices.</a:t>
            </a:r>
          </a:p>
          <a:p>
            <a:pPr marL="0" lvl="2" eaLnBrk="1" hangingPunct="1">
              <a:spcBef>
                <a:spcPct val="30000"/>
              </a:spcBef>
            </a:pPr>
            <a:r>
              <a:rPr lang="en-US" altLang="en-US" sz="2000">
                <a:cs typeface="Arial" charset="0"/>
              </a:rPr>
              <a:t>FETs have higher input impedance. BJTs have higher gain.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sz="2000">
                <a:cs typeface="Arial" charset="0"/>
              </a:rPr>
              <a:t>FETs are less sensitive to temperature variations and are better suited for integrated circuits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en-US" sz="2000">
                <a:cs typeface="Arial" charset="0"/>
              </a:rPr>
              <a:t>FETs are generally more static sensitive than BJTs.</a:t>
            </a:r>
          </a:p>
        </p:txBody>
      </p:sp>
      <p:sp>
        <p:nvSpPr>
          <p:cNvPr id="11268" name="Rectangle 1"/>
          <p:cNvSpPr>
            <a:spLocks noChangeArrowheads="1"/>
          </p:cNvSpPr>
          <p:nvPr/>
        </p:nvSpPr>
        <p:spPr bwMode="auto">
          <a:xfrm>
            <a:off x="882650" y="1898650"/>
            <a:ext cx="2012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Similarities: </a:t>
            </a:r>
          </a:p>
        </p:txBody>
      </p:sp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3173413" y="1898650"/>
            <a:ext cx="35321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2" eaLnBrk="1" hangingPunct="1"/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Amplifiers	</a:t>
            </a:r>
          </a:p>
          <a:p>
            <a:pPr marL="0" lvl="2" eaLnBrk="1" hangingPunct="1"/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Switching devices </a:t>
            </a:r>
          </a:p>
          <a:p>
            <a:pPr marL="0" lvl="2" eaLnBrk="1" hangingPunct="1"/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Impedance matching circuits</a:t>
            </a:r>
          </a:p>
        </p:txBody>
      </p:sp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833438" y="3254375"/>
            <a:ext cx="1965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Differences: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12295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12296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FET Types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12291" name="Rectangle 1"/>
          <p:cNvSpPr>
            <a:spLocks noChangeArrowheads="1"/>
          </p:cNvSpPr>
          <p:nvPr/>
        </p:nvSpPr>
        <p:spPr bwMode="auto">
          <a:xfrm>
            <a:off x="3154363" y="2262188"/>
            <a:ext cx="3063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JFET:  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Junction FET</a:t>
            </a:r>
          </a:p>
        </p:txBody>
      </p:sp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1814513" y="3097213"/>
            <a:ext cx="5743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MOSFET:  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Metal–Oxide–Semiconductor FET</a:t>
            </a:r>
          </a:p>
        </p:txBody>
      </p:sp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2362200" y="3867150"/>
            <a:ext cx="441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D-MOSFET:  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Depletion MOSFET</a:t>
            </a:r>
          </a:p>
        </p:txBody>
      </p:sp>
      <p:sp>
        <p:nvSpPr>
          <p:cNvPr id="12294" name="Rectangle 4"/>
          <p:cNvSpPr>
            <a:spLocks noChangeArrowheads="1"/>
          </p:cNvSpPr>
          <p:nvPr/>
        </p:nvSpPr>
        <p:spPr bwMode="auto">
          <a:xfrm>
            <a:off x="2133600" y="4700588"/>
            <a:ext cx="4876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E-MOSFET:  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Enhancement MOSFET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13322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13323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Construction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13315" name="Text Box 14"/>
          <p:cNvSpPr txBox="1">
            <a:spLocks noChangeArrowheads="1"/>
          </p:cNvSpPr>
          <p:nvPr/>
        </p:nvSpPr>
        <p:spPr bwMode="auto">
          <a:xfrm>
            <a:off x="403225" y="3325813"/>
            <a:ext cx="4572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 i="1">
                <a:cs typeface="Arial" charset="0"/>
              </a:rPr>
              <a:t>The n-channel is the more widely used of the two.</a:t>
            </a:r>
          </a:p>
        </p:txBody>
      </p:sp>
      <p:sp>
        <p:nvSpPr>
          <p:cNvPr id="13316" name="Rectangle 18"/>
          <p:cNvSpPr>
            <a:spLocks noChangeArrowheads="1"/>
          </p:cNvSpPr>
          <p:nvPr/>
        </p:nvSpPr>
        <p:spPr bwMode="auto">
          <a:xfrm>
            <a:off x="468313" y="5678488"/>
            <a:ext cx="6084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en-US" altLang="en-US" sz="2400">
                <a:cs typeface="Arial" charset="0"/>
              </a:rPr>
              <a:t>The</a:t>
            </a:r>
            <a:r>
              <a:rPr lang="en-US" altLang="en-US" sz="2400" b="1">
                <a:solidFill>
                  <a:srgbClr val="FFFF66"/>
                </a:solidFill>
                <a:cs typeface="Arial" charset="0"/>
              </a:rPr>
              <a:t> Gate</a:t>
            </a:r>
            <a:r>
              <a:rPr lang="en-US" altLang="en-US" sz="2000">
                <a:solidFill>
                  <a:srgbClr val="FFFF66"/>
                </a:solidFill>
                <a:cs typeface="Arial" charset="0"/>
              </a:rPr>
              <a:t> (G)</a:t>
            </a:r>
            <a:r>
              <a:rPr lang="en-US" altLang="en-US" sz="2000">
                <a:cs typeface="Arial" charset="0"/>
              </a:rPr>
              <a:t> is connected to the </a:t>
            </a:r>
            <a:r>
              <a:rPr lang="en-US" altLang="en-US" sz="2000" i="1">
                <a:cs typeface="Arial" charset="0"/>
              </a:rPr>
              <a:t>p</a:t>
            </a:r>
            <a:r>
              <a:rPr lang="en-US" altLang="en-US" sz="2000">
                <a:cs typeface="Arial" charset="0"/>
              </a:rPr>
              <a:t>-type material</a:t>
            </a:r>
          </a:p>
        </p:txBody>
      </p:sp>
      <p:sp>
        <p:nvSpPr>
          <p:cNvPr id="13317" name="Rectangle 1"/>
          <p:cNvSpPr>
            <a:spLocks noChangeArrowheads="1"/>
          </p:cNvSpPr>
          <p:nvPr/>
        </p:nvSpPr>
        <p:spPr bwMode="auto">
          <a:xfrm>
            <a:off x="403225" y="2057400"/>
            <a:ext cx="4625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There are two types of JFETs:</a:t>
            </a:r>
          </a:p>
        </p:txBody>
      </p:sp>
      <p:sp>
        <p:nvSpPr>
          <p:cNvPr id="13318" name="Rectangle 2"/>
          <p:cNvSpPr>
            <a:spLocks noChangeArrowheads="1"/>
          </p:cNvSpPr>
          <p:nvPr/>
        </p:nvSpPr>
        <p:spPr bwMode="auto">
          <a:xfrm>
            <a:off x="403225" y="4267200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JFETs have three terminals:</a:t>
            </a:r>
          </a:p>
        </p:txBody>
      </p:sp>
      <p:sp>
        <p:nvSpPr>
          <p:cNvPr id="13319" name="Rectangle 3"/>
          <p:cNvSpPr>
            <a:spLocks noChangeArrowheads="1"/>
          </p:cNvSpPr>
          <p:nvPr/>
        </p:nvSpPr>
        <p:spPr bwMode="auto">
          <a:xfrm>
            <a:off x="1562100" y="2519363"/>
            <a:ext cx="19431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en-US" altLang="en-US" sz="2400" b="1" i="1">
                <a:solidFill>
                  <a:srgbClr val="FFFF66"/>
                </a:solidFill>
                <a:cs typeface="Arial" charset="0"/>
              </a:rPr>
              <a:t>n</a:t>
            </a:r>
            <a:r>
              <a:rPr lang="en-US" altLang="en-US" sz="2400" b="1">
                <a:solidFill>
                  <a:srgbClr val="FFFF66"/>
                </a:solidFill>
                <a:cs typeface="Arial" charset="0"/>
              </a:rPr>
              <a:t>-channel</a:t>
            </a:r>
          </a:p>
          <a:p>
            <a:pPr marL="0" lvl="1" eaLnBrk="1" hangingPunct="1"/>
            <a:r>
              <a:rPr lang="en-US" altLang="en-US" sz="2400" b="1" i="1">
                <a:solidFill>
                  <a:srgbClr val="FFFF66"/>
                </a:solidFill>
                <a:cs typeface="Arial" charset="0"/>
              </a:rPr>
              <a:t>p</a:t>
            </a:r>
            <a:r>
              <a:rPr lang="en-US" altLang="en-US" sz="2400" b="1">
                <a:solidFill>
                  <a:srgbClr val="FFFF66"/>
                </a:solidFill>
                <a:cs typeface="Arial" charset="0"/>
              </a:rPr>
              <a:t>-channel</a:t>
            </a:r>
          </a:p>
        </p:txBody>
      </p:sp>
      <p:sp>
        <p:nvSpPr>
          <p:cNvPr id="13320" name="Rectangle 4"/>
          <p:cNvSpPr>
            <a:spLocks noChangeArrowheads="1"/>
          </p:cNvSpPr>
          <p:nvPr/>
        </p:nvSpPr>
        <p:spPr bwMode="auto">
          <a:xfrm>
            <a:off x="514350" y="4876800"/>
            <a:ext cx="4057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en-US" altLang="en-US" sz="2400">
                <a:cs typeface="Arial" charset="0"/>
              </a:rPr>
              <a:t>The</a:t>
            </a:r>
            <a:r>
              <a:rPr lang="en-US" altLang="en-US" sz="2400" b="1">
                <a:cs typeface="Arial" charset="0"/>
              </a:rPr>
              <a:t> </a:t>
            </a:r>
            <a:r>
              <a:rPr lang="en-US" altLang="en-US" sz="2400" b="1">
                <a:solidFill>
                  <a:srgbClr val="FFFF66"/>
                </a:solidFill>
                <a:cs typeface="Arial" charset="0"/>
              </a:rPr>
              <a:t>Drain </a:t>
            </a:r>
            <a:r>
              <a:rPr lang="en-US" altLang="en-US" sz="2000">
                <a:solidFill>
                  <a:srgbClr val="FFFF66"/>
                </a:solidFill>
                <a:cs typeface="Arial" charset="0"/>
              </a:rPr>
              <a:t>(D)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and </a:t>
            </a:r>
            <a:r>
              <a:rPr lang="en-US" altLang="en-US" sz="2400" b="1">
                <a:solidFill>
                  <a:srgbClr val="FFFF66"/>
                </a:solidFill>
                <a:cs typeface="Arial" charset="0"/>
              </a:rPr>
              <a:t>Source </a:t>
            </a:r>
            <a:r>
              <a:rPr lang="en-US" altLang="en-US" sz="2000">
                <a:solidFill>
                  <a:srgbClr val="FFFF66"/>
                </a:solidFill>
                <a:cs typeface="Arial" charset="0"/>
              </a:rPr>
              <a:t>(S)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are connected to the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n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-channel</a:t>
            </a:r>
          </a:p>
        </p:txBody>
      </p:sp>
      <p:pic>
        <p:nvPicPr>
          <p:cNvPr id="13321" name="Picture 14" descr="fg06_00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133600"/>
            <a:ext cx="3475038" cy="3340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14344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14345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Operation: The Basic Idea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14339" name="Text Box 16"/>
          <p:cNvSpPr txBox="1">
            <a:spLocks noChangeArrowheads="1"/>
          </p:cNvSpPr>
          <p:nvPr/>
        </p:nvSpPr>
        <p:spPr bwMode="auto">
          <a:xfrm>
            <a:off x="533400" y="19050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JFET operation can be compared to that of a water spigot.</a:t>
            </a:r>
          </a:p>
        </p:txBody>
      </p:sp>
      <p:sp>
        <p:nvSpPr>
          <p:cNvPr id="14340" name="Rectangle 17"/>
          <p:cNvSpPr>
            <a:spLocks noChangeArrowheads="1"/>
          </p:cNvSpPr>
          <p:nvPr/>
        </p:nvSpPr>
        <p:spPr bwMode="auto">
          <a:xfrm>
            <a:off x="533400" y="4800600"/>
            <a:ext cx="441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cs typeface="Arial" charset="0"/>
              </a:rPr>
              <a:t>The </a:t>
            </a:r>
            <a:r>
              <a:rPr lang="en-US" altLang="en-US" sz="2400" b="1">
                <a:solidFill>
                  <a:srgbClr val="FFFF66"/>
                </a:solidFill>
                <a:cs typeface="Arial" charset="0"/>
              </a:rPr>
              <a:t>gate</a:t>
            </a:r>
            <a:r>
              <a:rPr lang="en-US" altLang="en-US" sz="2400">
                <a:solidFill>
                  <a:schemeClr val="accent2"/>
                </a:solidFill>
                <a:cs typeface="Arial" charset="0"/>
              </a:rPr>
              <a:t> </a:t>
            </a:r>
            <a:r>
              <a:rPr lang="en-US" altLang="en-US" sz="2000">
                <a:cs typeface="Arial" charset="0"/>
              </a:rPr>
              <a:t>controls the width of the n-channel and, therefore, the flow of charges from source to drain.</a:t>
            </a:r>
          </a:p>
        </p:txBody>
      </p:sp>
      <p:sp>
        <p:nvSpPr>
          <p:cNvPr id="14341" name="Rectangle 1"/>
          <p:cNvSpPr>
            <a:spLocks noChangeArrowheads="1"/>
          </p:cNvSpPr>
          <p:nvPr/>
        </p:nvSpPr>
        <p:spPr bwMode="auto">
          <a:xfrm>
            <a:off x="533400" y="2362200"/>
            <a:ext cx="438943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cs typeface="Arial" charset="0"/>
              </a:rPr>
              <a:t>The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 </a:t>
            </a:r>
            <a:r>
              <a:rPr lang="en-US" altLang="en-US" sz="2400" b="1">
                <a:solidFill>
                  <a:srgbClr val="FFFF66"/>
                </a:solidFill>
                <a:cs typeface="Arial" charset="0"/>
              </a:rPr>
              <a:t>source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 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is the accumulation of electrons at the negative pole of the drain-source voltage.</a:t>
            </a:r>
          </a:p>
        </p:txBody>
      </p:sp>
      <p:sp>
        <p:nvSpPr>
          <p:cNvPr id="14342" name="Rectangle 2"/>
          <p:cNvSpPr>
            <a:spLocks noChangeArrowheads="1"/>
          </p:cNvSpPr>
          <p:nvPr/>
        </p:nvSpPr>
        <p:spPr bwMode="auto">
          <a:xfrm>
            <a:off x="533400" y="3505200"/>
            <a:ext cx="441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cs typeface="Arial" charset="0"/>
              </a:rPr>
              <a:t>The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 </a:t>
            </a:r>
            <a:r>
              <a:rPr lang="en-US" altLang="en-US" sz="2400" b="1">
                <a:solidFill>
                  <a:srgbClr val="FFFF66"/>
                </a:solidFill>
                <a:cs typeface="Arial" charset="0"/>
              </a:rPr>
              <a:t>drain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 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is the electron deficiency (or holes) at the positive pole of the applied voltage.</a:t>
            </a:r>
          </a:p>
        </p:txBody>
      </p:sp>
      <p:pic>
        <p:nvPicPr>
          <p:cNvPr id="14343" name="Picture 12" descr="fg06_004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484438"/>
            <a:ext cx="3133725" cy="35353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15365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15366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Operating Characteristics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15363" name="Text Box 13"/>
          <p:cNvSpPr txBox="1">
            <a:spLocks noChangeArrowheads="1"/>
          </p:cNvSpPr>
          <p:nvPr/>
        </p:nvSpPr>
        <p:spPr bwMode="auto">
          <a:xfrm>
            <a:off x="1143000" y="2819400"/>
            <a:ext cx="74295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200000"/>
              </a:lnSpc>
              <a:buFontTx/>
              <a:buChar char="•"/>
            </a:pPr>
            <a:r>
              <a:rPr lang="en-US" altLang="en-US" sz="2400" i="1">
                <a:cs typeface="Arial" charset="0"/>
              </a:rPr>
              <a:t> V</a:t>
            </a:r>
            <a:r>
              <a:rPr lang="en-US" altLang="en-US" sz="2400" i="1" baseline="-25000">
                <a:cs typeface="Arial" charset="0"/>
              </a:rPr>
              <a:t>GS</a:t>
            </a:r>
            <a:r>
              <a:rPr lang="en-US" altLang="en-US" sz="2400">
                <a:cs typeface="Arial" charset="0"/>
              </a:rPr>
              <a:t> = 0 V, </a:t>
            </a:r>
            <a:r>
              <a:rPr lang="en-US" altLang="en-US" sz="2400" i="1">
                <a:cs typeface="Arial" charset="0"/>
              </a:rPr>
              <a:t>V</a:t>
            </a:r>
            <a:r>
              <a:rPr lang="en-US" altLang="en-US" sz="2400" i="1" baseline="-25000">
                <a:cs typeface="Arial" charset="0"/>
              </a:rPr>
              <a:t>DS</a:t>
            </a:r>
            <a:r>
              <a:rPr lang="en-US" altLang="en-US" sz="2400">
                <a:cs typeface="Arial" charset="0"/>
              </a:rPr>
              <a:t> increasing to some positive value</a:t>
            </a:r>
          </a:p>
          <a:p>
            <a:pPr marL="0" lvl="1" eaLnBrk="1" hangingPunct="1">
              <a:lnSpc>
                <a:spcPct val="200000"/>
              </a:lnSpc>
              <a:buFontTx/>
              <a:buChar char="•"/>
            </a:pPr>
            <a:r>
              <a:rPr lang="en-US" altLang="en-US" sz="2400" i="1">
                <a:cs typeface="Arial" charset="0"/>
              </a:rPr>
              <a:t> V</a:t>
            </a:r>
            <a:r>
              <a:rPr lang="en-US" altLang="en-US" sz="2400" i="1" baseline="-25000">
                <a:cs typeface="Arial" charset="0"/>
              </a:rPr>
              <a:t>GS</a:t>
            </a:r>
            <a:r>
              <a:rPr lang="en-US" altLang="en-US" sz="2400">
                <a:cs typeface="Arial" charset="0"/>
              </a:rPr>
              <a:t> &lt; 0 V, </a:t>
            </a:r>
            <a:r>
              <a:rPr lang="en-US" altLang="en-US" sz="2400" i="1">
                <a:cs typeface="Arial" charset="0"/>
              </a:rPr>
              <a:t>V</a:t>
            </a:r>
            <a:r>
              <a:rPr lang="en-US" altLang="en-US" sz="2400" i="1" baseline="-25000">
                <a:cs typeface="Arial" charset="0"/>
              </a:rPr>
              <a:t>DS</a:t>
            </a:r>
            <a:r>
              <a:rPr lang="en-US" altLang="en-US" sz="2400">
                <a:cs typeface="Arial" charset="0"/>
              </a:rPr>
              <a:t> at some positive value</a:t>
            </a:r>
          </a:p>
          <a:p>
            <a:pPr marL="0" lvl="1" eaLnBrk="1" hangingPunct="1">
              <a:lnSpc>
                <a:spcPct val="200000"/>
              </a:lnSpc>
              <a:buFontTx/>
              <a:buChar char="•"/>
            </a:pPr>
            <a:r>
              <a:rPr lang="en-US" altLang="en-US" sz="2400">
                <a:cs typeface="Arial" charset="0"/>
              </a:rPr>
              <a:t> Voltage-controlled resistor</a:t>
            </a:r>
          </a:p>
        </p:txBody>
      </p:sp>
      <p:sp>
        <p:nvSpPr>
          <p:cNvPr id="15364" name="Rectangle 1"/>
          <p:cNvSpPr>
            <a:spLocks noChangeArrowheads="1"/>
          </p:cNvSpPr>
          <p:nvPr/>
        </p:nvSpPr>
        <p:spPr bwMode="auto">
          <a:xfrm>
            <a:off x="614363" y="2211388"/>
            <a:ext cx="814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="1" i="1">
                <a:solidFill>
                  <a:schemeClr val="accent2"/>
                </a:solidFill>
                <a:cs typeface="Arial" charset="0"/>
              </a:rPr>
              <a:t>There are three basic operating conditions for a JFET:</a:t>
            </a:r>
            <a:endParaRPr lang="en-US" altLang="ko-KR" sz="2000" b="1" i="1">
              <a:solidFill>
                <a:schemeClr val="accent2"/>
              </a:solidFill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16392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16393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Characteristics: </a:t>
              </a:r>
              <a:r>
                <a:rPr lang="en-US" altLang="ko-KR" sz="3600" b="1" i="1">
                  <a:ea typeface="굴림" charset="-127"/>
                  <a:cs typeface="Arial" charset="0"/>
                </a:rPr>
                <a:t>V</a:t>
              </a:r>
              <a:r>
                <a:rPr lang="en-US" altLang="ko-KR" sz="3600" b="1" i="1" baseline="-25000">
                  <a:ea typeface="굴림" charset="-127"/>
                  <a:cs typeface="Arial" charset="0"/>
                </a:rPr>
                <a:t>GS</a:t>
              </a:r>
              <a:r>
                <a:rPr lang="en-US" altLang="ko-KR" sz="3600" b="1">
                  <a:ea typeface="굴림" charset="-127"/>
                  <a:cs typeface="Arial" charset="0"/>
                </a:rPr>
                <a:t>=0V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16387" name="Text Box 17"/>
          <p:cNvSpPr txBox="1">
            <a:spLocks noChangeArrowheads="1"/>
          </p:cNvSpPr>
          <p:nvPr/>
        </p:nvSpPr>
        <p:spPr bwMode="auto">
          <a:xfrm>
            <a:off x="434975" y="4632325"/>
            <a:ext cx="48879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buFontTx/>
              <a:buChar char="•"/>
            </a:pPr>
            <a:r>
              <a:rPr lang="en-US" altLang="en-US" sz="2000">
                <a:cs typeface="Arial" charset="0"/>
              </a:rPr>
              <a:t> Even though the </a:t>
            </a:r>
            <a:r>
              <a:rPr lang="en-US" altLang="en-US" sz="2000" i="1">
                <a:cs typeface="Arial" charset="0"/>
              </a:rPr>
              <a:t>n</a:t>
            </a:r>
            <a:r>
              <a:rPr lang="en-US" altLang="en-US" sz="2000">
                <a:cs typeface="Arial" charset="0"/>
              </a:rPr>
              <a:t>-channel resistance is increasing, the current from source to drain </a:t>
            </a:r>
            <a:r>
              <a:rPr lang="en-US" altLang="en-US"/>
              <a:t>(</a:t>
            </a:r>
            <a:r>
              <a:rPr lang="en-US" altLang="en-US" i="1"/>
              <a:t>I</a:t>
            </a:r>
            <a:r>
              <a:rPr lang="en-US" altLang="en-US" i="1" baseline="-25000"/>
              <a:t>D</a:t>
            </a:r>
            <a:r>
              <a:rPr lang="en-US" altLang="en-US"/>
              <a:t>)</a:t>
            </a:r>
            <a:r>
              <a:rPr lang="en-US" altLang="en-US" sz="2000">
                <a:cs typeface="Arial" charset="0"/>
              </a:rPr>
              <a:t> through the </a:t>
            </a:r>
            <a:r>
              <a:rPr lang="en-US" altLang="en-US" sz="2000" i="1">
                <a:cs typeface="Arial" charset="0"/>
              </a:rPr>
              <a:t>n</a:t>
            </a:r>
            <a:r>
              <a:rPr lang="en-US" altLang="en-US" sz="2000">
                <a:cs typeface="Arial" charset="0"/>
              </a:rPr>
              <a:t>-channel is increasing because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DS</a:t>
            </a:r>
            <a:r>
              <a:rPr lang="en-US" altLang="en-US" sz="2000">
                <a:cs typeface="Arial" charset="0"/>
              </a:rPr>
              <a:t> is increasing.</a:t>
            </a:r>
            <a:endParaRPr lang="en-US" altLang="ko-KR" sz="2000">
              <a:ea typeface="굴림" charset="-127"/>
              <a:cs typeface="Arial" charset="0"/>
            </a:endParaRPr>
          </a:p>
        </p:txBody>
      </p:sp>
      <p:sp>
        <p:nvSpPr>
          <p:cNvPr id="16388" name="Rectangle 18"/>
          <p:cNvSpPr>
            <a:spLocks noChangeArrowheads="1"/>
          </p:cNvSpPr>
          <p:nvPr/>
        </p:nvSpPr>
        <p:spPr bwMode="auto">
          <a:xfrm>
            <a:off x="446088" y="1768475"/>
            <a:ext cx="83169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Three things happen when V</a:t>
            </a:r>
            <a:r>
              <a:rPr lang="en-US" altLang="en-US" sz="2400" i="1" baseline="-25000">
                <a:solidFill>
                  <a:schemeClr val="accent2"/>
                </a:solidFill>
                <a:cs typeface="Arial" charset="0"/>
              </a:rPr>
              <a:t>GS</a:t>
            </a:r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 = </a:t>
            </a:r>
            <a:r>
              <a:rPr lang="en-US" altLang="en-US" sz="2400">
                <a:solidFill>
                  <a:schemeClr val="accent2"/>
                </a:solidFill>
                <a:cs typeface="Arial" charset="0"/>
              </a:rPr>
              <a:t>0 V</a:t>
            </a:r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 and V</a:t>
            </a:r>
            <a:r>
              <a:rPr lang="en-US" altLang="en-US" sz="2400" i="1" baseline="-25000">
                <a:solidFill>
                  <a:schemeClr val="accent2"/>
                </a:solidFill>
                <a:cs typeface="Arial" charset="0"/>
              </a:rPr>
              <a:t>DS</a:t>
            </a:r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 increases from </a:t>
            </a:r>
            <a:r>
              <a:rPr lang="en-US" altLang="en-US" sz="2400">
                <a:solidFill>
                  <a:schemeClr val="accent2"/>
                </a:solidFill>
                <a:cs typeface="Arial" charset="0"/>
              </a:rPr>
              <a:t>0 V</a:t>
            </a:r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 to a more positive voltage:</a:t>
            </a:r>
            <a:endParaRPr lang="en-US" altLang="ko-KR" sz="2400" i="1">
              <a:solidFill>
                <a:schemeClr val="accent2"/>
              </a:solidFill>
              <a:ea typeface="굴림" charset="-127"/>
              <a:cs typeface="Arial" charset="0"/>
            </a:endParaRPr>
          </a:p>
        </p:txBody>
      </p:sp>
      <p:sp>
        <p:nvSpPr>
          <p:cNvPr id="16389" name="Rectangle 1"/>
          <p:cNvSpPr>
            <a:spLocks noChangeArrowheads="1"/>
          </p:cNvSpPr>
          <p:nvPr/>
        </p:nvSpPr>
        <p:spPr bwMode="auto">
          <a:xfrm>
            <a:off x="457200" y="2651125"/>
            <a:ext cx="5105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buFontTx/>
              <a:buChar char="•"/>
            </a:pP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The size of the depletion region between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p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- type gate and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n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-channel increases.</a:t>
            </a:r>
          </a:p>
        </p:txBody>
      </p:sp>
      <p:sp>
        <p:nvSpPr>
          <p:cNvPr id="16390" name="Rectangle 2"/>
          <p:cNvSpPr>
            <a:spLocks noChangeArrowheads="1"/>
          </p:cNvSpPr>
          <p:nvPr/>
        </p:nvSpPr>
        <p:spPr bwMode="auto">
          <a:xfrm>
            <a:off x="457200" y="3473450"/>
            <a:ext cx="48768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buFontTx/>
              <a:buChar char="•"/>
            </a:pP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Increasing the size of the depletion region decreases the width of the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n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-channel, which increases its resistance.</a:t>
            </a:r>
          </a:p>
        </p:txBody>
      </p:sp>
      <p:pic>
        <p:nvPicPr>
          <p:cNvPr id="16391" name="Picture 12" descr="fg06_005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38" y="2617788"/>
            <a:ext cx="3103562" cy="32496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17414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17415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Characteristics:  Pinch Off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17411" name="Text Box 16"/>
          <p:cNvSpPr txBox="1">
            <a:spLocks noChangeArrowheads="1"/>
          </p:cNvSpPr>
          <p:nvPr/>
        </p:nvSpPr>
        <p:spPr bwMode="auto">
          <a:xfrm>
            <a:off x="762000" y="3962400"/>
            <a:ext cx="42672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 This suggests that the current in channel (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I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) drops to 0 A, but it does not: As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DS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 increases, so does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I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.  However, once pinch off occurs, further increases in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DS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 do not cause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I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 to increase. </a:t>
            </a:r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>
            <a:off x="762000" y="2209800"/>
            <a:ext cx="45720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If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GS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= 0 V and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DS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continually  increases to a more positive voltage, a point is reached where the depletion region gets so large that it </a:t>
            </a:r>
            <a:r>
              <a:rPr lang="en-US" altLang="en-US" sz="2000">
                <a:solidFill>
                  <a:srgbClr val="333399"/>
                </a:solidFill>
                <a:cs typeface="Arial" charset="0"/>
              </a:rPr>
              <a:t>pinches off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the channel.</a:t>
            </a:r>
          </a:p>
        </p:txBody>
      </p:sp>
      <p:pic>
        <p:nvPicPr>
          <p:cNvPr id="17413" name="Picture 10" descr="fg06_008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5" y="2133600"/>
            <a:ext cx="3140075" cy="381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18439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18440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Characteristics: Saturation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609600" y="2513013"/>
            <a:ext cx="33734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At the pinch-off point:</a:t>
            </a: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590550" y="3124200"/>
            <a:ext cx="40767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200">
                <a:solidFill>
                  <a:srgbClr val="000000"/>
                </a:solidFill>
                <a:cs typeface="Arial" charset="0"/>
              </a:rPr>
              <a:t>Any further increase in </a:t>
            </a:r>
            <a:r>
              <a:rPr lang="en-US" altLang="en-US" sz="22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altLang="en-US" sz="2200" i="1" baseline="-25000">
                <a:solidFill>
                  <a:srgbClr val="000000"/>
                </a:solidFill>
                <a:cs typeface="Arial" charset="0"/>
              </a:rPr>
              <a:t>DS</a:t>
            </a:r>
            <a:r>
              <a:rPr lang="en-US" altLang="en-US" sz="2200">
                <a:solidFill>
                  <a:srgbClr val="000000"/>
                </a:solidFill>
                <a:cs typeface="Arial" charset="0"/>
              </a:rPr>
              <a:t> does not produce any increase in </a:t>
            </a:r>
            <a:r>
              <a:rPr lang="en-US" altLang="en-US" sz="2200" i="1">
                <a:solidFill>
                  <a:srgbClr val="000000"/>
                </a:solidFill>
                <a:cs typeface="Arial" charset="0"/>
              </a:rPr>
              <a:t>I</a:t>
            </a:r>
            <a:r>
              <a:rPr lang="en-US" altLang="en-US" sz="2200" i="1" baseline="-25000">
                <a:solidFill>
                  <a:srgbClr val="000000"/>
                </a:solidFill>
                <a:cs typeface="Arial" charset="0"/>
              </a:rPr>
              <a:t>D</a:t>
            </a:r>
            <a:r>
              <a:rPr lang="en-US" altLang="en-US" sz="2200">
                <a:solidFill>
                  <a:srgbClr val="000000"/>
                </a:solidFill>
                <a:cs typeface="Arial" charset="0"/>
              </a:rPr>
              <a:t>. </a:t>
            </a:r>
            <a:r>
              <a:rPr lang="en-US" altLang="en-US" sz="22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altLang="en-US" sz="2200" i="1" baseline="-25000">
                <a:solidFill>
                  <a:srgbClr val="000000"/>
                </a:solidFill>
                <a:cs typeface="Arial" charset="0"/>
              </a:rPr>
              <a:t>DS</a:t>
            </a:r>
            <a:r>
              <a:rPr lang="en-US" altLang="en-US" sz="2200">
                <a:solidFill>
                  <a:srgbClr val="000000"/>
                </a:solidFill>
                <a:cs typeface="Arial" charset="0"/>
              </a:rPr>
              <a:t> at pinch-off is denoted as</a:t>
            </a:r>
            <a:r>
              <a:rPr lang="en-US" altLang="en-US" sz="2200">
                <a:solidFill>
                  <a:srgbClr val="333399"/>
                </a:solidFill>
                <a:cs typeface="Arial" charset="0"/>
              </a:rPr>
              <a:t> </a:t>
            </a:r>
            <a:r>
              <a:rPr lang="en-US" altLang="en-US" sz="2400" b="1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400" b="1" i="1" baseline="-25000">
                <a:solidFill>
                  <a:srgbClr val="FFFF00"/>
                </a:solidFill>
                <a:cs typeface="Arial" charset="0"/>
              </a:rPr>
              <a:t>p</a:t>
            </a:r>
            <a:endParaRPr lang="en-US" alt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437" name="Rectangle 3"/>
          <p:cNvSpPr>
            <a:spLocks noChangeArrowheads="1"/>
          </p:cNvSpPr>
          <p:nvPr/>
        </p:nvSpPr>
        <p:spPr bwMode="auto">
          <a:xfrm>
            <a:off x="609600" y="4876800"/>
            <a:ext cx="40767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200" i="1">
                <a:solidFill>
                  <a:srgbClr val="000000"/>
                </a:solidFill>
                <a:cs typeface="Arial" charset="0"/>
              </a:rPr>
              <a:t>I</a:t>
            </a:r>
            <a:r>
              <a:rPr lang="en-US" altLang="en-US" sz="2200" i="1" baseline="-25000">
                <a:solidFill>
                  <a:srgbClr val="000000"/>
                </a:solidFill>
                <a:cs typeface="Arial" charset="0"/>
              </a:rPr>
              <a:t>D</a:t>
            </a:r>
            <a:r>
              <a:rPr lang="en-US" altLang="en-US" sz="2200">
                <a:solidFill>
                  <a:srgbClr val="000000"/>
                </a:solidFill>
                <a:cs typeface="Arial" charset="0"/>
              </a:rPr>
              <a:t> is at saturation or maximum, and is referred to as </a:t>
            </a:r>
            <a:r>
              <a:rPr lang="en-US" altLang="en-US" sz="2400" b="1" i="1">
                <a:solidFill>
                  <a:srgbClr val="FFFF00"/>
                </a:solidFill>
                <a:cs typeface="Arial" charset="0"/>
              </a:rPr>
              <a:t>I</a:t>
            </a:r>
            <a:r>
              <a:rPr lang="en-US" altLang="en-US" sz="2400" b="1" i="1" baseline="-25000">
                <a:solidFill>
                  <a:srgbClr val="FFFF00"/>
                </a:solidFill>
                <a:cs typeface="Arial" charset="0"/>
              </a:rPr>
              <a:t>DSS</a:t>
            </a:r>
            <a:r>
              <a:rPr lang="en-US" altLang="en-US" sz="2400" baseline="-25000">
                <a:solidFill>
                  <a:srgbClr val="333399"/>
                </a:solidFill>
                <a:cs typeface="Arial" charset="0"/>
              </a:rPr>
              <a:t>.</a:t>
            </a:r>
            <a:endParaRPr lang="en-US" altLang="ko-KR" sz="2400">
              <a:ea typeface="굴림" charset="-127"/>
            </a:endParaRPr>
          </a:p>
        </p:txBody>
      </p:sp>
      <p:pic>
        <p:nvPicPr>
          <p:cNvPr id="18438" name="Picture 9" descr="fg06_007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2667000"/>
            <a:ext cx="4286250" cy="3260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19461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Operating Characteristics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19459" name="Text Box 13"/>
          <p:cNvSpPr txBox="1">
            <a:spLocks noChangeArrowheads="1"/>
          </p:cNvSpPr>
          <p:nvPr/>
        </p:nvSpPr>
        <p:spPr bwMode="auto">
          <a:xfrm>
            <a:off x="904875" y="2438400"/>
            <a:ext cx="3848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>
                <a:cs typeface="Arial" charset="0"/>
              </a:rPr>
              <a:t>As </a:t>
            </a:r>
            <a:r>
              <a:rPr lang="en-US" altLang="en-US" sz="2400" i="1">
                <a:cs typeface="Arial" charset="0"/>
              </a:rPr>
              <a:t>V</a:t>
            </a:r>
            <a:r>
              <a:rPr lang="en-US" altLang="en-US" sz="2400" i="1" baseline="-25000">
                <a:cs typeface="Arial" charset="0"/>
              </a:rPr>
              <a:t>GS</a:t>
            </a:r>
            <a:r>
              <a:rPr lang="en-US" altLang="en-US" sz="2400">
                <a:cs typeface="Arial" charset="0"/>
              </a:rPr>
              <a:t> becomes more negative, the depletion region increases. </a:t>
            </a:r>
          </a:p>
        </p:txBody>
      </p:sp>
      <p:pic>
        <p:nvPicPr>
          <p:cNvPr id="19460" name="Picture 7" descr="fg06_010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362200"/>
            <a:ext cx="3213100" cy="3505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20489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20490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Operating Characteristics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20483" name="Text Box 13"/>
          <p:cNvSpPr txBox="1">
            <a:spLocks noChangeArrowheads="1"/>
          </p:cNvSpPr>
          <p:nvPr/>
        </p:nvSpPr>
        <p:spPr bwMode="auto">
          <a:xfrm>
            <a:off x="381000" y="4114800"/>
            <a:ext cx="348138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i="1">
                <a:cs typeface="Arial" charset="0"/>
              </a:rPr>
              <a:t> I</a:t>
            </a:r>
            <a:r>
              <a:rPr lang="en-US" altLang="en-US" sz="2000" i="1" baseline="-25000">
                <a:cs typeface="Arial" charset="0"/>
              </a:rPr>
              <a:t>D</a:t>
            </a:r>
            <a:r>
              <a:rPr lang="en-US" altLang="en-US" sz="2000">
                <a:cs typeface="Arial" charset="0"/>
              </a:rPr>
              <a:t> eventually drops to 0 A.  The value of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</a:t>
            </a:r>
            <a:r>
              <a:rPr lang="en-US" altLang="en-US" sz="2000" i="1">
                <a:cs typeface="Arial" charset="0"/>
              </a:rPr>
              <a:t> </a:t>
            </a:r>
            <a:r>
              <a:rPr lang="en-US" altLang="en-US" sz="2000">
                <a:cs typeface="Arial" charset="0"/>
              </a:rPr>
              <a:t>that causes this to occur is designated </a:t>
            </a:r>
            <a:r>
              <a:rPr lang="en-US" altLang="en-US" sz="2400" b="1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400" b="1" i="1" baseline="-25000">
                <a:solidFill>
                  <a:srgbClr val="FFFF00"/>
                </a:solidFill>
                <a:cs typeface="Arial" charset="0"/>
              </a:rPr>
              <a:t>GS(off)</a:t>
            </a:r>
            <a:r>
              <a:rPr lang="en-US" altLang="en-US" sz="2400" i="1">
                <a:cs typeface="Arial" charset="0"/>
              </a:rPr>
              <a:t>.</a:t>
            </a:r>
            <a:endParaRPr lang="en-US" altLang="en-US" sz="2400" b="1" i="1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20484" name="Rectangle 16"/>
          <p:cNvSpPr>
            <a:spLocks noChangeArrowheads="1"/>
          </p:cNvSpPr>
          <p:nvPr/>
        </p:nvSpPr>
        <p:spPr bwMode="auto">
          <a:xfrm>
            <a:off x="381000" y="5546725"/>
            <a:ext cx="8610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Note that at high levels of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DS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 the JFET reaches a breakdown situation.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I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 increases uncontrollably if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DS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 &gt;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DSmax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, and the JFET is likely destroyed.</a:t>
            </a:r>
          </a:p>
        </p:txBody>
      </p:sp>
      <p:sp>
        <p:nvSpPr>
          <p:cNvPr id="20485" name="Rectangle 1"/>
          <p:cNvSpPr>
            <a:spLocks noChangeArrowheads="1"/>
          </p:cNvSpPr>
          <p:nvPr/>
        </p:nvSpPr>
        <p:spPr bwMode="auto">
          <a:xfrm>
            <a:off x="381000" y="1752600"/>
            <a:ext cx="593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As V</a:t>
            </a:r>
            <a:r>
              <a:rPr lang="en-US" altLang="en-US" sz="2400" i="1" baseline="-25000">
                <a:solidFill>
                  <a:schemeClr val="accent2"/>
                </a:solidFill>
                <a:cs typeface="Arial" charset="0"/>
              </a:rPr>
              <a:t>GS</a:t>
            </a:r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 becomes more negative:</a:t>
            </a:r>
          </a:p>
        </p:txBody>
      </p:sp>
      <p:sp>
        <p:nvSpPr>
          <p:cNvPr id="20486" name="Rectangle 2"/>
          <p:cNvSpPr>
            <a:spLocks noChangeArrowheads="1"/>
          </p:cNvSpPr>
          <p:nvPr/>
        </p:nvSpPr>
        <p:spPr bwMode="auto">
          <a:xfrm>
            <a:off x="381000" y="2335213"/>
            <a:ext cx="34813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The JFET experiences pinch-off at a lower voltage (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P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).</a:t>
            </a:r>
          </a:p>
        </p:txBody>
      </p:sp>
      <p:sp>
        <p:nvSpPr>
          <p:cNvPr id="20487" name="Rectangle 3"/>
          <p:cNvSpPr>
            <a:spLocks noChangeArrowheads="1"/>
          </p:cNvSpPr>
          <p:nvPr/>
        </p:nvSpPr>
        <p:spPr bwMode="auto">
          <a:xfrm>
            <a:off x="381000" y="3352800"/>
            <a:ext cx="34353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 I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D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decreases (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I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D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 &lt; I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DSS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) even when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DS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increases</a:t>
            </a:r>
          </a:p>
        </p:txBody>
      </p:sp>
      <p:pic>
        <p:nvPicPr>
          <p:cNvPr id="20488" name="Picture 11" descr="fg06_011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362200"/>
            <a:ext cx="4578350" cy="304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1034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1035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Voltage-Controlled Resistor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grpSp>
        <p:nvGrpSpPr>
          <p:cNvPr id="1028" name="Group 13"/>
          <p:cNvGrpSpPr>
            <a:grpSpLocks/>
          </p:cNvGrpSpPr>
          <p:nvPr/>
        </p:nvGrpSpPr>
        <p:grpSpPr bwMode="auto">
          <a:xfrm>
            <a:off x="546100" y="4968875"/>
            <a:ext cx="1905000" cy="1219200"/>
            <a:chOff x="384" y="3024"/>
            <a:chExt cx="1200" cy="768"/>
          </a:xfrm>
        </p:grpSpPr>
        <p:sp>
          <p:nvSpPr>
            <p:cNvPr id="1033" name="AutoShape 12"/>
            <p:cNvSpPr>
              <a:spLocks noChangeArrowheads="1"/>
            </p:cNvSpPr>
            <p:nvPr/>
          </p:nvSpPr>
          <p:spPr bwMode="auto">
            <a:xfrm>
              <a:off x="384" y="3024"/>
              <a:ext cx="1200" cy="76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ko-KR" altLang="ko-KR"/>
            </a:p>
          </p:txBody>
        </p:sp>
        <p:graphicFrame>
          <p:nvGraphicFramePr>
            <p:cNvPr id="1026" name="Object 5"/>
            <p:cNvGraphicFramePr>
              <a:graphicFrameLocks noChangeAspect="1"/>
            </p:cNvGraphicFramePr>
            <p:nvPr/>
          </p:nvGraphicFramePr>
          <p:xfrm>
            <a:off x="489" y="3071"/>
            <a:ext cx="991" cy="6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Equation" r:id="rId3" imgW="1028520" imgH="698400" progId="Equation.3">
                    <p:embed/>
                  </p:oleObj>
                </mc:Choice>
                <mc:Fallback>
                  <p:oleObj name="Equation" r:id="rId3" imgW="1028520" imgH="6984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" y="3071"/>
                          <a:ext cx="991" cy="6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ACAEE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9" name="Text Box 22"/>
          <p:cNvSpPr txBox="1">
            <a:spLocks noChangeArrowheads="1"/>
          </p:cNvSpPr>
          <p:nvPr/>
        </p:nvSpPr>
        <p:spPr bwMode="auto">
          <a:xfrm>
            <a:off x="546100" y="2133600"/>
            <a:ext cx="3352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cs typeface="Arial" charset="0"/>
              </a:rPr>
              <a:t>The region to the left of the pinch-off point is called the 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ohmic region.</a:t>
            </a:r>
          </a:p>
        </p:txBody>
      </p:sp>
      <p:sp>
        <p:nvSpPr>
          <p:cNvPr id="1030" name="Rectangle 1"/>
          <p:cNvSpPr>
            <a:spLocks noChangeArrowheads="1"/>
          </p:cNvSpPr>
          <p:nvPr/>
        </p:nvSpPr>
        <p:spPr bwMode="auto">
          <a:xfrm>
            <a:off x="546100" y="3413125"/>
            <a:ext cx="34290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The JFET can be used as a variable resistor, where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GS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controls the drain-source resistance (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r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d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). </a:t>
            </a:r>
          </a:p>
        </p:txBody>
      </p:sp>
      <p:sp>
        <p:nvSpPr>
          <p:cNvPr id="1031" name="Rectangle 2"/>
          <p:cNvSpPr>
            <a:spLocks noChangeArrowheads="1"/>
          </p:cNvSpPr>
          <p:nvPr/>
        </p:nvSpPr>
        <p:spPr bwMode="auto">
          <a:xfrm>
            <a:off x="2971800" y="5486400"/>
            <a:ext cx="6096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As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GS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 becomes more negative, the resistance (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r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) increases.</a:t>
            </a:r>
          </a:p>
        </p:txBody>
      </p:sp>
      <p:pic>
        <p:nvPicPr>
          <p:cNvPr id="1032" name="Picture 12" descr="fg06_0110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2209800"/>
            <a:ext cx="4578350" cy="304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P-Channel JFETs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21507" name="Text Box 13"/>
          <p:cNvSpPr txBox="1">
            <a:spLocks noChangeArrowheads="1"/>
          </p:cNvSpPr>
          <p:nvPr/>
        </p:nvSpPr>
        <p:spPr bwMode="auto">
          <a:xfrm>
            <a:off x="914400" y="2814638"/>
            <a:ext cx="3581400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200">
                <a:cs typeface="Arial" charset="0"/>
              </a:rPr>
              <a:t>The </a:t>
            </a:r>
            <a:r>
              <a:rPr lang="en-US" altLang="en-US" sz="2200" i="1">
                <a:cs typeface="Arial" charset="0"/>
              </a:rPr>
              <a:t>p</a:t>
            </a:r>
            <a:r>
              <a:rPr lang="en-US" altLang="en-US" sz="2200">
                <a:cs typeface="Arial" charset="0"/>
              </a:rPr>
              <a:t>-channel JFET behaves the same as the </a:t>
            </a:r>
            <a:r>
              <a:rPr lang="en-US" altLang="en-US" sz="2200" i="1">
                <a:cs typeface="Arial" charset="0"/>
              </a:rPr>
              <a:t>n</a:t>
            </a:r>
            <a:r>
              <a:rPr lang="en-US" altLang="en-US" sz="2200">
                <a:cs typeface="Arial" charset="0"/>
              </a:rPr>
              <a:t>-channel JFET.  The only differences are that the voltage polarities and current directions are reversed.</a:t>
            </a:r>
          </a:p>
        </p:txBody>
      </p:sp>
      <p:pic>
        <p:nvPicPr>
          <p:cNvPr id="21508" name="Picture 7" descr="fg06_012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338388"/>
            <a:ext cx="3413125" cy="33766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22537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22538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P-Channel JFET Characteristics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22531" name="Text Box 13"/>
          <p:cNvSpPr txBox="1">
            <a:spLocks noChangeArrowheads="1"/>
          </p:cNvSpPr>
          <p:nvPr/>
        </p:nvSpPr>
        <p:spPr bwMode="auto">
          <a:xfrm>
            <a:off x="381000" y="5441950"/>
            <a:ext cx="8534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Also note that at high levels of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DS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 the JFET reaches a breakdown situation: 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I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 increases uncontrollably if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DS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 &gt; </a:t>
            </a:r>
            <a:r>
              <a:rPr lang="en-US" altLang="en-US" sz="2000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FFFF00"/>
                </a:solidFill>
                <a:cs typeface="Arial" charset="0"/>
              </a:rPr>
              <a:t>DSmax</a:t>
            </a:r>
            <a:r>
              <a:rPr lang="en-US" altLang="en-US" sz="2000">
                <a:solidFill>
                  <a:srgbClr val="FFFF00"/>
                </a:solidFill>
                <a:cs typeface="Arial" charset="0"/>
              </a:rPr>
              <a:t>.</a:t>
            </a:r>
          </a:p>
        </p:txBody>
      </p:sp>
      <p:sp>
        <p:nvSpPr>
          <p:cNvPr id="22532" name="Rectangle 15"/>
          <p:cNvSpPr>
            <a:spLocks noChangeArrowheads="1"/>
          </p:cNvSpPr>
          <p:nvPr/>
        </p:nvSpPr>
        <p:spPr bwMode="auto">
          <a:xfrm>
            <a:off x="381000" y="3717925"/>
            <a:ext cx="3962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buFontTx/>
              <a:buChar char="•"/>
            </a:pPr>
            <a:r>
              <a:rPr lang="en-US" altLang="en-US" sz="2000">
                <a:cs typeface="Arial" charset="0"/>
              </a:rPr>
              <a:t> The depletion region increases, and 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D</a:t>
            </a:r>
            <a:r>
              <a:rPr lang="en-US" altLang="en-US" sz="2000">
                <a:cs typeface="Arial" charset="0"/>
              </a:rPr>
              <a:t> decreases (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D</a:t>
            </a:r>
            <a:r>
              <a:rPr lang="en-US" altLang="en-US" sz="2000" i="1">
                <a:cs typeface="Arial" charset="0"/>
              </a:rPr>
              <a:t> &lt; I</a:t>
            </a:r>
            <a:r>
              <a:rPr lang="en-US" altLang="en-US" sz="2000" i="1" baseline="-25000">
                <a:cs typeface="Arial" charset="0"/>
              </a:rPr>
              <a:t>DSS</a:t>
            </a:r>
            <a:r>
              <a:rPr lang="en-US" altLang="en-US" sz="2000">
                <a:cs typeface="Arial" charset="0"/>
              </a:rPr>
              <a:t>)</a:t>
            </a:r>
          </a:p>
        </p:txBody>
      </p:sp>
      <p:sp>
        <p:nvSpPr>
          <p:cNvPr id="22533" name="Rectangle 1"/>
          <p:cNvSpPr>
            <a:spLocks noChangeArrowheads="1"/>
          </p:cNvSpPr>
          <p:nvPr/>
        </p:nvSpPr>
        <p:spPr bwMode="auto">
          <a:xfrm>
            <a:off x="381000" y="2012950"/>
            <a:ext cx="46355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200" i="1">
                <a:solidFill>
                  <a:schemeClr val="accent2"/>
                </a:solidFill>
                <a:cs typeface="Arial" charset="0"/>
              </a:rPr>
              <a:t>As V</a:t>
            </a:r>
            <a:r>
              <a:rPr lang="en-US" altLang="en-US" sz="2200" i="1" baseline="-25000">
                <a:solidFill>
                  <a:schemeClr val="accent2"/>
                </a:solidFill>
                <a:cs typeface="Arial" charset="0"/>
              </a:rPr>
              <a:t>GS</a:t>
            </a:r>
            <a:r>
              <a:rPr lang="en-US" altLang="en-US" sz="2200" i="1">
                <a:solidFill>
                  <a:schemeClr val="accent2"/>
                </a:solidFill>
                <a:cs typeface="Arial" charset="0"/>
              </a:rPr>
              <a:t> becomes more positive:</a:t>
            </a:r>
          </a:p>
        </p:txBody>
      </p:sp>
      <p:sp>
        <p:nvSpPr>
          <p:cNvPr id="22534" name="Text Box 13"/>
          <p:cNvSpPr txBox="1">
            <a:spLocks noChangeArrowheads="1"/>
          </p:cNvSpPr>
          <p:nvPr/>
        </p:nvSpPr>
        <p:spPr bwMode="auto">
          <a:xfrm>
            <a:off x="381000" y="4572000"/>
            <a:ext cx="34813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i="1">
                <a:cs typeface="Arial" charset="0"/>
              </a:rPr>
              <a:t> I</a:t>
            </a:r>
            <a:r>
              <a:rPr lang="en-US" altLang="en-US" sz="2000" i="1" baseline="-25000">
                <a:cs typeface="Arial" charset="0"/>
              </a:rPr>
              <a:t>D</a:t>
            </a:r>
            <a:r>
              <a:rPr lang="en-US" altLang="en-US" sz="2000">
                <a:cs typeface="Arial" charset="0"/>
              </a:rPr>
              <a:t> eventually drops to 0 A (when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</a:t>
            </a:r>
            <a:r>
              <a:rPr lang="en-US" altLang="en-US" sz="2000">
                <a:cs typeface="Arial" charset="0"/>
              </a:rPr>
              <a:t> =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GSoff</a:t>
            </a:r>
            <a:r>
              <a:rPr lang="en-US" altLang="en-US" sz="2000">
                <a:cs typeface="Arial" charset="0"/>
              </a:rPr>
              <a:t>) </a:t>
            </a:r>
            <a:endParaRPr lang="en-US" altLang="en-US" sz="2400" b="1" i="1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22535" name="Rectangle 2"/>
          <p:cNvSpPr>
            <a:spLocks noChangeArrowheads="1"/>
          </p:cNvSpPr>
          <p:nvPr/>
        </p:nvSpPr>
        <p:spPr bwMode="auto">
          <a:xfrm>
            <a:off x="381000" y="2727325"/>
            <a:ext cx="4114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The JFET experiences pinch-off at a lower voltage (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P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).</a:t>
            </a:r>
          </a:p>
        </p:txBody>
      </p:sp>
      <p:pic>
        <p:nvPicPr>
          <p:cNvPr id="22536" name="Picture 11" descr="fg06_01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63" y="2438400"/>
            <a:ext cx="3906837" cy="2914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23556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23557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N-Channel JFET Symbol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pic>
        <p:nvPicPr>
          <p:cNvPr id="23555" name="Picture 8" descr="fg06_014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2286000"/>
            <a:ext cx="2571750" cy="33226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2055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2056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Transfer Characteristics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grpSp>
        <p:nvGrpSpPr>
          <p:cNvPr id="2052" name="Group 9"/>
          <p:cNvGrpSpPr>
            <a:grpSpLocks/>
          </p:cNvGrpSpPr>
          <p:nvPr/>
        </p:nvGrpSpPr>
        <p:grpSpPr bwMode="auto">
          <a:xfrm>
            <a:off x="3276600" y="4953000"/>
            <a:ext cx="2590800" cy="1066800"/>
            <a:chOff x="2064" y="3120"/>
            <a:chExt cx="1632" cy="672"/>
          </a:xfrm>
        </p:grpSpPr>
        <p:sp>
          <p:nvSpPr>
            <p:cNvPr id="2054" name="AutoShape 8"/>
            <p:cNvSpPr>
              <a:spLocks noChangeArrowheads="1"/>
            </p:cNvSpPr>
            <p:nvPr/>
          </p:nvSpPr>
          <p:spPr bwMode="auto">
            <a:xfrm>
              <a:off x="2064" y="3120"/>
              <a:ext cx="1632" cy="67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ko-KR" altLang="ko-KR"/>
            </a:p>
          </p:txBody>
        </p:sp>
        <p:graphicFrame>
          <p:nvGraphicFramePr>
            <p:cNvPr id="2050" name="Object 2"/>
            <p:cNvGraphicFramePr>
              <a:graphicFrameLocks noChangeAspect="1"/>
            </p:cNvGraphicFramePr>
            <p:nvPr/>
          </p:nvGraphicFramePr>
          <p:xfrm>
            <a:off x="2226" y="3213"/>
            <a:ext cx="1308" cy="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" name="Equation" r:id="rId3" imgW="990360" imgH="368280" progId="Equation.3">
                    <p:embed/>
                  </p:oleObj>
                </mc:Choice>
                <mc:Fallback>
                  <p:oleObj name="Equation" r:id="rId3" imgW="990360" imgH="36828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6" y="3213"/>
                          <a:ext cx="1308" cy="4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ACAEE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838200" y="2149475"/>
            <a:ext cx="73914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JFET input-to-output transfer characteristics are not as straightforward as they are for a BJT. </a:t>
            </a:r>
          </a:p>
          <a:p>
            <a:pPr eaLnBrk="1" hangingPunct="1"/>
            <a:endParaRPr lang="en-US" altLang="en-US" sz="2000"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altLang="en-US" sz="2000">
                <a:cs typeface="Arial" charset="0"/>
              </a:rPr>
              <a:t> BJT:  </a:t>
            </a:r>
            <a:r>
              <a:rPr lang="en-US" altLang="en-US" sz="2000" i="1">
                <a:cs typeface="Arial" charset="0"/>
                <a:sym typeface="Symbol" pitchFamily="18" charset="2"/>
              </a:rPr>
              <a:t></a:t>
            </a:r>
            <a:r>
              <a:rPr lang="en-US" altLang="en-US" sz="2000">
                <a:cs typeface="Arial" charset="0"/>
              </a:rPr>
              <a:t> indicates the relationship between 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B</a:t>
            </a:r>
            <a:r>
              <a:rPr lang="en-US" altLang="en-US" sz="2000">
                <a:cs typeface="Arial" charset="0"/>
              </a:rPr>
              <a:t> (input) and 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C</a:t>
            </a:r>
            <a:r>
              <a:rPr lang="en-US" altLang="en-US" sz="2000">
                <a:cs typeface="Arial" charset="0"/>
              </a:rPr>
              <a:t> (output).</a:t>
            </a:r>
          </a:p>
          <a:p>
            <a:pPr eaLnBrk="1" hangingPunct="1"/>
            <a:endParaRPr lang="en-US" altLang="en-US" sz="2000"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altLang="en-US" sz="2000">
                <a:cs typeface="Arial" charset="0"/>
              </a:rPr>
              <a:t> JFET: The relationship of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</a:t>
            </a:r>
            <a:r>
              <a:rPr lang="en-US" altLang="en-US" sz="2000">
                <a:cs typeface="Arial" charset="0"/>
              </a:rPr>
              <a:t> (input) and 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D</a:t>
            </a:r>
            <a:r>
              <a:rPr lang="en-US" altLang="en-US" sz="2000" i="1">
                <a:cs typeface="Arial" charset="0"/>
              </a:rPr>
              <a:t> </a:t>
            </a:r>
            <a:r>
              <a:rPr lang="en-US" altLang="en-US" sz="2000">
                <a:cs typeface="Arial" charset="0"/>
              </a:rPr>
              <a:t>(output) is a little more complicated: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24581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24582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Transfer Curve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24579" name="Text Box 13"/>
          <p:cNvSpPr txBox="1">
            <a:spLocks noChangeArrowheads="1"/>
          </p:cNvSpPr>
          <p:nvPr/>
        </p:nvSpPr>
        <p:spPr bwMode="auto">
          <a:xfrm>
            <a:off x="609600" y="3071813"/>
            <a:ext cx="26670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>
                <a:cs typeface="Arial" charset="0"/>
              </a:rPr>
              <a:t>This graph shows the value of </a:t>
            </a:r>
            <a:r>
              <a:rPr lang="en-US" altLang="en-US" sz="2400" i="1">
                <a:cs typeface="Arial" charset="0"/>
              </a:rPr>
              <a:t>I</a:t>
            </a:r>
            <a:r>
              <a:rPr lang="en-US" altLang="en-US" sz="2400" i="1" baseline="-25000">
                <a:cs typeface="Arial" charset="0"/>
              </a:rPr>
              <a:t>D</a:t>
            </a:r>
            <a:r>
              <a:rPr lang="en-US" altLang="en-US" sz="2400">
                <a:cs typeface="Arial" charset="0"/>
              </a:rPr>
              <a:t> for a given value of </a:t>
            </a:r>
            <a:r>
              <a:rPr lang="en-US" altLang="en-US" sz="2400" i="1">
                <a:cs typeface="Arial" charset="0"/>
              </a:rPr>
              <a:t>V</a:t>
            </a:r>
            <a:r>
              <a:rPr lang="en-US" altLang="en-US" sz="2400" i="1" baseline="-25000">
                <a:cs typeface="Arial" charset="0"/>
              </a:rPr>
              <a:t>GS</a:t>
            </a:r>
            <a:r>
              <a:rPr lang="en-US" altLang="en-US" sz="2400">
                <a:cs typeface="Arial" charset="0"/>
              </a:rPr>
              <a:t>.</a:t>
            </a:r>
          </a:p>
        </p:txBody>
      </p:sp>
      <p:pic>
        <p:nvPicPr>
          <p:cNvPr id="24580" name="Picture 7" descr="fg06_017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14600"/>
            <a:ext cx="5151438" cy="2682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3083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3084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Plotting the JFET Transfer Curve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3076" name="Text Box 16"/>
          <p:cNvSpPr txBox="1">
            <a:spLocks noChangeArrowheads="1"/>
          </p:cNvSpPr>
          <p:nvPr/>
        </p:nvSpPr>
        <p:spPr bwMode="auto">
          <a:xfrm>
            <a:off x="609600" y="2178050"/>
            <a:ext cx="7924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 i="1">
                <a:solidFill>
                  <a:schemeClr val="accent2"/>
                </a:solidFill>
                <a:cs typeface="Arial" charset="0"/>
              </a:rPr>
              <a:t>Using I</a:t>
            </a:r>
            <a:r>
              <a:rPr lang="en-US" altLang="en-US" sz="2000" i="1" baseline="-25000">
                <a:solidFill>
                  <a:schemeClr val="accent2"/>
                </a:solidFill>
                <a:cs typeface="Arial" charset="0"/>
              </a:rPr>
              <a:t>DSS</a:t>
            </a:r>
            <a:r>
              <a:rPr lang="en-US" altLang="en-US" sz="2000" i="1">
                <a:solidFill>
                  <a:schemeClr val="accent2"/>
                </a:solidFill>
                <a:cs typeface="Arial" charset="0"/>
              </a:rPr>
              <a:t> and V</a:t>
            </a:r>
            <a:r>
              <a:rPr lang="en-US" altLang="en-US" sz="2000" i="1" baseline="-25000">
                <a:solidFill>
                  <a:schemeClr val="accent2"/>
                </a:solidFill>
                <a:cs typeface="Arial" charset="0"/>
              </a:rPr>
              <a:t>p</a:t>
            </a:r>
            <a:r>
              <a:rPr lang="en-US" altLang="en-US" sz="2000" i="1">
                <a:solidFill>
                  <a:schemeClr val="accent2"/>
                </a:solidFill>
                <a:cs typeface="Arial" charset="0"/>
              </a:rPr>
              <a:t> (V</a:t>
            </a:r>
            <a:r>
              <a:rPr lang="en-US" altLang="en-US" sz="2000" i="1" baseline="-25000">
                <a:solidFill>
                  <a:schemeClr val="accent2"/>
                </a:solidFill>
                <a:cs typeface="Arial" charset="0"/>
              </a:rPr>
              <a:t>GS(off)</a:t>
            </a:r>
            <a:r>
              <a:rPr lang="en-US" altLang="en-US" sz="2000" i="1">
                <a:solidFill>
                  <a:schemeClr val="accent2"/>
                </a:solidFill>
                <a:cs typeface="Arial" charset="0"/>
              </a:rPr>
              <a:t>) values found in a specification sheet, the transfer curve can be plotted according to these three steps:	</a:t>
            </a:r>
          </a:p>
        </p:txBody>
      </p:sp>
      <p:sp>
        <p:nvSpPr>
          <p:cNvPr id="3077" name="Rectangle 23"/>
          <p:cNvSpPr>
            <a:spLocks noChangeArrowheads="1"/>
          </p:cNvSpPr>
          <p:nvPr/>
        </p:nvSpPr>
        <p:spPr bwMode="auto">
          <a:xfrm>
            <a:off x="1828800" y="2652713"/>
            <a:ext cx="5867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ko-KR" altLang="ko-KR"/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1017588" y="3244850"/>
            <a:ext cx="480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cs typeface="Arial" charset="0"/>
              </a:rPr>
              <a:t>1. Solving for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</a:t>
            </a:r>
            <a:r>
              <a:rPr lang="en-US" altLang="en-US" sz="2000">
                <a:cs typeface="Arial" charset="0"/>
              </a:rPr>
              <a:t> = 0 V:   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D</a:t>
            </a:r>
            <a:r>
              <a:rPr lang="en-US" altLang="en-US" sz="2000" baseline="-25000">
                <a:cs typeface="Arial" charset="0"/>
              </a:rPr>
              <a:t> </a:t>
            </a:r>
            <a:r>
              <a:rPr lang="en-US" altLang="en-US" sz="2000">
                <a:cs typeface="Arial" charset="0"/>
              </a:rPr>
              <a:t>= 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DSS</a:t>
            </a:r>
            <a:endParaRPr lang="en-US" altLang="ko-KR" sz="2000" i="1" baseline="-25000">
              <a:ea typeface="굴림" charset="-127"/>
              <a:cs typeface="Arial" charset="0"/>
            </a:endParaRPr>
          </a:p>
        </p:txBody>
      </p:sp>
      <p:sp>
        <p:nvSpPr>
          <p:cNvPr id="3079" name="Text Box 18"/>
          <p:cNvSpPr txBox="1">
            <a:spLocks noChangeArrowheads="1"/>
          </p:cNvSpPr>
          <p:nvPr/>
        </p:nvSpPr>
        <p:spPr bwMode="auto">
          <a:xfrm>
            <a:off x="1017588" y="4065588"/>
            <a:ext cx="4533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cs typeface="Arial" charset="0"/>
              </a:rPr>
              <a:t>2. Solving for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</a:t>
            </a:r>
            <a:r>
              <a:rPr lang="en-US" altLang="en-US" sz="2000">
                <a:cs typeface="Arial" charset="0"/>
              </a:rPr>
              <a:t> =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GS(off</a:t>
            </a:r>
            <a:r>
              <a:rPr lang="en-US" altLang="en-US" sz="2000" baseline="-25000">
                <a:cs typeface="Arial" charset="0"/>
              </a:rPr>
              <a:t>)</a:t>
            </a:r>
            <a:r>
              <a:rPr lang="en-US" altLang="en-US" sz="2000">
                <a:cs typeface="Arial" charset="0"/>
              </a:rPr>
              <a:t>:    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D</a:t>
            </a:r>
            <a:r>
              <a:rPr lang="en-US" altLang="en-US" sz="2000">
                <a:cs typeface="Arial" charset="0"/>
              </a:rPr>
              <a:t> = 0 A</a:t>
            </a:r>
            <a:endParaRPr lang="en-US" altLang="ko-KR" sz="2000">
              <a:ea typeface="굴림" charset="-127"/>
              <a:cs typeface="Arial" charset="0"/>
            </a:endParaRPr>
          </a:p>
        </p:txBody>
      </p:sp>
      <p:sp>
        <p:nvSpPr>
          <p:cNvPr id="3080" name="Rectangle 19"/>
          <p:cNvSpPr>
            <a:spLocks noChangeArrowheads="1"/>
          </p:cNvSpPr>
          <p:nvPr/>
        </p:nvSpPr>
        <p:spPr bwMode="auto">
          <a:xfrm>
            <a:off x="1017588" y="4937125"/>
            <a:ext cx="75168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cs typeface="Arial" charset="0"/>
              </a:rPr>
              <a:t>3. Solving for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</a:t>
            </a:r>
            <a:r>
              <a:rPr lang="en-US" altLang="en-US" sz="2000">
                <a:cs typeface="Arial" charset="0"/>
              </a:rPr>
              <a:t> = 0 V to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GS(off)</a:t>
            </a:r>
            <a:r>
              <a:rPr lang="en-US" altLang="en-US" sz="2000">
                <a:cs typeface="Arial" charset="0"/>
              </a:rPr>
              <a:t>:  0 A  &lt; 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D</a:t>
            </a:r>
            <a:r>
              <a:rPr lang="en-US" altLang="en-US" sz="2000" i="1">
                <a:cs typeface="Arial" charset="0"/>
              </a:rPr>
              <a:t> </a:t>
            </a:r>
            <a:r>
              <a:rPr lang="en-US" altLang="en-US" sz="2000">
                <a:cs typeface="Arial" charset="0"/>
              </a:rPr>
              <a:t> &lt; 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DSS </a:t>
            </a:r>
            <a:r>
              <a:rPr lang="en-US" altLang="en-US" sz="2000">
                <a:cs typeface="Arial" charset="0"/>
              </a:rPr>
              <a:t> </a:t>
            </a:r>
            <a:endParaRPr lang="en-US" altLang="ko-KR" sz="2000">
              <a:ea typeface="굴림" charset="-127"/>
              <a:cs typeface="Arial" charset="0"/>
            </a:endParaRPr>
          </a:p>
        </p:txBody>
      </p:sp>
      <p:grpSp>
        <p:nvGrpSpPr>
          <p:cNvPr id="3081" name="Group 14"/>
          <p:cNvGrpSpPr>
            <a:grpSpLocks/>
          </p:cNvGrpSpPr>
          <p:nvPr/>
        </p:nvGrpSpPr>
        <p:grpSpPr bwMode="auto">
          <a:xfrm>
            <a:off x="5715000" y="3717925"/>
            <a:ext cx="2590800" cy="1066800"/>
            <a:chOff x="2064" y="3120"/>
            <a:chExt cx="1632" cy="672"/>
          </a:xfrm>
        </p:grpSpPr>
        <p:sp>
          <p:nvSpPr>
            <p:cNvPr id="3082" name="AutoShape 15"/>
            <p:cNvSpPr>
              <a:spLocks noChangeArrowheads="1"/>
            </p:cNvSpPr>
            <p:nvPr/>
          </p:nvSpPr>
          <p:spPr bwMode="auto">
            <a:xfrm>
              <a:off x="2064" y="3120"/>
              <a:ext cx="1632" cy="67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ko-KR" altLang="ko-KR"/>
            </a:p>
          </p:txBody>
        </p:sp>
        <p:graphicFrame>
          <p:nvGraphicFramePr>
            <p:cNvPr id="3074" name="Object 2"/>
            <p:cNvGraphicFramePr>
              <a:graphicFrameLocks noChangeAspect="1"/>
            </p:cNvGraphicFramePr>
            <p:nvPr/>
          </p:nvGraphicFramePr>
          <p:xfrm>
            <a:off x="2226" y="3213"/>
            <a:ext cx="1308" cy="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Equation" r:id="rId3" imgW="990360" imgH="368280" progId="Equation.3">
                    <p:embed/>
                  </p:oleObj>
                </mc:Choice>
                <mc:Fallback>
                  <p:oleObj name="Equation" r:id="rId3" imgW="990360" imgH="36828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6" y="3213"/>
                          <a:ext cx="1308" cy="4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ACAEE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25605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25606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Specification Sheet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25603" name="Text Box 17"/>
          <p:cNvSpPr txBox="1">
            <a:spLocks noChangeArrowheads="1"/>
          </p:cNvSpPr>
          <p:nvPr/>
        </p:nvSpPr>
        <p:spPr bwMode="auto">
          <a:xfrm>
            <a:off x="381000" y="3536950"/>
            <a:ext cx="2286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>
                <a:solidFill>
                  <a:schemeClr val="accent2"/>
                </a:solidFill>
                <a:ea typeface="굴림" charset="-127"/>
                <a:cs typeface="Arial" charset="0"/>
              </a:rPr>
              <a:t>Electrical Characteristics</a:t>
            </a:r>
          </a:p>
        </p:txBody>
      </p:sp>
      <p:pic>
        <p:nvPicPr>
          <p:cNvPr id="25604" name="Picture 10" descr="fg06_0200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76425"/>
            <a:ext cx="6259513" cy="421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26631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26632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JFET Specification Sheet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grpSp>
        <p:nvGrpSpPr>
          <p:cNvPr id="26627" name="Group 10"/>
          <p:cNvGrpSpPr>
            <a:grpSpLocks/>
          </p:cNvGrpSpPr>
          <p:nvPr/>
        </p:nvGrpSpPr>
        <p:grpSpPr bwMode="auto">
          <a:xfrm>
            <a:off x="304800" y="2219325"/>
            <a:ext cx="8534400" cy="3724275"/>
            <a:chOff x="381000" y="2218944"/>
            <a:chExt cx="8534400" cy="3724656"/>
          </a:xfrm>
        </p:grpSpPr>
        <p:pic>
          <p:nvPicPr>
            <p:cNvPr id="26629" name="Picture 9" descr="M06_BOYL2264_11_SE_C0614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2218944"/>
              <a:ext cx="8534400" cy="37246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630" name="Text Box 12"/>
            <p:cNvSpPr txBox="1">
              <a:spLocks noChangeArrowheads="1"/>
            </p:cNvSpPr>
            <p:nvPr/>
          </p:nvSpPr>
          <p:spPr bwMode="auto">
            <a:xfrm>
              <a:off x="1371600" y="2590800"/>
              <a:ext cx="2895061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400">
                  <a:solidFill>
                    <a:schemeClr val="accent2"/>
                  </a:solidFill>
                  <a:ea typeface="굴림" charset="-127"/>
                  <a:cs typeface="Arial" charset="0"/>
                </a:rPr>
                <a:t>Maximum Ratings</a:t>
              </a:r>
            </a:p>
          </p:txBody>
        </p:sp>
      </p:grpSp>
      <p:sp>
        <p:nvSpPr>
          <p:cNvPr id="26628" name="Text Box 16"/>
          <p:cNvSpPr txBox="1">
            <a:spLocks noChangeArrowheads="1"/>
          </p:cNvSpPr>
          <p:nvPr/>
        </p:nvSpPr>
        <p:spPr bwMode="auto">
          <a:xfrm>
            <a:off x="5943600" y="5791200"/>
            <a:ext cx="1600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ko-KR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4102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4103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Case and Terminal Identification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grpSp>
        <p:nvGrpSpPr>
          <p:cNvPr id="4100" name="Group 5"/>
          <p:cNvGrpSpPr>
            <a:grpSpLocks/>
          </p:cNvGrpSpPr>
          <p:nvPr/>
        </p:nvGrpSpPr>
        <p:grpSpPr bwMode="auto">
          <a:xfrm>
            <a:off x="2763838" y="2286000"/>
            <a:ext cx="3124200" cy="3505200"/>
            <a:chOff x="1920" y="1056"/>
            <a:chExt cx="1968" cy="2208"/>
          </a:xfrm>
        </p:grpSpPr>
        <p:sp>
          <p:nvSpPr>
            <p:cNvPr id="4101" name="Rectangle 3"/>
            <p:cNvSpPr>
              <a:spLocks noChangeArrowheads="1"/>
            </p:cNvSpPr>
            <p:nvPr/>
          </p:nvSpPr>
          <p:spPr bwMode="auto">
            <a:xfrm>
              <a:off x="1920" y="1056"/>
              <a:ext cx="1968" cy="2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ko-KR" altLang="ko-KR"/>
            </a:p>
          </p:txBody>
        </p:sp>
        <p:graphicFrame>
          <p:nvGraphicFramePr>
            <p:cNvPr id="4098" name="Object 2"/>
            <p:cNvGraphicFramePr>
              <a:graphicFrameLocks noChangeAspect="1"/>
            </p:cNvGraphicFramePr>
            <p:nvPr/>
          </p:nvGraphicFramePr>
          <p:xfrm>
            <a:off x="2064" y="1104"/>
            <a:ext cx="1800" cy="20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5" name="iGrafx Image Object" r:id="rId3" imgW="2857500" imgH="3286125" progId="iGrafx.Image.1">
                    <p:embed/>
                  </p:oleObj>
                </mc:Choice>
                <mc:Fallback>
                  <p:oleObj name="iGrafx Image Object" r:id="rId3" imgW="2857500" imgH="3286125" progId="iGrafx.Image.1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1104"/>
                          <a:ext cx="1800" cy="20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27652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27653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Testing JFETs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27651" name="Text Box 10"/>
          <p:cNvSpPr txBox="1">
            <a:spLocks noChangeArrowheads="1"/>
          </p:cNvSpPr>
          <p:nvPr/>
        </p:nvSpPr>
        <p:spPr bwMode="auto">
          <a:xfrm>
            <a:off x="876300" y="2362200"/>
            <a:ext cx="7391400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accent2"/>
                </a:solidFill>
                <a:cs typeface="Arial" charset="0"/>
              </a:rPr>
              <a:t>    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Curve Tracer</a:t>
            </a:r>
          </a:p>
          <a:p>
            <a:pPr lvl="2" eaLnBrk="1" hangingPunct="1"/>
            <a:r>
              <a:rPr lang="en-US" altLang="en-US" sz="2200">
                <a:cs typeface="Arial" charset="0"/>
              </a:rPr>
              <a:t>A curve tracer displays the </a:t>
            </a:r>
            <a:r>
              <a:rPr lang="en-US" altLang="en-US" sz="2200" i="1">
                <a:cs typeface="Arial" charset="0"/>
              </a:rPr>
              <a:t>I</a:t>
            </a:r>
            <a:r>
              <a:rPr lang="en-US" altLang="en-US" sz="2200" i="1" baseline="-25000">
                <a:cs typeface="Arial" charset="0"/>
              </a:rPr>
              <a:t>D</a:t>
            </a:r>
            <a:r>
              <a:rPr lang="en-US" altLang="en-US" sz="2200">
                <a:cs typeface="Arial" charset="0"/>
              </a:rPr>
              <a:t> versus </a:t>
            </a:r>
            <a:r>
              <a:rPr lang="en-US" altLang="en-US" sz="2200" i="1">
                <a:cs typeface="Arial" charset="0"/>
              </a:rPr>
              <a:t>V</a:t>
            </a:r>
            <a:r>
              <a:rPr lang="en-US" altLang="en-US" sz="2200" i="1" baseline="-25000">
                <a:cs typeface="Arial" charset="0"/>
              </a:rPr>
              <a:t>DS</a:t>
            </a:r>
            <a:r>
              <a:rPr lang="en-US" altLang="en-US" sz="2200">
                <a:cs typeface="Arial" charset="0"/>
              </a:rPr>
              <a:t> graph for various levels of </a:t>
            </a:r>
            <a:r>
              <a:rPr lang="en-US" altLang="en-US" sz="2200" i="1">
                <a:cs typeface="Arial" charset="0"/>
              </a:rPr>
              <a:t>V</a:t>
            </a:r>
            <a:r>
              <a:rPr lang="en-US" altLang="en-US" sz="2200" i="1" baseline="-25000">
                <a:cs typeface="Arial" charset="0"/>
              </a:rPr>
              <a:t>GS</a:t>
            </a:r>
            <a:r>
              <a:rPr lang="en-US" altLang="en-US" sz="2200">
                <a:cs typeface="Arial" charset="0"/>
              </a:rPr>
              <a:t>.</a:t>
            </a:r>
          </a:p>
          <a:p>
            <a:pPr eaLnBrk="1" hangingPunct="1"/>
            <a:endParaRPr lang="en-US" altLang="en-US" sz="2200">
              <a:cs typeface="Arial" charset="0"/>
            </a:endParaRPr>
          </a:p>
          <a:p>
            <a:pPr eaLnBrk="1" hangingPunct="1"/>
            <a:endParaRPr lang="en-US" altLang="en-US" sz="2200">
              <a:cs typeface="Arial" charset="0"/>
            </a:endParaRPr>
          </a:p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    Specialized FET Testers</a:t>
            </a:r>
          </a:p>
          <a:p>
            <a:pPr lvl="2" eaLnBrk="1" hangingPunct="1"/>
            <a:r>
              <a:rPr lang="en-US" altLang="en-US" sz="2200">
                <a:cs typeface="Arial" charset="0"/>
              </a:rPr>
              <a:t>These testers show  </a:t>
            </a:r>
            <a:r>
              <a:rPr lang="en-US" altLang="en-US" sz="2200" i="1">
                <a:cs typeface="Arial" charset="0"/>
              </a:rPr>
              <a:t>I</a:t>
            </a:r>
            <a:r>
              <a:rPr lang="en-US" altLang="en-US" sz="2200" i="1" baseline="-25000">
                <a:cs typeface="Arial" charset="0"/>
              </a:rPr>
              <a:t>DSS</a:t>
            </a:r>
            <a:r>
              <a:rPr lang="en-US" altLang="en-US" sz="2200">
                <a:cs typeface="Arial" charset="0"/>
              </a:rPr>
              <a:t> for the JFET under test.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28677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28678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MOSFETs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28675" name="Text Box 10"/>
          <p:cNvSpPr txBox="1">
            <a:spLocks noChangeArrowheads="1"/>
          </p:cNvSpPr>
          <p:nvPr/>
        </p:nvSpPr>
        <p:spPr bwMode="auto">
          <a:xfrm>
            <a:off x="1971675" y="3438525"/>
            <a:ext cx="533876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There are two types of MOSFETs:</a:t>
            </a:r>
            <a:endParaRPr lang="en-US" altLang="en-US" sz="2400">
              <a:solidFill>
                <a:schemeClr val="accent2"/>
              </a:solidFill>
              <a:cs typeface="Arial" charset="0"/>
            </a:endParaRPr>
          </a:p>
          <a:p>
            <a:pPr marL="0" lvl="1" algn="ctr" eaLnBrk="1" hangingPunct="1">
              <a:lnSpc>
                <a:spcPct val="200000"/>
              </a:lnSpc>
            </a:pPr>
            <a:r>
              <a:rPr lang="en-US" altLang="en-US" sz="2400" b="1">
                <a:solidFill>
                  <a:srgbClr val="FFFF00"/>
                </a:solidFill>
                <a:cs typeface="Arial" charset="0"/>
              </a:rPr>
              <a:t>Depletion-Type</a:t>
            </a:r>
          </a:p>
          <a:p>
            <a:pPr marL="0" lvl="1" algn="ctr" eaLnBrk="1" hangingPunct="1">
              <a:lnSpc>
                <a:spcPct val="200000"/>
              </a:lnSpc>
            </a:pPr>
            <a:r>
              <a:rPr lang="en-US" altLang="en-US" sz="2400" b="1">
                <a:solidFill>
                  <a:srgbClr val="FFFF00"/>
                </a:solidFill>
                <a:cs typeface="Arial" charset="0"/>
              </a:rPr>
              <a:t>Enhancement-Type</a:t>
            </a:r>
          </a:p>
        </p:txBody>
      </p:sp>
      <p:sp>
        <p:nvSpPr>
          <p:cNvPr id="28676" name="Rectangle 12"/>
          <p:cNvSpPr>
            <a:spLocks noChangeArrowheads="1"/>
          </p:cNvSpPr>
          <p:nvPr/>
        </p:nvSpPr>
        <p:spPr bwMode="auto">
          <a:xfrm>
            <a:off x="533400" y="2117725"/>
            <a:ext cx="82153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MOSFETs have characteristics similar to those of JFETs and additional characteristics that make then very useful.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29701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29702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Depletion-Type MOSFET Construction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29699" name="Text Box 13"/>
          <p:cNvSpPr txBox="1">
            <a:spLocks noChangeArrowheads="1"/>
          </p:cNvSpPr>
          <p:nvPr/>
        </p:nvSpPr>
        <p:spPr bwMode="auto">
          <a:xfrm>
            <a:off x="542925" y="2130425"/>
            <a:ext cx="4152900" cy="393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cs typeface="Arial" charset="0"/>
              </a:rPr>
              <a:t>The 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Drain</a:t>
            </a:r>
            <a:r>
              <a:rPr lang="en-US" altLang="en-US" sz="2000" b="1">
                <a:solidFill>
                  <a:schemeClr val="accent2"/>
                </a:solidFill>
                <a:cs typeface="Arial" charset="0"/>
              </a:rPr>
              <a:t> (D)</a:t>
            </a:r>
            <a:r>
              <a:rPr lang="en-US" altLang="en-US" sz="2000">
                <a:cs typeface="Arial" charset="0"/>
              </a:rPr>
              <a:t> and 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Source</a:t>
            </a:r>
            <a:r>
              <a:rPr lang="en-US" altLang="en-US" sz="2000" b="1">
                <a:solidFill>
                  <a:schemeClr val="accent2"/>
                </a:solidFill>
                <a:cs typeface="Arial" charset="0"/>
              </a:rPr>
              <a:t> (S)</a:t>
            </a:r>
            <a:r>
              <a:rPr lang="en-US" altLang="en-US" sz="2000">
                <a:cs typeface="Arial" charset="0"/>
              </a:rPr>
              <a:t> connect to the to </a:t>
            </a:r>
            <a:r>
              <a:rPr lang="en-US" altLang="en-US" sz="2000" i="1">
                <a:cs typeface="Arial" charset="0"/>
              </a:rPr>
              <a:t>n</a:t>
            </a:r>
            <a:r>
              <a:rPr lang="en-US" altLang="en-US" sz="2000">
                <a:cs typeface="Arial" charset="0"/>
              </a:rPr>
              <a:t>-type regions. These </a:t>
            </a:r>
            <a:r>
              <a:rPr lang="en-US" altLang="en-US" sz="2000" i="1">
                <a:cs typeface="Arial" charset="0"/>
              </a:rPr>
              <a:t>n</a:t>
            </a:r>
            <a:r>
              <a:rPr lang="en-US" altLang="en-US" sz="2000">
                <a:cs typeface="Arial" charset="0"/>
              </a:rPr>
              <a:t>-typed regions are connected via an </a:t>
            </a:r>
            <a:r>
              <a:rPr lang="en-US" altLang="en-US" sz="2000" i="1">
                <a:cs typeface="Arial" charset="0"/>
              </a:rPr>
              <a:t>n</a:t>
            </a:r>
            <a:r>
              <a:rPr lang="en-US" altLang="en-US" sz="2000">
                <a:cs typeface="Arial" charset="0"/>
              </a:rPr>
              <a:t>-channel. This</a:t>
            </a:r>
            <a:r>
              <a:rPr lang="en-US" altLang="en-US" sz="2000" i="1">
                <a:cs typeface="Arial" charset="0"/>
              </a:rPr>
              <a:t> n</a:t>
            </a:r>
            <a:r>
              <a:rPr lang="en-US" altLang="en-US" sz="2000">
                <a:cs typeface="Arial" charset="0"/>
              </a:rPr>
              <a:t>-channel is connected to the 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Gate </a:t>
            </a:r>
            <a:r>
              <a:rPr lang="en-US" altLang="en-US" sz="2000" b="1">
                <a:solidFill>
                  <a:schemeClr val="accent2"/>
                </a:solidFill>
                <a:cs typeface="Arial" charset="0"/>
              </a:rPr>
              <a:t>(G)</a:t>
            </a:r>
            <a:r>
              <a:rPr lang="en-US" altLang="en-US" sz="2000">
                <a:cs typeface="Arial" charset="0"/>
              </a:rPr>
              <a:t> via a thin insulating layer of silicon dioxide (SiO</a:t>
            </a:r>
            <a:r>
              <a:rPr lang="en-US" altLang="en-US" sz="2000" baseline="-25000">
                <a:cs typeface="Arial" charset="0"/>
              </a:rPr>
              <a:t>2</a:t>
            </a:r>
            <a:r>
              <a:rPr lang="en-US" altLang="en-US" sz="2000">
                <a:cs typeface="Arial" charset="0"/>
              </a:rPr>
              <a:t>). </a:t>
            </a:r>
          </a:p>
          <a:p>
            <a:pPr eaLnBrk="1" hangingPunct="1"/>
            <a:endParaRPr lang="en-US" altLang="en-US" sz="2000">
              <a:cs typeface="Arial" charset="0"/>
            </a:endParaRPr>
          </a:p>
          <a:p>
            <a:pPr eaLnBrk="1" hangingPunct="1"/>
            <a:r>
              <a:rPr lang="en-US" altLang="en-US" sz="2000">
                <a:cs typeface="Arial" charset="0"/>
              </a:rPr>
              <a:t>The </a:t>
            </a:r>
            <a:r>
              <a:rPr lang="en-US" altLang="en-US" sz="2000" i="1">
                <a:cs typeface="Arial" charset="0"/>
              </a:rPr>
              <a:t>n</a:t>
            </a:r>
            <a:r>
              <a:rPr lang="en-US" altLang="en-US" sz="2000">
                <a:cs typeface="Arial" charset="0"/>
              </a:rPr>
              <a:t>-type material lies on a </a:t>
            </a:r>
            <a:r>
              <a:rPr lang="en-US" altLang="en-US" sz="2000" i="1">
                <a:cs typeface="Arial" charset="0"/>
              </a:rPr>
              <a:t>p</a:t>
            </a:r>
            <a:r>
              <a:rPr lang="en-US" altLang="en-US" sz="2000">
                <a:cs typeface="Arial" charset="0"/>
              </a:rPr>
              <a:t>-type substrate that may have an additional terminal connection called the </a:t>
            </a:r>
            <a:r>
              <a:rPr lang="en-US" altLang="en-US" sz="2400" b="1">
                <a:solidFill>
                  <a:srgbClr val="FFFF00"/>
                </a:solidFill>
                <a:cs typeface="Arial" charset="0"/>
              </a:rPr>
              <a:t>Substrate </a:t>
            </a:r>
            <a:r>
              <a:rPr lang="en-US" altLang="en-US" sz="2000" b="1">
                <a:solidFill>
                  <a:srgbClr val="FFFF00"/>
                </a:solidFill>
                <a:cs typeface="Arial" charset="0"/>
              </a:rPr>
              <a:t>(SS)</a:t>
            </a:r>
            <a:r>
              <a:rPr lang="en-US" altLang="en-US" sz="2000" b="1">
                <a:cs typeface="Arial" charset="0"/>
              </a:rPr>
              <a:t>.</a:t>
            </a:r>
            <a:endParaRPr lang="en-US" altLang="en-US" sz="2000" b="1">
              <a:solidFill>
                <a:srgbClr val="FFFF00"/>
              </a:solidFill>
              <a:cs typeface="Arial" charset="0"/>
            </a:endParaRPr>
          </a:p>
        </p:txBody>
      </p:sp>
      <p:pic>
        <p:nvPicPr>
          <p:cNvPr id="29700" name="Picture 9" descr="fg06_024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55838"/>
            <a:ext cx="3998913" cy="36877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30726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30727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Basic MOSFET Operation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30723" name="Text Box 13"/>
          <p:cNvSpPr txBox="1">
            <a:spLocks noChangeArrowheads="1"/>
          </p:cNvSpPr>
          <p:nvPr/>
        </p:nvSpPr>
        <p:spPr bwMode="auto">
          <a:xfrm>
            <a:off x="450850" y="2124075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accent2"/>
                </a:solidFill>
                <a:cs typeface="Arial" charset="0"/>
              </a:rPr>
              <a:t>A depletion-type MOSFET can operate in two modes:</a:t>
            </a:r>
          </a:p>
        </p:txBody>
      </p:sp>
      <p:sp>
        <p:nvSpPr>
          <p:cNvPr id="30724" name="Rectangle 1"/>
          <p:cNvSpPr>
            <a:spLocks noChangeArrowheads="1"/>
          </p:cNvSpPr>
          <p:nvPr/>
        </p:nvSpPr>
        <p:spPr bwMode="auto">
          <a:xfrm>
            <a:off x="450850" y="3429000"/>
            <a:ext cx="32670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lnSpc>
                <a:spcPct val="200000"/>
              </a:lnSpc>
            </a:pPr>
            <a:r>
              <a:rPr lang="en-US" altLang="en-US" sz="2400" b="1">
                <a:solidFill>
                  <a:srgbClr val="FFFF00"/>
                </a:solidFill>
                <a:cs typeface="Arial" charset="0"/>
              </a:rPr>
              <a:t>Depletion mode</a:t>
            </a:r>
          </a:p>
          <a:p>
            <a:pPr marL="0" lvl="1" eaLnBrk="1" hangingPunct="1">
              <a:lnSpc>
                <a:spcPct val="200000"/>
              </a:lnSpc>
            </a:pPr>
            <a:r>
              <a:rPr lang="en-US" altLang="en-US" sz="2400" b="1">
                <a:solidFill>
                  <a:srgbClr val="FFFF00"/>
                </a:solidFill>
                <a:cs typeface="Arial" charset="0"/>
              </a:rPr>
              <a:t>Enhancement mode</a:t>
            </a:r>
          </a:p>
        </p:txBody>
      </p:sp>
      <p:pic>
        <p:nvPicPr>
          <p:cNvPr id="30725" name="Picture 10" descr="fg06_026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865438"/>
            <a:ext cx="5200650" cy="27733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5130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5131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Depletion Mode Operation (D-MOSFET)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5124" name="Text Box 13"/>
          <p:cNvSpPr txBox="1">
            <a:spLocks noChangeArrowheads="1"/>
          </p:cNvSpPr>
          <p:nvPr/>
        </p:nvSpPr>
        <p:spPr bwMode="auto">
          <a:xfrm>
            <a:off x="304800" y="3657600"/>
            <a:ext cx="3565525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en-US" altLang="en-US" sz="2200">
                <a:cs typeface="Arial" charset="0"/>
              </a:rPr>
              <a:t>When </a:t>
            </a:r>
            <a:r>
              <a:rPr lang="en-US" altLang="en-US" sz="2200" i="1">
                <a:cs typeface="Arial" charset="0"/>
              </a:rPr>
              <a:t>V</a:t>
            </a:r>
            <a:r>
              <a:rPr lang="en-US" altLang="en-US" sz="2200" i="1" baseline="-25000">
                <a:cs typeface="Arial" charset="0"/>
              </a:rPr>
              <a:t>GS</a:t>
            </a:r>
            <a:r>
              <a:rPr lang="en-US" altLang="en-US" sz="2200">
                <a:cs typeface="Arial" charset="0"/>
              </a:rPr>
              <a:t> = 0 V, </a:t>
            </a:r>
            <a:r>
              <a:rPr lang="en-US" altLang="en-US" sz="2200" i="1">
                <a:cs typeface="Arial" charset="0"/>
              </a:rPr>
              <a:t>I</a:t>
            </a:r>
            <a:r>
              <a:rPr lang="en-US" altLang="en-US" sz="2200" i="1" baseline="-25000">
                <a:cs typeface="Arial" charset="0"/>
              </a:rPr>
              <a:t>D</a:t>
            </a:r>
            <a:r>
              <a:rPr lang="en-US" altLang="en-US" sz="2200">
                <a:cs typeface="Arial" charset="0"/>
              </a:rPr>
              <a:t> = </a:t>
            </a:r>
            <a:r>
              <a:rPr lang="en-US" altLang="en-US" sz="2200" i="1">
                <a:cs typeface="Arial" charset="0"/>
              </a:rPr>
              <a:t>I</a:t>
            </a:r>
            <a:r>
              <a:rPr lang="en-US" altLang="en-US" sz="2200" i="1" baseline="-25000">
                <a:cs typeface="Arial" charset="0"/>
              </a:rPr>
              <a:t>DSS</a:t>
            </a:r>
            <a:endParaRPr lang="en-US" altLang="en-US" sz="2200" i="1">
              <a:cs typeface="Arial" charset="0"/>
            </a:endParaRPr>
          </a:p>
          <a:p>
            <a:pPr marL="0" lvl="1" eaLnBrk="1" hangingPunct="1">
              <a:lnSpc>
                <a:spcPct val="200000"/>
              </a:lnSpc>
            </a:pPr>
            <a:r>
              <a:rPr lang="en-US" altLang="en-US" sz="2200">
                <a:cs typeface="Arial" charset="0"/>
              </a:rPr>
              <a:t>When </a:t>
            </a:r>
            <a:r>
              <a:rPr lang="en-US" altLang="en-US" sz="2200" i="1">
                <a:cs typeface="Arial" charset="0"/>
              </a:rPr>
              <a:t>V</a:t>
            </a:r>
            <a:r>
              <a:rPr lang="en-US" altLang="en-US" sz="2200" i="1" baseline="-25000">
                <a:cs typeface="Arial" charset="0"/>
              </a:rPr>
              <a:t>GS</a:t>
            </a:r>
            <a:r>
              <a:rPr lang="en-US" altLang="en-US" sz="2200" baseline="-25000">
                <a:cs typeface="Arial" charset="0"/>
              </a:rPr>
              <a:t> </a:t>
            </a:r>
            <a:r>
              <a:rPr lang="en-US" altLang="en-US" sz="2200">
                <a:cs typeface="Arial" charset="0"/>
              </a:rPr>
              <a:t>&lt; 0 V, </a:t>
            </a:r>
            <a:r>
              <a:rPr lang="en-US" altLang="en-US" sz="2200" i="1">
                <a:cs typeface="Arial" charset="0"/>
              </a:rPr>
              <a:t>I</a:t>
            </a:r>
            <a:r>
              <a:rPr lang="en-US" altLang="en-US" sz="2200" i="1" baseline="-25000">
                <a:cs typeface="Arial" charset="0"/>
              </a:rPr>
              <a:t>D</a:t>
            </a:r>
            <a:r>
              <a:rPr lang="en-US" altLang="en-US" sz="2200" i="1">
                <a:cs typeface="Arial" charset="0"/>
              </a:rPr>
              <a:t> </a:t>
            </a:r>
            <a:r>
              <a:rPr lang="en-US" altLang="en-US" sz="2200">
                <a:cs typeface="Arial" charset="0"/>
              </a:rPr>
              <a:t>&lt; </a:t>
            </a:r>
            <a:r>
              <a:rPr lang="en-US" altLang="en-US" sz="2200" i="1">
                <a:cs typeface="Arial" charset="0"/>
              </a:rPr>
              <a:t>I</a:t>
            </a:r>
            <a:r>
              <a:rPr lang="en-US" altLang="en-US" sz="2200" i="1" baseline="-25000">
                <a:cs typeface="Arial" charset="0"/>
              </a:rPr>
              <a:t>DSS</a:t>
            </a:r>
          </a:p>
        </p:txBody>
      </p:sp>
      <p:sp>
        <p:nvSpPr>
          <p:cNvPr id="5125" name="Rectangle 15"/>
          <p:cNvSpPr>
            <a:spLocks noChangeArrowheads="1"/>
          </p:cNvSpPr>
          <p:nvPr/>
        </p:nvSpPr>
        <p:spPr bwMode="auto">
          <a:xfrm>
            <a:off x="304800" y="2425700"/>
            <a:ext cx="327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200">
                <a:cs typeface="Arial" charset="0"/>
              </a:rPr>
              <a:t>The characteristics are similar to a JFET.</a:t>
            </a:r>
          </a:p>
        </p:txBody>
      </p:sp>
      <p:sp>
        <p:nvSpPr>
          <p:cNvPr id="5126" name="Rectangle 2"/>
          <p:cNvSpPr>
            <a:spLocks noChangeArrowheads="1"/>
          </p:cNvSpPr>
          <p:nvPr/>
        </p:nvSpPr>
        <p:spPr bwMode="auto">
          <a:xfrm>
            <a:off x="304800" y="5029200"/>
            <a:ext cx="4648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en-US" altLang="en-US" sz="2200">
                <a:solidFill>
                  <a:srgbClr val="FFFF00"/>
                </a:solidFill>
                <a:cs typeface="Arial" charset="0"/>
              </a:rPr>
              <a:t>The formula used to plot the transfer curve for a JFET applies to a D-MOSFET as well:</a:t>
            </a:r>
          </a:p>
        </p:txBody>
      </p:sp>
      <p:grpSp>
        <p:nvGrpSpPr>
          <p:cNvPr id="5127" name="Group 12"/>
          <p:cNvGrpSpPr>
            <a:grpSpLocks/>
          </p:cNvGrpSpPr>
          <p:nvPr/>
        </p:nvGrpSpPr>
        <p:grpSpPr bwMode="auto">
          <a:xfrm>
            <a:off x="5089525" y="5043488"/>
            <a:ext cx="2590800" cy="1066800"/>
            <a:chOff x="2064" y="3120"/>
            <a:chExt cx="1632" cy="672"/>
          </a:xfrm>
        </p:grpSpPr>
        <p:sp>
          <p:nvSpPr>
            <p:cNvPr id="5129" name="AutoShape 13"/>
            <p:cNvSpPr>
              <a:spLocks noChangeArrowheads="1"/>
            </p:cNvSpPr>
            <p:nvPr/>
          </p:nvSpPr>
          <p:spPr bwMode="auto">
            <a:xfrm>
              <a:off x="2064" y="3120"/>
              <a:ext cx="1632" cy="67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ko-KR" altLang="ko-KR"/>
            </a:p>
          </p:txBody>
        </p:sp>
        <p:graphicFrame>
          <p:nvGraphicFramePr>
            <p:cNvPr id="5122" name="Object 2"/>
            <p:cNvGraphicFramePr>
              <a:graphicFrameLocks noChangeAspect="1"/>
            </p:cNvGraphicFramePr>
            <p:nvPr/>
          </p:nvGraphicFramePr>
          <p:xfrm>
            <a:off x="2226" y="3213"/>
            <a:ext cx="1308" cy="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3" name="Equation" r:id="rId3" imgW="990360" imgH="368280" progId="Equation.3">
                    <p:embed/>
                  </p:oleObj>
                </mc:Choice>
                <mc:Fallback>
                  <p:oleObj name="Equation" r:id="rId3" imgW="990360" imgH="36828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6" y="3213"/>
                          <a:ext cx="1308" cy="4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ACAEE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5128" name="Picture 12" descr="fg06_0260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057400"/>
            <a:ext cx="5200650" cy="27733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Group 4"/>
          <p:cNvGrpSpPr>
            <a:grpSpLocks/>
          </p:cNvGrpSpPr>
          <p:nvPr/>
        </p:nvGrpSpPr>
        <p:grpSpPr bwMode="auto">
          <a:xfrm>
            <a:off x="0" y="228600"/>
            <a:ext cx="9144000" cy="2028825"/>
            <a:chOff x="0" y="144"/>
            <a:chExt cx="5760" cy="1278"/>
          </a:xfrm>
        </p:grpSpPr>
        <p:sp>
          <p:nvSpPr>
            <p:cNvPr id="6154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6155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Enhancement Mode Operation </a:t>
              </a:r>
            </a:p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(D-MOSFET)</a:t>
              </a:r>
              <a:endParaRPr lang="en-US" altLang="ko-KR" sz="3600">
                <a:ea typeface="굴림" charset="-127"/>
                <a:cs typeface="Arial" charset="0"/>
              </a:endParaRPr>
            </a:p>
          </p:txBody>
        </p:sp>
      </p:grpSp>
      <p:sp>
        <p:nvSpPr>
          <p:cNvPr id="6148" name="Text Box 13"/>
          <p:cNvSpPr txBox="1">
            <a:spLocks noChangeArrowheads="1"/>
          </p:cNvSpPr>
          <p:nvPr/>
        </p:nvSpPr>
        <p:spPr bwMode="auto">
          <a:xfrm>
            <a:off x="579438" y="2667000"/>
            <a:ext cx="31940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200">
                <a:cs typeface="Arial" charset="0"/>
              </a:rPr>
              <a:t>V</a:t>
            </a:r>
            <a:r>
              <a:rPr lang="en-US" altLang="en-US" sz="2200" baseline="-25000">
                <a:cs typeface="Arial" charset="0"/>
              </a:rPr>
              <a:t>GS</a:t>
            </a:r>
            <a:r>
              <a:rPr lang="en-US" altLang="en-US" sz="2200">
                <a:cs typeface="Arial" charset="0"/>
              </a:rPr>
              <a:t> &gt; 0 V, </a:t>
            </a:r>
            <a:r>
              <a:rPr lang="en-US" altLang="en-US" sz="2200" i="1">
                <a:cs typeface="Arial" charset="0"/>
              </a:rPr>
              <a:t>I</a:t>
            </a:r>
            <a:r>
              <a:rPr lang="en-US" altLang="en-US" sz="2200" i="1" baseline="-25000">
                <a:cs typeface="Arial" charset="0"/>
              </a:rPr>
              <a:t>D</a:t>
            </a:r>
            <a:r>
              <a:rPr lang="en-US" altLang="en-US" sz="2200">
                <a:cs typeface="Arial" charset="0"/>
              </a:rPr>
              <a:t> increases above </a:t>
            </a:r>
            <a:r>
              <a:rPr lang="en-US" altLang="en-US" sz="2200" i="1">
                <a:cs typeface="Arial" charset="0"/>
              </a:rPr>
              <a:t>I</a:t>
            </a:r>
            <a:r>
              <a:rPr lang="en-US" altLang="en-US" sz="2200" i="1" baseline="-25000">
                <a:cs typeface="Arial" charset="0"/>
              </a:rPr>
              <a:t>DSS</a:t>
            </a:r>
            <a:r>
              <a:rPr lang="en-US" altLang="en-US" sz="2200" i="1">
                <a:cs typeface="Arial" charset="0"/>
              </a:rPr>
              <a:t> </a:t>
            </a:r>
            <a:r>
              <a:rPr lang="en-US" altLang="en-US" sz="2200">
                <a:cs typeface="Arial" charset="0"/>
              </a:rPr>
              <a:t>(</a:t>
            </a:r>
            <a:r>
              <a:rPr lang="en-US" altLang="en-US" sz="2200" i="1">
                <a:cs typeface="Arial" charset="0"/>
              </a:rPr>
              <a:t>I</a:t>
            </a:r>
            <a:r>
              <a:rPr lang="en-US" altLang="en-US" sz="2200" i="1" baseline="-25000">
                <a:cs typeface="Arial" charset="0"/>
              </a:rPr>
              <a:t>D</a:t>
            </a:r>
            <a:r>
              <a:rPr lang="en-US" altLang="en-US" sz="2200">
                <a:cs typeface="Arial" charset="0"/>
              </a:rPr>
              <a:t> &gt; </a:t>
            </a:r>
            <a:r>
              <a:rPr lang="en-US" altLang="en-US" sz="2200" i="1">
                <a:cs typeface="Arial" charset="0"/>
              </a:rPr>
              <a:t>I</a:t>
            </a:r>
            <a:r>
              <a:rPr lang="en-US" altLang="en-US" sz="2200" i="1" baseline="-25000">
                <a:cs typeface="Arial" charset="0"/>
              </a:rPr>
              <a:t>DSS</a:t>
            </a:r>
            <a:r>
              <a:rPr lang="en-US" altLang="en-US" sz="2200">
                <a:cs typeface="Arial" charset="0"/>
              </a:rPr>
              <a:t>)</a:t>
            </a:r>
            <a:endParaRPr lang="en-US" altLang="en-US" sz="2200" i="1">
              <a:cs typeface="Arial" charset="0"/>
            </a:endParaRPr>
          </a:p>
        </p:txBody>
      </p:sp>
      <p:sp>
        <p:nvSpPr>
          <p:cNvPr id="6149" name="Rectangle 17"/>
          <p:cNvSpPr>
            <a:spLocks noChangeArrowheads="1"/>
          </p:cNvSpPr>
          <p:nvPr/>
        </p:nvSpPr>
        <p:spPr bwMode="auto">
          <a:xfrm>
            <a:off x="3733800" y="5257800"/>
            <a:ext cx="40227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200" b="1">
                <a:solidFill>
                  <a:srgbClr val="FFFF00"/>
                </a:solidFill>
                <a:cs typeface="Arial" charset="0"/>
              </a:rPr>
              <a:t>Note that </a:t>
            </a:r>
            <a:r>
              <a:rPr lang="en-US" altLang="en-US" sz="2200" b="1" i="1">
                <a:solidFill>
                  <a:srgbClr val="FFFF00"/>
                </a:solidFill>
                <a:cs typeface="Arial" charset="0"/>
              </a:rPr>
              <a:t>V</a:t>
            </a:r>
            <a:r>
              <a:rPr lang="en-US" altLang="en-US" sz="2200" b="1" i="1" baseline="-25000">
                <a:solidFill>
                  <a:srgbClr val="FFFF00"/>
                </a:solidFill>
                <a:cs typeface="Arial" charset="0"/>
              </a:rPr>
              <a:t>GS</a:t>
            </a:r>
            <a:r>
              <a:rPr lang="en-US" altLang="en-US" sz="2200" b="1">
                <a:solidFill>
                  <a:srgbClr val="FFFF00"/>
                </a:solidFill>
                <a:cs typeface="Arial" charset="0"/>
              </a:rPr>
              <a:t> is now positive</a:t>
            </a:r>
          </a:p>
        </p:txBody>
      </p:sp>
      <p:sp>
        <p:nvSpPr>
          <p:cNvPr id="6150" name="Rectangle 1"/>
          <p:cNvSpPr>
            <a:spLocks noChangeArrowheads="1"/>
          </p:cNvSpPr>
          <p:nvPr/>
        </p:nvSpPr>
        <p:spPr bwMode="auto">
          <a:xfrm>
            <a:off x="579438" y="3657600"/>
            <a:ext cx="319405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200">
                <a:solidFill>
                  <a:srgbClr val="000000"/>
                </a:solidFill>
                <a:cs typeface="Arial" charset="0"/>
              </a:rPr>
              <a:t>The formula used to plot the transfer curve still applies:</a:t>
            </a:r>
            <a:endParaRPr lang="en-US" altLang="en-US" sz="2200">
              <a:solidFill>
                <a:srgbClr val="BBE0E3"/>
              </a:solidFill>
              <a:cs typeface="Arial" charset="0"/>
            </a:endParaRPr>
          </a:p>
        </p:txBody>
      </p:sp>
      <p:grpSp>
        <p:nvGrpSpPr>
          <p:cNvPr id="6151" name="Group 12"/>
          <p:cNvGrpSpPr>
            <a:grpSpLocks/>
          </p:cNvGrpSpPr>
          <p:nvPr/>
        </p:nvGrpSpPr>
        <p:grpSpPr bwMode="auto">
          <a:xfrm>
            <a:off x="685800" y="4937125"/>
            <a:ext cx="2590800" cy="1066800"/>
            <a:chOff x="2064" y="3120"/>
            <a:chExt cx="1632" cy="672"/>
          </a:xfrm>
        </p:grpSpPr>
        <p:sp>
          <p:nvSpPr>
            <p:cNvPr id="6153" name="AutoShape 13"/>
            <p:cNvSpPr>
              <a:spLocks noChangeArrowheads="1"/>
            </p:cNvSpPr>
            <p:nvPr/>
          </p:nvSpPr>
          <p:spPr bwMode="auto">
            <a:xfrm>
              <a:off x="2064" y="3120"/>
              <a:ext cx="1632" cy="67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ko-KR" altLang="ko-KR"/>
            </a:p>
          </p:txBody>
        </p:sp>
        <p:graphicFrame>
          <p:nvGraphicFramePr>
            <p:cNvPr id="6146" name="Object 2"/>
            <p:cNvGraphicFramePr>
              <a:graphicFrameLocks noChangeAspect="1"/>
            </p:cNvGraphicFramePr>
            <p:nvPr/>
          </p:nvGraphicFramePr>
          <p:xfrm>
            <a:off x="2226" y="3213"/>
            <a:ext cx="1308" cy="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7" name="Equation" r:id="rId3" imgW="990360" imgH="368280" progId="Equation.3">
                    <p:embed/>
                  </p:oleObj>
                </mc:Choice>
                <mc:Fallback>
                  <p:oleObj name="Equation" r:id="rId3" imgW="990360" imgH="36828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6" y="3213"/>
                          <a:ext cx="1308" cy="4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ACAEE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6152" name="Picture 12" descr="fg06_0260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408238"/>
            <a:ext cx="5200650" cy="27733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31748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31749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 i="1">
                  <a:ea typeface="굴림" charset="-127"/>
                  <a:cs typeface="Arial" charset="0"/>
                </a:rPr>
                <a:t>p</a:t>
              </a:r>
              <a:r>
                <a:rPr lang="en-US" altLang="ko-KR" sz="3600" b="1">
                  <a:ea typeface="굴림" charset="-127"/>
                  <a:cs typeface="Arial" charset="0"/>
                </a:rPr>
                <a:t>-Channel D-Type MOSFET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pic>
        <p:nvPicPr>
          <p:cNvPr id="31747" name="Picture 6" descr="fg06_029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2133600"/>
            <a:ext cx="8131175" cy="3505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32772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32773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D-Type MOSFET Symbols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pic>
        <p:nvPicPr>
          <p:cNvPr id="32771" name="Picture 10" descr="fg06_030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613" y="2038350"/>
            <a:ext cx="4168775" cy="3676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33798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33799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Specification Sheet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grpSp>
        <p:nvGrpSpPr>
          <p:cNvPr id="33795" name="Group 7"/>
          <p:cNvGrpSpPr>
            <a:grpSpLocks/>
          </p:cNvGrpSpPr>
          <p:nvPr/>
        </p:nvGrpSpPr>
        <p:grpSpPr bwMode="auto">
          <a:xfrm>
            <a:off x="476250" y="2286000"/>
            <a:ext cx="8191500" cy="3505200"/>
            <a:chOff x="475488" y="2286000"/>
            <a:chExt cx="8193024" cy="3505200"/>
          </a:xfrm>
        </p:grpSpPr>
        <p:pic>
          <p:nvPicPr>
            <p:cNvPr id="33796" name="Picture 8" descr="fg06_03100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488" y="2286000"/>
              <a:ext cx="8193024" cy="3505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797" name="Text Box 12"/>
            <p:cNvSpPr txBox="1">
              <a:spLocks noChangeArrowheads="1"/>
            </p:cNvSpPr>
            <p:nvPr/>
          </p:nvSpPr>
          <p:spPr bwMode="auto">
            <a:xfrm>
              <a:off x="1542288" y="2590800"/>
              <a:ext cx="2895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2400">
                  <a:solidFill>
                    <a:schemeClr val="accent2"/>
                  </a:solidFill>
                  <a:ea typeface="굴림" charset="-127"/>
                  <a:cs typeface="Arial" charset="0"/>
                </a:rPr>
                <a:t>Maximum Ratings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34821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34822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  Specification Sheet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34819" name="Text Box 16"/>
          <p:cNvSpPr txBox="1">
            <a:spLocks noChangeArrowheads="1"/>
          </p:cNvSpPr>
          <p:nvPr/>
        </p:nvSpPr>
        <p:spPr bwMode="auto">
          <a:xfrm>
            <a:off x="304800" y="3543300"/>
            <a:ext cx="327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200">
                <a:solidFill>
                  <a:schemeClr val="accent2"/>
                </a:solidFill>
                <a:ea typeface="굴림" charset="-127"/>
                <a:cs typeface="Arial" charset="0"/>
              </a:rPr>
              <a:t>Electrical </a:t>
            </a:r>
          </a:p>
          <a:p>
            <a:pPr eaLnBrk="1" hangingPunct="1"/>
            <a:r>
              <a:rPr lang="en-US" altLang="ko-KR" sz="2200">
                <a:solidFill>
                  <a:schemeClr val="accent2"/>
                </a:solidFill>
                <a:ea typeface="굴림" charset="-127"/>
                <a:cs typeface="Arial" charset="0"/>
              </a:rPr>
              <a:t>Characteristics</a:t>
            </a:r>
          </a:p>
        </p:txBody>
      </p:sp>
      <p:pic>
        <p:nvPicPr>
          <p:cNvPr id="34820" name="Picture 7" descr="fg06_031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50" y="1646238"/>
            <a:ext cx="4705350" cy="46021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35846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35847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E-Type MOSFET Construction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35843" name="Text Box 13"/>
          <p:cNvSpPr txBox="1">
            <a:spLocks noChangeArrowheads="1"/>
          </p:cNvSpPr>
          <p:nvPr/>
        </p:nvSpPr>
        <p:spPr bwMode="auto">
          <a:xfrm>
            <a:off x="542925" y="2895600"/>
            <a:ext cx="4846638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cs typeface="Arial" charset="0"/>
              </a:rPr>
              <a:t>The 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Gate </a:t>
            </a:r>
            <a:r>
              <a:rPr lang="en-US" altLang="en-US" sz="2000" b="1">
                <a:solidFill>
                  <a:schemeClr val="accent2"/>
                </a:solidFill>
                <a:cs typeface="Arial" charset="0"/>
              </a:rPr>
              <a:t>(G)</a:t>
            </a:r>
            <a:r>
              <a:rPr lang="en-US" altLang="en-US" sz="2000">
                <a:cs typeface="Arial" charset="0"/>
              </a:rPr>
              <a:t> connects to the </a:t>
            </a:r>
            <a:r>
              <a:rPr lang="en-US" altLang="en-US" sz="2000" i="1">
                <a:cs typeface="Arial" charset="0"/>
              </a:rPr>
              <a:t>p</a:t>
            </a:r>
            <a:r>
              <a:rPr lang="en-US" altLang="en-US" sz="2000">
                <a:cs typeface="Arial" charset="0"/>
              </a:rPr>
              <a:t>-type substrate via a thin insulating layer of silicon dioxide (SiO</a:t>
            </a:r>
            <a:r>
              <a:rPr lang="en-US" altLang="en-US" sz="2000" baseline="-25000">
                <a:cs typeface="Arial" charset="0"/>
              </a:rPr>
              <a:t>2</a:t>
            </a:r>
            <a:r>
              <a:rPr lang="en-US" altLang="en-US" sz="2000">
                <a:cs typeface="Arial" charset="0"/>
              </a:rPr>
              <a:t>)</a:t>
            </a:r>
          </a:p>
          <a:p>
            <a:pPr eaLnBrk="1" hangingPunct="1"/>
            <a:endParaRPr lang="en-US" altLang="en-US" sz="2000">
              <a:cs typeface="Arial" charset="0"/>
            </a:endParaRPr>
          </a:p>
          <a:p>
            <a:pPr eaLnBrk="1" hangingPunct="1"/>
            <a:r>
              <a:rPr lang="en-US" altLang="en-US" sz="2000">
                <a:cs typeface="Arial" charset="0"/>
              </a:rPr>
              <a:t>There is no channel</a:t>
            </a:r>
          </a:p>
          <a:p>
            <a:pPr eaLnBrk="1" hangingPunct="1"/>
            <a:endParaRPr lang="en-US" altLang="en-US" sz="2000">
              <a:cs typeface="Arial" charset="0"/>
            </a:endParaRPr>
          </a:p>
          <a:p>
            <a:pPr eaLnBrk="1" hangingPunct="1"/>
            <a:r>
              <a:rPr lang="en-US" altLang="en-US" sz="2000">
                <a:cs typeface="Arial" charset="0"/>
              </a:rPr>
              <a:t>The </a:t>
            </a:r>
            <a:r>
              <a:rPr lang="en-US" altLang="en-US" sz="2000" i="1">
                <a:cs typeface="Arial" charset="0"/>
              </a:rPr>
              <a:t>n</a:t>
            </a:r>
            <a:r>
              <a:rPr lang="en-US" altLang="en-US" sz="2000">
                <a:cs typeface="Arial" charset="0"/>
              </a:rPr>
              <a:t>-type material lies on a </a:t>
            </a:r>
            <a:r>
              <a:rPr lang="en-US" altLang="en-US" sz="2000" i="1">
                <a:cs typeface="Arial" charset="0"/>
              </a:rPr>
              <a:t>p</a:t>
            </a:r>
            <a:r>
              <a:rPr lang="en-US" altLang="en-US" sz="2000">
                <a:cs typeface="Arial" charset="0"/>
              </a:rPr>
              <a:t>-type substrate that may have an additional terminal connection called the 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Substrate </a:t>
            </a:r>
            <a:r>
              <a:rPr lang="en-US" altLang="en-US" sz="2000" b="1">
                <a:solidFill>
                  <a:schemeClr val="accent2"/>
                </a:solidFill>
                <a:cs typeface="Arial" charset="0"/>
              </a:rPr>
              <a:t>(SS)</a:t>
            </a:r>
          </a:p>
        </p:txBody>
      </p:sp>
      <p:sp>
        <p:nvSpPr>
          <p:cNvPr id="35844" name="Rectangle 1"/>
          <p:cNvSpPr>
            <a:spLocks noChangeArrowheads="1"/>
          </p:cNvSpPr>
          <p:nvPr/>
        </p:nvSpPr>
        <p:spPr bwMode="auto">
          <a:xfrm>
            <a:off x="542925" y="1968500"/>
            <a:ext cx="81835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The 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Drain </a:t>
            </a:r>
            <a:r>
              <a:rPr lang="en-US" altLang="en-US" sz="2000" b="1">
                <a:solidFill>
                  <a:schemeClr val="accent2"/>
                </a:solidFill>
                <a:cs typeface="Arial" charset="0"/>
              </a:rPr>
              <a:t>(D)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and </a:t>
            </a:r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Source </a:t>
            </a:r>
            <a:r>
              <a:rPr lang="en-US" altLang="en-US" sz="2000" b="1">
                <a:solidFill>
                  <a:schemeClr val="accent2"/>
                </a:solidFill>
                <a:cs typeface="Arial" charset="0"/>
              </a:rPr>
              <a:t>(S)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connect to the to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n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-type regions. These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n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-type regions are connected via an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n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-channel</a:t>
            </a:r>
          </a:p>
        </p:txBody>
      </p:sp>
      <p:pic>
        <p:nvPicPr>
          <p:cNvPr id="35845" name="Picture 8" descr="fg06_032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2901950"/>
            <a:ext cx="3419475" cy="3194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36870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36871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E-Type MOSFET Operation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36867" name="Text Box 13"/>
          <p:cNvSpPr txBox="1">
            <a:spLocks noChangeArrowheads="1"/>
          </p:cNvSpPr>
          <p:nvPr/>
        </p:nvSpPr>
        <p:spPr bwMode="auto">
          <a:xfrm>
            <a:off x="641350" y="3108325"/>
            <a:ext cx="29718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</a:t>
            </a:r>
            <a:r>
              <a:rPr lang="en-US" altLang="en-US" sz="2000">
                <a:cs typeface="Arial" charset="0"/>
              </a:rPr>
              <a:t> is always positive</a:t>
            </a:r>
          </a:p>
          <a:p>
            <a:pPr eaLnBrk="1" hangingPunct="1"/>
            <a:endParaRPr lang="en-US" altLang="en-US" sz="2000">
              <a:cs typeface="Arial" charset="0"/>
            </a:endParaRPr>
          </a:p>
          <a:p>
            <a:pPr eaLnBrk="1" hangingPunct="1"/>
            <a:r>
              <a:rPr lang="en-US" altLang="en-US" sz="2000">
                <a:cs typeface="Arial" charset="0"/>
              </a:rPr>
              <a:t>As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</a:t>
            </a:r>
            <a:r>
              <a:rPr lang="en-US" altLang="en-US" sz="2000" i="1">
                <a:cs typeface="Arial" charset="0"/>
              </a:rPr>
              <a:t> </a:t>
            </a:r>
            <a:r>
              <a:rPr lang="en-US" altLang="en-US" sz="2000">
                <a:cs typeface="Arial" charset="0"/>
              </a:rPr>
              <a:t>increases, 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D</a:t>
            </a:r>
            <a:r>
              <a:rPr lang="en-US" altLang="en-US" sz="2000" i="1">
                <a:cs typeface="Arial" charset="0"/>
              </a:rPr>
              <a:t> </a:t>
            </a:r>
            <a:r>
              <a:rPr lang="en-US" altLang="en-US" sz="2000">
                <a:cs typeface="Arial" charset="0"/>
              </a:rPr>
              <a:t>increases</a:t>
            </a:r>
          </a:p>
          <a:p>
            <a:pPr eaLnBrk="1" hangingPunct="1"/>
            <a:endParaRPr lang="en-US" altLang="en-US" sz="2000">
              <a:cs typeface="Arial" charset="0"/>
            </a:endParaRPr>
          </a:p>
          <a:p>
            <a:pPr eaLnBrk="1" hangingPunct="1"/>
            <a:r>
              <a:rPr lang="en-US" altLang="en-US" sz="2000">
                <a:cs typeface="Arial" charset="0"/>
              </a:rPr>
              <a:t>As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GS</a:t>
            </a:r>
            <a:r>
              <a:rPr lang="en-US" altLang="en-US" sz="2000">
                <a:cs typeface="Arial" charset="0"/>
              </a:rPr>
              <a:t> is kept constant and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DS</a:t>
            </a:r>
            <a:r>
              <a:rPr lang="en-US" altLang="en-US" sz="2000">
                <a:cs typeface="Arial" charset="0"/>
              </a:rPr>
              <a:t> is increased, then 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D</a:t>
            </a:r>
            <a:r>
              <a:rPr lang="en-US" altLang="en-US" sz="2000">
                <a:cs typeface="Arial" charset="0"/>
              </a:rPr>
              <a:t> saturates (</a:t>
            </a:r>
            <a:r>
              <a:rPr lang="en-US" altLang="en-US" sz="2000" i="1">
                <a:cs typeface="Arial" charset="0"/>
              </a:rPr>
              <a:t>I</a:t>
            </a:r>
            <a:r>
              <a:rPr lang="en-US" altLang="en-US" sz="2000" i="1" baseline="-25000">
                <a:cs typeface="Arial" charset="0"/>
              </a:rPr>
              <a:t>DSS</a:t>
            </a:r>
            <a:r>
              <a:rPr lang="en-US" altLang="en-US" sz="2000">
                <a:cs typeface="Arial" charset="0"/>
              </a:rPr>
              <a:t>) and the saturation level (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DSsat</a:t>
            </a:r>
            <a:r>
              <a:rPr lang="en-US" altLang="en-US" sz="2000">
                <a:cs typeface="Arial" charset="0"/>
              </a:rPr>
              <a:t>) is reached</a:t>
            </a:r>
          </a:p>
        </p:txBody>
      </p:sp>
      <p:sp>
        <p:nvSpPr>
          <p:cNvPr id="36868" name="Rectangle 14"/>
          <p:cNvSpPr>
            <a:spLocks noChangeArrowheads="1"/>
          </p:cNvSpPr>
          <p:nvPr/>
        </p:nvSpPr>
        <p:spPr bwMode="auto">
          <a:xfrm>
            <a:off x="641350" y="2209800"/>
            <a:ext cx="7924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200" i="1">
                <a:solidFill>
                  <a:schemeClr val="accent2"/>
                </a:solidFill>
                <a:cs typeface="Arial" charset="0"/>
              </a:rPr>
              <a:t>The enhancement-type MOSFET (E-MOSFET) operates only in the enhancement mode.</a:t>
            </a:r>
          </a:p>
        </p:txBody>
      </p:sp>
      <p:pic>
        <p:nvPicPr>
          <p:cNvPr id="36869" name="Picture 8" descr="fg06_036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140075"/>
            <a:ext cx="4999038" cy="249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3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7185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7186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E-Type MOSFET Transfer Curve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7174" name="Text Box 13"/>
          <p:cNvSpPr txBox="1">
            <a:spLocks noChangeArrowheads="1"/>
          </p:cNvSpPr>
          <p:nvPr/>
        </p:nvSpPr>
        <p:spPr bwMode="auto">
          <a:xfrm>
            <a:off x="457200" y="3117850"/>
            <a:ext cx="32178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cs typeface="Arial" charset="0"/>
              </a:rPr>
              <a:t>where: </a:t>
            </a:r>
          </a:p>
          <a:p>
            <a:pPr marL="0" lvl="1" eaLnBrk="1" hangingPunct="1"/>
            <a:r>
              <a:rPr lang="en-US" altLang="en-US" sz="2000">
                <a:cs typeface="Arial" charset="0"/>
              </a:rPr>
              <a:t>   </a:t>
            </a:r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T</a:t>
            </a:r>
            <a:r>
              <a:rPr lang="en-US" altLang="en-US" sz="2000">
                <a:cs typeface="Arial" charset="0"/>
              </a:rPr>
              <a:t> = the E-MOSFET  </a:t>
            </a:r>
          </a:p>
          <a:p>
            <a:pPr marL="0" lvl="1" eaLnBrk="1" hangingPunct="1"/>
            <a:r>
              <a:rPr lang="en-US" altLang="en-US" sz="2000">
                <a:cs typeface="Arial" charset="0"/>
              </a:rPr>
              <a:t>           threshold voltage </a:t>
            </a:r>
          </a:p>
        </p:txBody>
      </p:sp>
      <p:grpSp>
        <p:nvGrpSpPr>
          <p:cNvPr id="7175" name="Group 20"/>
          <p:cNvGrpSpPr>
            <a:grpSpLocks/>
          </p:cNvGrpSpPr>
          <p:nvPr/>
        </p:nvGrpSpPr>
        <p:grpSpPr bwMode="auto">
          <a:xfrm>
            <a:off x="1143000" y="2508250"/>
            <a:ext cx="2209800" cy="609600"/>
            <a:chOff x="720" y="1440"/>
            <a:chExt cx="1392" cy="384"/>
          </a:xfrm>
        </p:grpSpPr>
        <p:sp>
          <p:nvSpPr>
            <p:cNvPr id="7184" name="AutoShape 16"/>
            <p:cNvSpPr>
              <a:spLocks noChangeArrowheads="1"/>
            </p:cNvSpPr>
            <p:nvPr/>
          </p:nvSpPr>
          <p:spPr bwMode="auto">
            <a:xfrm>
              <a:off x="720" y="1440"/>
              <a:ext cx="1392" cy="38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ko-KR" altLang="ko-KR"/>
            </a:p>
          </p:txBody>
        </p:sp>
        <p:graphicFrame>
          <p:nvGraphicFramePr>
            <p:cNvPr id="7172" name="Object 14"/>
            <p:cNvGraphicFramePr>
              <a:graphicFrameLocks noChangeAspect="1"/>
            </p:cNvGraphicFramePr>
            <p:nvPr/>
          </p:nvGraphicFramePr>
          <p:xfrm>
            <a:off x="832" y="1505"/>
            <a:ext cx="1168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0" name="Equation" r:id="rId3" imgW="1104840" imgH="241200" progId="Equation.3">
                    <p:embed/>
                  </p:oleObj>
                </mc:Choice>
                <mc:Fallback>
                  <p:oleObj name="Equation" r:id="rId3" imgW="1104840" imgH="241200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2" y="1505"/>
                          <a:ext cx="1168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ACAEE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6" name="Rectangle 15"/>
          <p:cNvSpPr>
            <a:spLocks noChangeArrowheads="1"/>
          </p:cNvSpPr>
          <p:nvPr/>
        </p:nvSpPr>
        <p:spPr bwMode="auto">
          <a:xfrm>
            <a:off x="457200" y="4191000"/>
            <a:ext cx="321786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 i="1">
                <a:cs typeface="Arial" charset="0"/>
              </a:rPr>
              <a:t>k</a:t>
            </a:r>
            <a:r>
              <a:rPr lang="en-US" altLang="en-US" sz="2000">
                <a:cs typeface="Arial" charset="0"/>
              </a:rPr>
              <a:t>, a constant, can be determined by using values at a specific point and the formula:</a:t>
            </a:r>
            <a:endParaRPr lang="en-US" altLang="ko-KR" sz="2000">
              <a:ea typeface="굴림" charset="-127"/>
              <a:cs typeface="Arial" charset="0"/>
            </a:endParaRPr>
          </a:p>
        </p:txBody>
      </p:sp>
      <p:grpSp>
        <p:nvGrpSpPr>
          <p:cNvPr id="7177" name="Group 19"/>
          <p:cNvGrpSpPr>
            <a:grpSpLocks/>
          </p:cNvGrpSpPr>
          <p:nvPr/>
        </p:nvGrpSpPr>
        <p:grpSpPr bwMode="auto">
          <a:xfrm>
            <a:off x="2667000" y="5334000"/>
            <a:ext cx="2209800" cy="838200"/>
            <a:chOff x="1680" y="3360"/>
            <a:chExt cx="1392" cy="528"/>
          </a:xfrm>
        </p:grpSpPr>
        <p:sp>
          <p:nvSpPr>
            <p:cNvPr id="7183" name="AutoShape 17"/>
            <p:cNvSpPr>
              <a:spLocks noChangeArrowheads="1"/>
            </p:cNvSpPr>
            <p:nvPr/>
          </p:nvSpPr>
          <p:spPr bwMode="auto">
            <a:xfrm>
              <a:off x="1680" y="3360"/>
              <a:ext cx="1392" cy="52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ko-KR" altLang="ko-KR"/>
            </a:p>
          </p:txBody>
        </p:sp>
        <p:graphicFrame>
          <p:nvGraphicFramePr>
            <p:cNvPr id="7171" name="Object 16"/>
            <p:cNvGraphicFramePr>
              <a:graphicFrameLocks noChangeAspect="1"/>
            </p:cNvGraphicFramePr>
            <p:nvPr/>
          </p:nvGraphicFramePr>
          <p:xfrm>
            <a:off x="1750" y="3377"/>
            <a:ext cx="1253" cy="4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1" name="Equation" r:id="rId5" imgW="1193760" imgH="469800" progId="Equation.3">
                    <p:embed/>
                  </p:oleObj>
                </mc:Choice>
                <mc:Fallback>
                  <p:oleObj name="Equation" r:id="rId5" imgW="1193760" imgH="469800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50" y="3377"/>
                          <a:ext cx="1253" cy="4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ACAEE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8" name="Rectangle 17"/>
          <p:cNvSpPr>
            <a:spLocks noChangeArrowheads="1"/>
          </p:cNvSpPr>
          <p:nvPr/>
        </p:nvSpPr>
        <p:spPr bwMode="auto">
          <a:xfrm>
            <a:off x="5165725" y="4813300"/>
            <a:ext cx="3597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 i="1">
                <a:cs typeface="Arial" charset="0"/>
              </a:rPr>
              <a:t>V</a:t>
            </a:r>
            <a:r>
              <a:rPr lang="en-US" altLang="en-US" sz="2000" i="1" baseline="-25000">
                <a:cs typeface="Arial" charset="0"/>
              </a:rPr>
              <a:t>DSsat</a:t>
            </a:r>
            <a:r>
              <a:rPr lang="en-US" altLang="en-US" sz="2000">
                <a:cs typeface="Arial" charset="0"/>
              </a:rPr>
              <a:t> can be calculated using:</a:t>
            </a:r>
          </a:p>
        </p:txBody>
      </p:sp>
      <p:grpSp>
        <p:nvGrpSpPr>
          <p:cNvPr id="7179" name="Group 21"/>
          <p:cNvGrpSpPr>
            <a:grpSpLocks/>
          </p:cNvGrpSpPr>
          <p:nvPr/>
        </p:nvGrpSpPr>
        <p:grpSpPr bwMode="auto">
          <a:xfrm>
            <a:off x="6705600" y="5410200"/>
            <a:ext cx="2209800" cy="609600"/>
            <a:chOff x="4224" y="3408"/>
            <a:chExt cx="1392" cy="384"/>
          </a:xfrm>
        </p:grpSpPr>
        <p:sp>
          <p:nvSpPr>
            <p:cNvPr id="7182" name="AutoShape 18"/>
            <p:cNvSpPr>
              <a:spLocks noChangeArrowheads="1"/>
            </p:cNvSpPr>
            <p:nvPr/>
          </p:nvSpPr>
          <p:spPr bwMode="auto">
            <a:xfrm>
              <a:off x="4224" y="3408"/>
              <a:ext cx="1392" cy="38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ko-KR" altLang="ko-KR"/>
            </a:p>
          </p:txBody>
        </p:sp>
        <p:graphicFrame>
          <p:nvGraphicFramePr>
            <p:cNvPr id="7170" name="Object 18"/>
            <p:cNvGraphicFramePr>
              <a:graphicFrameLocks noChangeAspect="1"/>
            </p:cNvGraphicFramePr>
            <p:nvPr/>
          </p:nvGraphicFramePr>
          <p:xfrm>
            <a:off x="4360" y="3480"/>
            <a:ext cx="1121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2" name="Equation" r:id="rId7" imgW="1066680" imgH="228600" progId="Equation.3">
                    <p:embed/>
                  </p:oleObj>
                </mc:Choice>
                <mc:Fallback>
                  <p:oleObj name="Equation" r:id="rId7" imgW="1066680" imgH="228600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0" y="3480"/>
                          <a:ext cx="1121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ACAEE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80" name="Rectangle 1"/>
          <p:cNvSpPr>
            <a:spLocks noChangeArrowheads="1"/>
          </p:cNvSpPr>
          <p:nvPr/>
        </p:nvSpPr>
        <p:spPr bwMode="auto">
          <a:xfrm>
            <a:off x="457200" y="2057400"/>
            <a:ext cx="3217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To determine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I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D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 given </a:t>
            </a:r>
            <a:r>
              <a:rPr lang="en-US" altLang="en-US" sz="2000" i="1">
                <a:solidFill>
                  <a:srgbClr val="000000"/>
                </a:solidFill>
                <a:cs typeface="Arial" charset="0"/>
              </a:rPr>
              <a:t>V</a:t>
            </a:r>
            <a:r>
              <a:rPr lang="en-US" altLang="en-US" sz="2000" i="1" baseline="-25000">
                <a:solidFill>
                  <a:srgbClr val="000000"/>
                </a:solidFill>
                <a:cs typeface="Arial" charset="0"/>
              </a:rPr>
              <a:t>GS</a:t>
            </a:r>
            <a:r>
              <a:rPr lang="en-US" altLang="en-US" sz="2000">
                <a:solidFill>
                  <a:srgbClr val="000000"/>
                </a:solidFill>
                <a:cs typeface="Arial" charset="0"/>
              </a:rPr>
              <a:t>:</a:t>
            </a:r>
          </a:p>
        </p:txBody>
      </p:sp>
      <p:pic>
        <p:nvPicPr>
          <p:cNvPr id="7181" name="Picture 21" descr="fg06_03600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133600"/>
            <a:ext cx="4999038" cy="2498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37893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37894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p-Channel E-Type MOSFETs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37891" name="Text Box 15"/>
          <p:cNvSpPr txBox="1">
            <a:spLocks noChangeArrowheads="1"/>
          </p:cNvSpPr>
          <p:nvPr/>
        </p:nvSpPr>
        <p:spPr bwMode="auto">
          <a:xfrm>
            <a:off x="990600" y="4953000"/>
            <a:ext cx="7391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FF00"/>
                </a:solidFill>
                <a:cs typeface="Arial" charset="0"/>
              </a:rPr>
              <a:t>The </a:t>
            </a:r>
            <a:r>
              <a:rPr lang="en-US" altLang="en-US" sz="2400" i="1">
                <a:solidFill>
                  <a:srgbClr val="FFFF00"/>
                </a:solidFill>
                <a:cs typeface="Arial" charset="0"/>
              </a:rPr>
              <a:t>p</a:t>
            </a:r>
            <a:r>
              <a:rPr lang="en-US" altLang="en-US" sz="2400">
                <a:solidFill>
                  <a:srgbClr val="FFFF00"/>
                </a:solidFill>
                <a:cs typeface="Arial" charset="0"/>
              </a:rPr>
              <a:t>-channel enhancement-type MOSFET is similar to its </a:t>
            </a:r>
            <a:r>
              <a:rPr lang="en-US" altLang="en-US" sz="2400" i="1">
                <a:solidFill>
                  <a:srgbClr val="FFFF00"/>
                </a:solidFill>
                <a:cs typeface="Arial" charset="0"/>
              </a:rPr>
              <a:t>n</a:t>
            </a:r>
            <a:r>
              <a:rPr lang="en-US" altLang="en-US" sz="2400">
                <a:solidFill>
                  <a:srgbClr val="FFFF00"/>
                </a:solidFill>
                <a:cs typeface="Arial" charset="0"/>
              </a:rPr>
              <a:t>-channel counterpart, except that the voltage polarities and current directions are reversed.</a:t>
            </a:r>
          </a:p>
        </p:txBody>
      </p:sp>
      <p:pic>
        <p:nvPicPr>
          <p:cNvPr id="37892" name="Picture 7" descr="fg06_038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2070100"/>
            <a:ext cx="7126287" cy="2717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38916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38917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MOSFET Symbols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pic>
        <p:nvPicPr>
          <p:cNvPr id="38915" name="Picture 6" descr="fg06_039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863" y="1828800"/>
            <a:ext cx="4376737" cy="4243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39943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39944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Specification Sheet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grpSp>
        <p:nvGrpSpPr>
          <p:cNvPr id="39939" name="Group 11"/>
          <p:cNvGrpSpPr>
            <a:grpSpLocks/>
          </p:cNvGrpSpPr>
          <p:nvPr/>
        </p:nvGrpSpPr>
        <p:grpSpPr bwMode="auto">
          <a:xfrm>
            <a:off x="554038" y="2286000"/>
            <a:ext cx="8035925" cy="3048000"/>
            <a:chOff x="554736" y="2286000"/>
            <a:chExt cx="8034528" cy="3048000"/>
          </a:xfrm>
        </p:grpSpPr>
        <p:pic>
          <p:nvPicPr>
            <p:cNvPr id="39941" name="Picture 9" descr="fg06_04000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736" y="2286000"/>
              <a:ext cx="8034528" cy="3048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942" name="Text Box 10"/>
            <p:cNvSpPr txBox="1">
              <a:spLocks noChangeArrowheads="1"/>
            </p:cNvSpPr>
            <p:nvPr/>
          </p:nvSpPr>
          <p:spPr bwMode="auto">
            <a:xfrm>
              <a:off x="1545336" y="2468562"/>
              <a:ext cx="2743200" cy="427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ko-KR" sz="2200">
                  <a:solidFill>
                    <a:schemeClr val="accent2"/>
                  </a:solidFill>
                  <a:ea typeface="굴림" charset="-127"/>
                  <a:cs typeface="Arial" charset="0"/>
                </a:rPr>
                <a:t>Maximum Ratings</a:t>
              </a:r>
            </a:p>
          </p:txBody>
        </p:sp>
      </p:grp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6705600" y="6169025"/>
            <a:ext cx="1143000" cy="366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굴림" charset="-127"/>
              </a:rPr>
              <a:t>more…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40965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40966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  Specification Sheet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40963" name="Text Box 15"/>
          <p:cNvSpPr txBox="1">
            <a:spLocks noChangeArrowheads="1"/>
          </p:cNvSpPr>
          <p:nvPr/>
        </p:nvSpPr>
        <p:spPr bwMode="auto">
          <a:xfrm>
            <a:off x="457200" y="3524250"/>
            <a:ext cx="3200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200">
                <a:solidFill>
                  <a:schemeClr val="accent2"/>
                </a:solidFill>
                <a:ea typeface="굴림" charset="-127"/>
                <a:cs typeface="Arial" charset="0"/>
              </a:rPr>
              <a:t>Electrical Characteristics</a:t>
            </a:r>
          </a:p>
        </p:txBody>
      </p:sp>
      <p:pic>
        <p:nvPicPr>
          <p:cNvPr id="40964" name="Picture 7" descr="fg06_040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600200"/>
            <a:ext cx="5578475" cy="4638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41991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41992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Handling MOSFETs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41987" name="Text Box 10"/>
          <p:cNvSpPr txBox="1">
            <a:spLocks noChangeArrowheads="1"/>
          </p:cNvSpPr>
          <p:nvPr/>
        </p:nvSpPr>
        <p:spPr bwMode="auto">
          <a:xfrm>
            <a:off x="457200" y="4248150"/>
            <a:ext cx="86868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spcBef>
                <a:spcPct val="30000"/>
              </a:spcBef>
              <a:buFontTx/>
              <a:buChar char="•"/>
            </a:pPr>
            <a:r>
              <a:rPr lang="en-US" altLang="en-US" sz="2400">
                <a:solidFill>
                  <a:srgbClr val="FFFF00"/>
                </a:solidFill>
                <a:cs typeface="Arial" charset="0"/>
              </a:rPr>
              <a:t> Always transport in a static sensitive bag</a:t>
            </a:r>
          </a:p>
          <a:p>
            <a:pPr marL="0" lvl="1" eaLnBrk="1" hangingPunct="1">
              <a:spcBef>
                <a:spcPct val="30000"/>
              </a:spcBef>
              <a:buFontTx/>
              <a:buChar char="•"/>
            </a:pPr>
            <a:r>
              <a:rPr lang="en-US" altLang="en-US" sz="2400">
                <a:solidFill>
                  <a:srgbClr val="FFFF00"/>
                </a:solidFill>
                <a:cs typeface="Arial" charset="0"/>
              </a:rPr>
              <a:t> Always wear a static strap when handling MOSFETS	</a:t>
            </a:r>
          </a:p>
          <a:p>
            <a:pPr marL="0" lvl="1" eaLnBrk="1" hangingPunct="1">
              <a:spcBef>
                <a:spcPct val="30000"/>
              </a:spcBef>
              <a:buFontTx/>
              <a:buChar char="•"/>
            </a:pPr>
            <a:r>
              <a:rPr lang="en-US" altLang="en-US" sz="2400">
                <a:solidFill>
                  <a:srgbClr val="FFFF00"/>
                </a:solidFill>
                <a:cs typeface="Arial" charset="0"/>
              </a:rPr>
              <a:t> Apply voltage limiting devices between the gate and source, </a:t>
            </a:r>
          </a:p>
          <a:p>
            <a:pPr marL="0" lvl="1" eaLnBrk="1" hangingPunct="1"/>
            <a:r>
              <a:rPr lang="en-US" altLang="en-US" sz="2400">
                <a:solidFill>
                  <a:srgbClr val="FFFF00"/>
                </a:solidFill>
                <a:cs typeface="Arial" charset="0"/>
              </a:rPr>
              <a:t>  such as back-to-back Zeners to limit any transient voltage.</a:t>
            </a:r>
          </a:p>
        </p:txBody>
      </p:sp>
      <p:sp>
        <p:nvSpPr>
          <p:cNvPr id="41988" name="Rectangle 1"/>
          <p:cNvSpPr>
            <a:spLocks noChangeArrowheads="1"/>
          </p:cNvSpPr>
          <p:nvPr/>
        </p:nvSpPr>
        <p:spPr bwMode="auto">
          <a:xfrm>
            <a:off x="533400" y="2482850"/>
            <a:ext cx="86106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200">
                <a:solidFill>
                  <a:srgbClr val="000000"/>
                </a:solidFill>
                <a:cs typeface="Arial" charset="0"/>
              </a:rPr>
              <a:t>Because of the very thin SiO</a:t>
            </a:r>
            <a:r>
              <a:rPr lang="en-US" altLang="en-US" sz="2200" baseline="-25000">
                <a:solidFill>
                  <a:srgbClr val="000000"/>
                </a:solidFill>
                <a:cs typeface="Arial" charset="0"/>
              </a:rPr>
              <a:t>2</a:t>
            </a:r>
            <a:r>
              <a:rPr lang="en-US" altLang="en-US" sz="2200">
                <a:solidFill>
                  <a:srgbClr val="000000"/>
                </a:solidFill>
                <a:cs typeface="Arial" charset="0"/>
              </a:rPr>
              <a:t> layer between the external terminals and the layers of the device, any small electrical discharge can create an unwanted conduction.</a:t>
            </a:r>
          </a:p>
        </p:txBody>
      </p:sp>
      <p:sp>
        <p:nvSpPr>
          <p:cNvPr id="41989" name="Rectangle 2"/>
          <p:cNvSpPr>
            <a:spLocks noChangeArrowheads="1"/>
          </p:cNvSpPr>
          <p:nvPr/>
        </p:nvSpPr>
        <p:spPr bwMode="auto">
          <a:xfrm>
            <a:off x="3733800" y="3714750"/>
            <a:ext cx="169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333399"/>
                </a:solidFill>
                <a:cs typeface="Arial" charset="0"/>
              </a:rPr>
              <a:t>Protection</a:t>
            </a:r>
          </a:p>
        </p:txBody>
      </p:sp>
      <p:sp>
        <p:nvSpPr>
          <p:cNvPr id="41990" name="Rectangle 3"/>
          <p:cNvSpPr>
            <a:spLocks noChangeArrowheads="1"/>
          </p:cNvSpPr>
          <p:nvPr/>
        </p:nvSpPr>
        <p:spPr bwMode="auto">
          <a:xfrm>
            <a:off x="1152525" y="1851025"/>
            <a:ext cx="7294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MOSFETs are very sensitive to static electricity. </a:t>
            </a:r>
            <a:endParaRPr lang="en-US" altLang="ko-KR" sz="2400" i="1">
              <a:solidFill>
                <a:schemeClr val="accent2"/>
              </a:solidFill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43014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43015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VMOS Devices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43011" name="Text Box 15"/>
          <p:cNvSpPr txBox="1">
            <a:spLocks noChangeArrowheads="1"/>
          </p:cNvSpPr>
          <p:nvPr/>
        </p:nvSpPr>
        <p:spPr bwMode="auto">
          <a:xfrm>
            <a:off x="457200" y="1860550"/>
            <a:ext cx="8382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VMOS (vertical MOSFET) is a component structure that provides greater </a:t>
            </a:r>
          </a:p>
          <a:p>
            <a:pPr eaLnBrk="1" hangingPunct="1"/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surface area.</a:t>
            </a:r>
          </a:p>
        </p:txBody>
      </p:sp>
      <p:sp>
        <p:nvSpPr>
          <p:cNvPr id="43012" name="Rectangle 16"/>
          <p:cNvSpPr>
            <a:spLocks noChangeArrowheads="1"/>
          </p:cNvSpPr>
          <p:nvPr/>
        </p:nvSpPr>
        <p:spPr bwMode="auto">
          <a:xfrm>
            <a:off x="482600" y="3124200"/>
            <a:ext cx="3124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Advantages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>
                <a:cs typeface="Arial" charset="0"/>
              </a:rPr>
              <a:t>VMOS devices handle higher currents by providing more surface area to dissipate the heat.</a:t>
            </a:r>
          </a:p>
          <a:p>
            <a:pPr eaLnBrk="1" hangingPunct="1"/>
            <a:endParaRPr lang="en-US" altLang="en-US" sz="2000">
              <a:cs typeface="Arial" charset="0"/>
            </a:endParaRPr>
          </a:p>
          <a:p>
            <a:pPr eaLnBrk="1" hangingPunct="1"/>
            <a:r>
              <a:rPr lang="en-US" altLang="en-US" sz="2000">
                <a:cs typeface="Arial" charset="0"/>
              </a:rPr>
              <a:t>VMOS devices also have faster switching times.</a:t>
            </a:r>
          </a:p>
        </p:txBody>
      </p:sp>
      <p:pic>
        <p:nvPicPr>
          <p:cNvPr id="43013" name="Picture 10" descr="fg06_0430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57463"/>
            <a:ext cx="4657725" cy="36147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4"/>
          <p:cNvGrpSpPr>
            <a:grpSpLocks/>
          </p:cNvGrpSpPr>
          <p:nvPr/>
        </p:nvGrpSpPr>
        <p:grpSpPr bwMode="auto">
          <a:xfrm>
            <a:off x="0" y="228600"/>
            <a:ext cx="9144000" cy="1484313"/>
            <a:chOff x="0" y="144"/>
            <a:chExt cx="5760" cy="935"/>
          </a:xfrm>
        </p:grpSpPr>
        <p:sp>
          <p:nvSpPr>
            <p:cNvPr id="44038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44039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CMOS Devices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sp>
        <p:nvSpPr>
          <p:cNvPr id="44035" name="Text Box 12"/>
          <p:cNvSpPr txBox="1">
            <a:spLocks noChangeArrowheads="1"/>
          </p:cNvSpPr>
          <p:nvPr/>
        </p:nvSpPr>
        <p:spPr bwMode="auto">
          <a:xfrm>
            <a:off x="228600" y="3400425"/>
            <a:ext cx="365760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b="1">
                <a:solidFill>
                  <a:schemeClr val="accent2"/>
                </a:solidFill>
                <a:cs typeface="Arial" charset="0"/>
              </a:rPr>
              <a:t>Advantages</a:t>
            </a:r>
          </a:p>
          <a:p>
            <a:pPr eaLnBrk="1" hangingPunct="1"/>
            <a:endParaRPr lang="en-US" altLang="en-US" sz="2000">
              <a:solidFill>
                <a:schemeClr val="accent2"/>
              </a:solidFill>
              <a:cs typeface="Arial" charset="0"/>
            </a:endParaRPr>
          </a:p>
          <a:p>
            <a:pPr eaLnBrk="1" hangingPunct="1">
              <a:spcBef>
                <a:spcPct val="30000"/>
              </a:spcBef>
              <a:buFontTx/>
              <a:buChar char="•"/>
            </a:pPr>
            <a:r>
              <a:rPr lang="en-US" altLang="en-US" sz="2000">
                <a:cs typeface="Arial" charset="0"/>
              </a:rPr>
              <a:t> Useful in logic circuit designs</a:t>
            </a:r>
          </a:p>
          <a:p>
            <a:pPr eaLnBrk="1" hangingPunct="1">
              <a:spcBef>
                <a:spcPct val="30000"/>
              </a:spcBef>
              <a:buFontTx/>
              <a:buChar char="•"/>
            </a:pPr>
            <a:r>
              <a:rPr lang="en-US" altLang="en-US" sz="2000">
                <a:cs typeface="Arial" charset="0"/>
              </a:rPr>
              <a:t> Higher input impedance</a:t>
            </a:r>
          </a:p>
          <a:p>
            <a:pPr eaLnBrk="1" hangingPunct="1">
              <a:spcBef>
                <a:spcPct val="30000"/>
              </a:spcBef>
              <a:buFontTx/>
              <a:buChar char="•"/>
            </a:pPr>
            <a:r>
              <a:rPr lang="en-US" altLang="en-US" sz="2000">
                <a:cs typeface="Arial" charset="0"/>
              </a:rPr>
              <a:t> Faster switching speeds</a:t>
            </a:r>
          </a:p>
          <a:p>
            <a:pPr eaLnBrk="1" hangingPunct="1">
              <a:spcBef>
                <a:spcPct val="30000"/>
              </a:spcBef>
              <a:buFontTx/>
              <a:buChar char="•"/>
            </a:pPr>
            <a:r>
              <a:rPr lang="en-US" altLang="en-US" sz="2000">
                <a:cs typeface="Arial" charset="0"/>
              </a:rPr>
              <a:t> Lower operating power levels</a:t>
            </a:r>
          </a:p>
        </p:txBody>
      </p:sp>
      <p:sp>
        <p:nvSpPr>
          <p:cNvPr id="44036" name="Rectangle 14"/>
          <p:cNvSpPr>
            <a:spLocks noChangeArrowheads="1"/>
          </p:cNvSpPr>
          <p:nvPr/>
        </p:nvSpPr>
        <p:spPr bwMode="auto">
          <a:xfrm>
            <a:off x="457200" y="2089150"/>
            <a:ext cx="8001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i="1">
                <a:solidFill>
                  <a:schemeClr val="accent2"/>
                </a:solidFill>
                <a:cs typeface="Arial" charset="0"/>
              </a:rPr>
              <a:t>CMOS (complementary MOSFET) uses a p-channel and n-channel MOSFET; often on the same substrate as shown here.</a:t>
            </a:r>
          </a:p>
        </p:txBody>
      </p:sp>
      <p:pic>
        <p:nvPicPr>
          <p:cNvPr id="44037" name="Picture 8" descr="fg06_044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813" y="3703638"/>
            <a:ext cx="4675187" cy="23161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4"/>
          <p:cNvGrpSpPr>
            <a:grpSpLocks/>
          </p:cNvGrpSpPr>
          <p:nvPr/>
        </p:nvGrpSpPr>
        <p:grpSpPr bwMode="auto">
          <a:xfrm>
            <a:off x="0" y="228600"/>
            <a:ext cx="9144000" cy="1479550"/>
            <a:chOff x="0" y="144"/>
            <a:chExt cx="5760" cy="932"/>
          </a:xfrm>
        </p:grpSpPr>
        <p:sp>
          <p:nvSpPr>
            <p:cNvPr id="45060" name="Rectangle 5"/>
            <p:cNvSpPr>
              <a:spLocks noChangeArrowheads="1"/>
            </p:cNvSpPr>
            <p:nvPr/>
          </p:nvSpPr>
          <p:spPr bwMode="auto">
            <a:xfrm>
              <a:off x="144" y="144"/>
              <a:ext cx="561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2800">
                  <a:solidFill>
                    <a:srgbClr val="5F5F5F"/>
                  </a:solidFill>
                  <a:ea typeface="굴림" charset="-127"/>
                </a:rPr>
                <a:t>Ch.6 Summary</a:t>
              </a:r>
              <a:endParaRPr lang="en-US" altLang="ko-KR">
                <a:solidFill>
                  <a:srgbClr val="5F5F5F"/>
                </a:solidFill>
                <a:ea typeface="굴림" charset="-127"/>
              </a:endParaRPr>
            </a:p>
          </p:txBody>
        </p:sp>
        <p:sp>
          <p:nvSpPr>
            <p:cNvPr id="45061" name="Text Box 6"/>
            <p:cNvSpPr txBox="1">
              <a:spLocks noChangeArrowheads="1"/>
            </p:cNvSpPr>
            <p:nvPr/>
          </p:nvSpPr>
          <p:spPr bwMode="auto">
            <a:xfrm>
              <a:off x="0" y="672"/>
              <a:ext cx="57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ko-KR" sz="3600" b="1">
                  <a:ea typeface="굴림" charset="-127"/>
                  <a:cs typeface="Arial" charset="0"/>
                </a:rPr>
                <a:t>  Summary Table</a:t>
              </a:r>
              <a:endParaRPr lang="en-US" altLang="ko-KR">
                <a:ea typeface="굴림" charset="-127"/>
                <a:cs typeface="Arial" charset="0"/>
              </a:endParaRPr>
            </a:p>
          </p:txBody>
        </p:sp>
      </p:grpSp>
      <p:pic>
        <p:nvPicPr>
          <p:cNvPr id="45059" name="Picture 8" descr="M06_BOYL2264_11_SE_C06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388" y="838200"/>
            <a:ext cx="4138612" cy="533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template_blue">
  <a:themeElements>
    <a:clrScheme name="ppt_template_blu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_template_blu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_template_blu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template_blu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template_blu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template_blu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template_blu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template_blu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_blu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_blu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_blu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_blu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_blu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_blu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ppt_template_blue</Template>
  <TotalTime>502</TotalTime>
  <Words>1554</Words>
  <Application>Microsoft Office PowerPoint</Application>
  <PresentationFormat>On-screen Show (4:3)</PresentationFormat>
  <Paragraphs>219</Paragraphs>
  <Slides>42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굴림</vt:lpstr>
      <vt:lpstr>ＭＳ Ｐゴシック</vt:lpstr>
      <vt:lpstr>Arial</vt:lpstr>
      <vt:lpstr>Symbol</vt:lpstr>
      <vt:lpstr>Times New Roman</vt:lpstr>
      <vt:lpstr>ppt_template_blue</vt:lpstr>
      <vt:lpstr>Equation</vt:lpstr>
      <vt:lpstr>iGrafx Image Object</vt:lpstr>
      <vt:lpstr>Field-Effect Transistors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Title</dc:title>
  <dc:creator>Robert Paynter</dc:creator>
  <cp:lastModifiedBy>sigma</cp:lastModifiedBy>
  <cp:revision>77</cp:revision>
  <dcterms:created xsi:type="dcterms:W3CDTF">2011-07-14T15:53:54Z</dcterms:created>
  <dcterms:modified xsi:type="dcterms:W3CDTF">2017-01-18T15:39:20Z</dcterms:modified>
</cp:coreProperties>
</file>