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82" r:id="rId5"/>
    <p:sldId id="258" r:id="rId6"/>
    <p:sldId id="259" r:id="rId7"/>
    <p:sldId id="260" r:id="rId8"/>
    <p:sldId id="263" r:id="rId9"/>
    <p:sldId id="284" r:id="rId10"/>
    <p:sldId id="283" r:id="rId11"/>
    <p:sldId id="285" r:id="rId12"/>
    <p:sldId id="264" r:id="rId13"/>
    <p:sldId id="265" r:id="rId14"/>
    <p:sldId id="286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8144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186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5610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385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07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37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753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551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95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299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0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021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Communications Engineering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Analog communication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80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Baseband Signal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 </a:t>
            </a:r>
            <a:r>
              <a:rPr lang="en-US" b="1" dirty="0"/>
              <a:t>baseband signal</a:t>
            </a:r>
            <a:r>
              <a:rPr lang="en-US" dirty="0"/>
              <a:t> is a </a:t>
            </a:r>
            <a:r>
              <a:rPr lang="en-US" b="1" dirty="0"/>
              <a:t>signal</a:t>
            </a:r>
            <a:r>
              <a:rPr lang="en-US" dirty="0"/>
              <a:t> that occupies the frequency range from 0Hz up to a certain cutoff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It </a:t>
            </a:r>
            <a:r>
              <a:rPr lang="en-US" dirty="0"/>
              <a:t>is called the </a:t>
            </a:r>
            <a:r>
              <a:rPr lang="en-US" b="1" dirty="0"/>
              <a:t>baseband</a:t>
            </a:r>
            <a:r>
              <a:rPr lang="en-US" dirty="0"/>
              <a:t> because it occupies the base, or the lowest range of the spectrum.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3121" y="3625723"/>
            <a:ext cx="3906717" cy="132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71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modulation?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en-US" sz="2400" dirty="0"/>
              <a:t>Translation of a signal from its </a:t>
            </a:r>
            <a:r>
              <a:rPr lang="en-US" altLang="en-US" sz="2400" dirty="0">
                <a:solidFill>
                  <a:srgbClr val="FF5050"/>
                </a:solidFill>
              </a:rPr>
              <a:t>baseband</a:t>
            </a:r>
            <a:r>
              <a:rPr lang="en-US" altLang="en-US" sz="2400" dirty="0"/>
              <a:t> to a higher frequency band</a:t>
            </a:r>
          </a:p>
          <a:p>
            <a:pPr lvl="1"/>
            <a:r>
              <a:rPr lang="en-US" altLang="en-US" sz="2400" dirty="0"/>
              <a:t>Different signals can be moved to different frequency </a:t>
            </a:r>
            <a:r>
              <a:rPr lang="en-US" altLang="en-US" sz="2400" dirty="0" smtClean="0"/>
              <a:t>bands</a:t>
            </a:r>
            <a:endParaRPr lang="en-US" sz="2400" dirty="0"/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4351515" y="3305836"/>
            <a:ext cx="1420812" cy="77946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n w="0"/>
              <a:latin typeface="+mj-lt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4576660" y="3507543"/>
            <a:ext cx="10581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ln w="0"/>
                <a:latin typeface="+mj-lt"/>
              </a:rPr>
              <a:t>Modulator</a:t>
            </a:r>
            <a:endParaRPr lang="en-US" altLang="en-US" dirty="0">
              <a:ln w="0"/>
              <a:latin typeface="+mj-lt"/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5518327" y="3385211"/>
            <a:ext cx="577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 </a:t>
            </a:r>
            <a:endParaRPr lang="en-US" altLang="en-US">
              <a:ln w="0"/>
              <a:latin typeface="+mj-lt"/>
            </a:endParaRPr>
          </a:p>
        </p:txBody>
      </p:sp>
      <p:grpSp>
        <p:nvGrpSpPr>
          <p:cNvPr id="51" name="Group 13"/>
          <p:cNvGrpSpPr>
            <a:grpSpLocks/>
          </p:cNvGrpSpPr>
          <p:nvPr/>
        </p:nvGrpSpPr>
        <p:grpSpPr bwMode="auto">
          <a:xfrm>
            <a:off x="4976990" y="4067836"/>
            <a:ext cx="144462" cy="679450"/>
            <a:chOff x="2187" y="2393"/>
            <a:chExt cx="91" cy="428"/>
          </a:xfrm>
        </p:grpSpPr>
        <p:sp>
          <p:nvSpPr>
            <p:cNvPr id="52" name="Line 11"/>
            <p:cNvSpPr>
              <a:spLocks noChangeShapeType="1"/>
            </p:cNvSpPr>
            <p:nvPr/>
          </p:nvSpPr>
          <p:spPr bwMode="auto">
            <a:xfrm flipV="1">
              <a:off x="2232" y="2481"/>
              <a:ext cx="1" cy="3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 w="0"/>
                <a:latin typeface="+mj-lt"/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2187" y="2393"/>
              <a:ext cx="91" cy="92"/>
            </a:xfrm>
            <a:custGeom>
              <a:avLst/>
              <a:gdLst>
                <a:gd name="T0" fmla="*/ 91 w 91"/>
                <a:gd name="T1" fmla="*/ 92 h 92"/>
                <a:gd name="T2" fmla="*/ 45 w 91"/>
                <a:gd name="T3" fmla="*/ 0 h 92"/>
                <a:gd name="T4" fmla="*/ 0 w 91"/>
                <a:gd name="T5" fmla="*/ 92 h 92"/>
                <a:gd name="T6" fmla="*/ 91 w 91"/>
                <a:gd name="T7" fmla="*/ 92 h 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"/>
                <a:gd name="T13" fmla="*/ 0 h 92"/>
                <a:gd name="T14" fmla="*/ 91 w 91"/>
                <a:gd name="T15" fmla="*/ 92 h 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" h="92">
                  <a:moveTo>
                    <a:pt x="91" y="92"/>
                  </a:moveTo>
                  <a:lnTo>
                    <a:pt x="45" y="0"/>
                  </a:lnTo>
                  <a:lnTo>
                    <a:pt x="0" y="92"/>
                  </a:lnTo>
                  <a:lnTo>
                    <a:pt x="91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</p:grpSp>
      <p:grpSp>
        <p:nvGrpSpPr>
          <p:cNvPr id="54" name="Group 19"/>
          <p:cNvGrpSpPr>
            <a:grpSpLocks/>
          </p:cNvGrpSpPr>
          <p:nvPr/>
        </p:nvGrpSpPr>
        <p:grpSpPr bwMode="auto">
          <a:xfrm>
            <a:off x="2087740" y="3607461"/>
            <a:ext cx="2266950" cy="144462"/>
            <a:chOff x="367" y="2103"/>
            <a:chExt cx="1428" cy="91"/>
          </a:xfrm>
        </p:grpSpPr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367" y="2148"/>
              <a:ext cx="133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 w="0"/>
                <a:latin typeface="+mj-lt"/>
              </a:endParaRPr>
            </a:p>
          </p:txBody>
        </p:sp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1702" y="2103"/>
              <a:ext cx="93" cy="91"/>
            </a:xfrm>
            <a:custGeom>
              <a:avLst/>
              <a:gdLst>
                <a:gd name="T0" fmla="*/ 0 w 93"/>
                <a:gd name="T1" fmla="*/ 91 h 91"/>
                <a:gd name="T2" fmla="*/ 93 w 93"/>
                <a:gd name="T3" fmla="*/ 46 h 91"/>
                <a:gd name="T4" fmla="*/ 0 w 93"/>
                <a:gd name="T5" fmla="*/ 0 h 91"/>
                <a:gd name="T6" fmla="*/ 0 w 93"/>
                <a:gd name="T7" fmla="*/ 91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"/>
                <a:gd name="T13" fmla="*/ 0 h 91"/>
                <a:gd name="T14" fmla="*/ 93 w 93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" h="91">
                  <a:moveTo>
                    <a:pt x="0" y="91"/>
                  </a:moveTo>
                  <a:lnTo>
                    <a:pt x="93" y="46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</p:grpSp>
      <p:sp>
        <p:nvSpPr>
          <p:cNvPr id="57" name="Rectangle 21"/>
          <p:cNvSpPr>
            <a:spLocks noChangeArrowheads="1"/>
          </p:cNvSpPr>
          <p:nvPr/>
        </p:nvSpPr>
        <p:spPr bwMode="auto">
          <a:xfrm>
            <a:off x="1505127" y="3331236"/>
            <a:ext cx="12150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ln w="0"/>
                <a:latin typeface="+mj-lt"/>
              </a:rPr>
              <a:t>Information</a:t>
            </a:r>
            <a:endParaRPr lang="en-US" altLang="en-US" dirty="0">
              <a:ln w="0"/>
              <a:latin typeface="+mj-lt"/>
            </a:endParaRPr>
          </a:p>
        </p:txBody>
      </p:sp>
      <p:sp>
        <p:nvSpPr>
          <p:cNvPr id="58" name="Rectangle 22"/>
          <p:cNvSpPr>
            <a:spLocks noChangeArrowheads="1"/>
          </p:cNvSpPr>
          <p:nvPr/>
        </p:nvSpPr>
        <p:spPr bwMode="auto">
          <a:xfrm>
            <a:off x="2756077" y="3331236"/>
            <a:ext cx="83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-</a:t>
            </a:r>
            <a:endParaRPr lang="en-US" altLang="en-US">
              <a:ln w="0"/>
              <a:latin typeface="+mj-lt"/>
            </a:endParaRP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>
            <a:off x="2857677" y="3331236"/>
            <a:ext cx="1451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ln w="0"/>
                <a:latin typeface="+mj-lt"/>
              </a:rPr>
              <a:t>bearing  signal</a:t>
            </a:r>
            <a:endParaRPr lang="en-US" altLang="en-US" dirty="0">
              <a:ln w="0"/>
              <a:latin typeface="+mj-lt"/>
            </a:endParaRPr>
          </a:p>
        </p:txBody>
      </p:sp>
      <p:sp>
        <p:nvSpPr>
          <p:cNvPr id="60" name="Rectangle 24"/>
          <p:cNvSpPr>
            <a:spLocks noChangeArrowheads="1"/>
          </p:cNvSpPr>
          <p:nvPr/>
        </p:nvSpPr>
        <p:spPr bwMode="auto">
          <a:xfrm>
            <a:off x="4105452" y="3331236"/>
            <a:ext cx="5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 </a:t>
            </a:r>
            <a:endParaRPr lang="en-US" altLang="en-US">
              <a:ln w="0"/>
              <a:latin typeface="+mj-lt"/>
            </a:endParaRPr>
          </a:p>
        </p:txBody>
      </p:sp>
      <p:grpSp>
        <p:nvGrpSpPr>
          <p:cNvPr id="61" name="Group 83"/>
          <p:cNvGrpSpPr>
            <a:grpSpLocks/>
          </p:cNvGrpSpPr>
          <p:nvPr/>
        </p:nvGrpSpPr>
        <p:grpSpPr bwMode="auto">
          <a:xfrm>
            <a:off x="5777090" y="3685248"/>
            <a:ext cx="1533525" cy="14288"/>
            <a:chOff x="2691" y="2152"/>
            <a:chExt cx="966" cy="9"/>
          </a:xfrm>
        </p:grpSpPr>
        <p:sp>
          <p:nvSpPr>
            <p:cNvPr id="62" name="Freeform 25"/>
            <p:cNvSpPr>
              <a:spLocks/>
            </p:cNvSpPr>
            <p:nvPr/>
          </p:nvSpPr>
          <p:spPr bwMode="auto">
            <a:xfrm>
              <a:off x="2691" y="2152"/>
              <a:ext cx="8" cy="9"/>
            </a:xfrm>
            <a:custGeom>
              <a:avLst/>
              <a:gdLst>
                <a:gd name="T0" fmla="*/ 5 w 8"/>
                <a:gd name="T1" fmla="*/ 0 h 9"/>
                <a:gd name="T2" fmla="*/ 4 w 8"/>
                <a:gd name="T3" fmla="*/ 0 h 9"/>
                <a:gd name="T4" fmla="*/ 3 w 8"/>
                <a:gd name="T5" fmla="*/ 2 h 9"/>
                <a:gd name="T6" fmla="*/ 1 w 8"/>
                <a:gd name="T7" fmla="*/ 3 h 9"/>
                <a:gd name="T8" fmla="*/ 0 w 8"/>
                <a:gd name="T9" fmla="*/ 4 h 9"/>
                <a:gd name="T10" fmla="*/ 0 w 8"/>
                <a:gd name="T11" fmla="*/ 4 h 9"/>
                <a:gd name="T12" fmla="*/ 1 w 8"/>
                <a:gd name="T13" fmla="*/ 6 h 9"/>
                <a:gd name="T14" fmla="*/ 3 w 8"/>
                <a:gd name="T15" fmla="*/ 7 h 9"/>
                <a:gd name="T16" fmla="*/ 4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"/>
                <a:gd name="T55" fmla="*/ 0 h 9"/>
                <a:gd name="T56" fmla="*/ 8 w 8"/>
                <a:gd name="T57" fmla="*/ 9 h 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" h="9">
                  <a:moveTo>
                    <a:pt x="5" y="0"/>
                  </a:moveTo>
                  <a:lnTo>
                    <a:pt x="4" y="0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4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3" name="Freeform 26"/>
            <p:cNvSpPr>
              <a:spLocks/>
            </p:cNvSpPr>
            <p:nvPr/>
          </p:nvSpPr>
          <p:spPr bwMode="auto">
            <a:xfrm>
              <a:off x="2708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4" name="Freeform 27"/>
            <p:cNvSpPr>
              <a:spLocks/>
            </p:cNvSpPr>
            <p:nvPr/>
          </p:nvSpPr>
          <p:spPr bwMode="auto">
            <a:xfrm>
              <a:off x="2724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5" name="Freeform 28"/>
            <p:cNvSpPr>
              <a:spLocks/>
            </p:cNvSpPr>
            <p:nvPr/>
          </p:nvSpPr>
          <p:spPr bwMode="auto">
            <a:xfrm>
              <a:off x="2741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6" name="Freeform 29"/>
            <p:cNvSpPr>
              <a:spLocks/>
            </p:cNvSpPr>
            <p:nvPr/>
          </p:nvSpPr>
          <p:spPr bwMode="auto">
            <a:xfrm>
              <a:off x="2758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7" name="Freeform 30"/>
            <p:cNvSpPr>
              <a:spLocks/>
            </p:cNvSpPr>
            <p:nvPr/>
          </p:nvSpPr>
          <p:spPr bwMode="auto">
            <a:xfrm>
              <a:off x="2775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8" name="Freeform 31"/>
            <p:cNvSpPr>
              <a:spLocks/>
            </p:cNvSpPr>
            <p:nvPr/>
          </p:nvSpPr>
          <p:spPr bwMode="auto">
            <a:xfrm>
              <a:off x="2792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69" name="Freeform 32"/>
            <p:cNvSpPr>
              <a:spLocks/>
            </p:cNvSpPr>
            <p:nvPr/>
          </p:nvSpPr>
          <p:spPr bwMode="auto">
            <a:xfrm>
              <a:off x="2808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0" name="Freeform 33"/>
            <p:cNvSpPr>
              <a:spLocks/>
            </p:cNvSpPr>
            <p:nvPr/>
          </p:nvSpPr>
          <p:spPr bwMode="auto">
            <a:xfrm>
              <a:off x="2825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1" name="Freeform 34"/>
            <p:cNvSpPr>
              <a:spLocks/>
            </p:cNvSpPr>
            <p:nvPr/>
          </p:nvSpPr>
          <p:spPr bwMode="auto">
            <a:xfrm>
              <a:off x="2842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2" name="Freeform 35"/>
            <p:cNvSpPr>
              <a:spLocks/>
            </p:cNvSpPr>
            <p:nvPr/>
          </p:nvSpPr>
          <p:spPr bwMode="auto">
            <a:xfrm>
              <a:off x="2859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3" name="Freeform 36"/>
            <p:cNvSpPr>
              <a:spLocks/>
            </p:cNvSpPr>
            <p:nvPr/>
          </p:nvSpPr>
          <p:spPr bwMode="auto">
            <a:xfrm>
              <a:off x="2876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4" name="Freeform 37"/>
            <p:cNvSpPr>
              <a:spLocks/>
            </p:cNvSpPr>
            <p:nvPr/>
          </p:nvSpPr>
          <p:spPr bwMode="auto">
            <a:xfrm>
              <a:off x="2892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5" name="Freeform 38"/>
            <p:cNvSpPr>
              <a:spLocks/>
            </p:cNvSpPr>
            <p:nvPr/>
          </p:nvSpPr>
          <p:spPr bwMode="auto">
            <a:xfrm>
              <a:off x="2909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6" name="Freeform 39"/>
            <p:cNvSpPr>
              <a:spLocks/>
            </p:cNvSpPr>
            <p:nvPr/>
          </p:nvSpPr>
          <p:spPr bwMode="auto">
            <a:xfrm>
              <a:off x="2926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7" name="Freeform 40"/>
            <p:cNvSpPr>
              <a:spLocks/>
            </p:cNvSpPr>
            <p:nvPr/>
          </p:nvSpPr>
          <p:spPr bwMode="auto">
            <a:xfrm>
              <a:off x="2943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8" name="Freeform 41"/>
            <p:cNvSpPr>
              <a:spLocks/>
            </p:cNvSpPr>
            <p:nvPr/>
          </p:nvSpPr>
          <p:spPr bwMode="auto">
            <a:xfrm>
              <a:off x="2960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79" name="Freeform 42"/>
            <p:cNvSpPr>
              <a:spLocks/>
            </p:cNvSpPr>
            <p:nvPr/>
          </p:nvSpPr>
          <p:spPr bwMode="auto">
            <a:xfrm>
              <a:off x="2976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0" name="Freeform 43"/>
            <p:cNvSpPr>
              <a:spLocks/>
            </p:cNvSpPr>
            <p:nvPr/>
          </p:nvSpPr>
          <p:spPr bwMode="auto">
            <a:xfrm>
              <a:off x="2993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1" name="Freeform 44"/>
            <p:cNvSpPr>
              <a:spLocks/>
            </p:cNvSpPr>
            <p:nvPr/>
          </p:nvSpPr>
          <p:spPr bwMode="auto">
            <a:xfrm>
              <a:off x="3010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2" name="Freeform 45"/>
            <p:cNvSpPr>
              <a:spLocks/>
            </p:cNvSpPr>
            <p:nvPr/>
          </p:nvSpPr>
          <p:spPr bwMode="auto">
            <a:xfrm>
              <a:off x="3027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3" name="Freeform 46"/>
            <p:cNvSpPr>
              <a:spLocks/>
            </p:cNvSpPr>
            <p:nvPr/>
          </p:nvSpPr>
          <p:spPr bwMode="auto">
            <a:xfrm>
              <a:off x="3044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4" name="Freeform 47"/>
            <p:cNvSpPr>
              <a:spLocks/>
            </p:cNvSpPr>
            <p:nvPr/>
          </p:nvSpPr>
          <p:spPr bwMode="auto">
            <a:xfrm>
              <a:off x="3060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5" name="Freeform 48"/>
            <p:cNvSpPr>
              <a:spLocks/>
            </p:cNvSpPr>
            <p:nvPr/>
          </p:nvSpPr>
          <p:spPr bwMode="auto">
            <a:xfrm>
              <a:off x="3077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6" name="Freeform 49"/>
            <p:cNvSpPr>
              <a:spLocks/>
            </p:cNvSpPr>
            <p:nvPr/>
          </p:nvSpPr>
          <p:spPr bwMode="auto">
            <a:xfrm>
              <a:off x="3094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7" name="Freeform 50"/>
            <p:cNvSpPr>
              <a:spLocks/>
            </p:cNvSpPr>
            <p:nvPr/>
          </p:nvSpPr>
          <p:spPr bwMode="auto">
            <a:xfrm>
              <a:off x="3111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8" name="Freeform 51"/>
            <p:cNvSpPr>
              <a:spLocks/>
            </p:cNvSpPr>
            <p:nvPr/>
          </p:nvSpPr>
          <p:spPr bwMode="auto">
            <a:xfrm>
              <a:off x="3128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89" name="Freeform 52"/>
            <p:cNvSpPr>
              <a:spLocks/>
            </p:cNvSpPr>
            <p:nvPr/>
          </p:nvSpPr>
          <p:spPr bwMode="auto">
            <a:xfrm>
              <a:off x="3144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0" name="Freeform 53"/>
            <p:cNvSpPr>
              <a:spLocks/>
            </p:cNvSpPr>
            <p:nvPr/>
          </p:nvSpPr>
          <p:spPr bwMode="auto">
            <a:xfrm>
              <a:off x="3161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1" name="Freeform 54"/>
            <p:cNvSpPr>
              <a:spLocks/>
            </p:cNvSpPr>
            <p:nvPr/>
          </p:nvSpPr>
          <p:spPr bwMode="auto">
            <a:xfrm>
              <a:off x="3178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2" name="Freeform 55"/>
            <p:cNvSpPr>
              <a:spLocks/>
            </p:cNvSpPr>
            <p:nvPr/>
          </p:nvSpPr>
          <p:spPr bwMode="auto">
            <a:xfrm>
              <a:off x="3195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3" name="Freeform 56"/>
            <p:cNvSpPr>
              <a:spLocks/>
            </p:cNvSpPr>
            <p:nvPr/>
          </p:nvSpPr>
          <p:spPr bwMode="auto">
            <a:xfrm>
              <a:off x="3212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4" name="Freeform 57"/>
            <p:cNvSpPr>
              <a:spLocks/>
            </p:cNvSpPr>
            <p:nvPr/>
          </p:nvSpPr>
          <p:spPr bwMode="auto">
            <a:xfrm>
              <a:off x="3228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5" name="Freeform 58"/>
            <p:cNvSpPr>
              <a:spLocks/>
            </p:cNvSpPr>
            <p:nvPr/>
          </p:nvSpPr>
          <p:spPr bwMode="auto">
            <a:xfrm>
              <a:off x="3245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6" name="Freeform 59"/>
            <p:cNvSpPr>
              <a:spLocks/>
            </p:cNvSpPr>
            <p:nvPr/>
          </p:nvSpPr>
          <p:spPr bwMode="auto">
            <a:xfrm>
              <a:off x="3262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7" name="Freeform 60"/>
            <p:cNvSpPr>
              <a:spLocks/>
            </p:cNvSpPr>
            <p:nvPr/>
          </p:nvSpPr>
          <p:spPr bwMode="auto">
            <a:xfrm>
              <a:off x="3279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8" name="Freeform 61"/>
            <p:cNvSpPr>
              <a:spLocks/>
            </p:cNvSpPr>
            <p:nvPr/>
          </p:nvSpPr>
          <p:spPr bwMode="auto">
            <a:xfrm>
              <a:off x="3296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99" name="Freeform 62"/>
            <p:cNvSpPr>
              <a:spLocks/>
            </p:cNvSpPr>
            <p:nvPr/>
          </p:nvSpPr>
          <p:spPr bwMode="auto">
            <a:xfrm>
              <a:off x="3312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0" name="Freeform 63"/>
            <p:cNvSpPr>
              <a:spLocks/>
            </p:cNvSpPr>
            <p:nvPr/>
          </p:nvSpPr>
          <p:spPr bwMode="auto">
            <a:xfrm>
              <a:off x="3329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1" name="Freeform 64"/>
            <p:cNvSpPr>
              <a:spLocks/>
            </p:cNvSpPr>
            <p:nvPr/>
          </p:nvSpPr>
          <p:spPr bwMode="auto">
            <a:xfrm>
              <a:off x="3346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2" name="Freeform 65"/>
            <p:cNvSpPr>
              <a:spLocks/>
            </p:cNvSpPr>
            <p:nvPr/>
          </p:nvSpPr>
          <p:spPr bwMode="auto">
            <a:xfrm>
              <a:off x="3363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3" name="Freeform 66"/>
            <p:cNvSpPr>
              <a:spLocks/>
            </p:cNvSpPr>
            <p:nvPr/>
          </p:nvSpPr>
          <p:spPr bwMode="auto">
            <a:xfrm>
              <a:off x="3380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4" name="Freeform 67"/>
            <p:cNvSpPr>
              <a:spLocks/>
            </p:cNvSpPr>
            <p:nvPr/>
          </p:nvSpPr>
          <p:spPr bwMode="auto">
            <a:xfrm>
              <a:off x="3396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5" name="Freeform 68"/>
            <p:cNvSpPr>
              <a:spLocks/>
            </p:cNvSpPr>
            <p:nvPr/>
          </p:nvSpPr>
          <p:spPr bwMode="auto">
            <a:xfrm>
              <a:off x="3413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6" name="Freeform 69"/>
            <p:cNvSpPr>
              <a:spLocks/>
            </p:cNvSpPr>
            <p:nvPr/>
          </p:nvSpPr>
          <p:spPr bwMode="auto">
            <a:xfrm>
              <a:off x="3430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7" name="Freeform 70"/>
            <p:cNvSpPr>
              <a:spLocks/>
            </p:cNvSpPr>
            <p:nvPr/>
          </p:nvSpPr>
          <p:spPr bwMode="auto">
            <a:xfrm>
              <a:off x="3447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8" name="Freeform 71"/>
            <p:cNvSpPr>
              <a:spLocks/>
            </p:cNvSpPr>
            <p:nvPr/>
          </p:nvSpPr>
          <p:spPr bwMode="auto">
            <a:xfrm>
              <a:off x="3464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09" name="Freeform 72"/>
            <p:cNvSpPr>
              <a:spLocks/>
            </p:cNvSpPr>
            <p:nvPr/>
          </p:nvSpPr>
          <p:spPr bwMode="auto">
            <a:xfrm>
              <a:off x="3480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0" name="Freeform 73"/>
            <p:cNvSpPr>
              <a:spLocks/>
            </p:cNvSpPr>
            <p:nvPr/>
          </p:nvSpPr>
          <p:spPr bwMode="auto">
            <a:xfrm>
              <a:off x="3497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1" name="Freeform 74"/>
            <p:cNvSpPr>
              <a:spLocks/>
            </p:cNvSpPr>
            <p:nvPr/>
          </p:nvSpPr>
          <p:spPr bwMode="auto">
            <a:xfrm>
              <a:off x="3514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2" name="Freeform 75"/>
            <p:cNvSpPr>
              <a:spLocks/>
            </p:cNvSpPr>
            <p:nvPr/>
          </p:nvSpPr>
          <p:spPr bwMode="auto">
            <a:xfrm>
              <a:off x="3531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3" name="Freeform 76"/>
            <p:cNvSpPr>
              <a:spLocks/>
            </p:cNvSpPr>
            <p:nvPr/>
          </p:nvSpPr>
          <p:spPr bwMode="auto">
            <a:xfrm>
              <a:off x="3548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4" name="Freeform 77"/>
            <p:cNvSpPr>
              <a:spLocks/>
            </p:cNvSpPr>
            <p:nvPr/>
          </p:nvSpPr>
          <p:spPr bwMode="auto">
            <a:xfrm>
              <a:off x="3564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5" name="Freeform 78"/>
            <p:cNvSpPr>
              <a:spLocks/>
            </p:cNvSpPr>
            <p:nvPr/>
          </p:nvSpPr>
          <p:spPr bwMode="auto">
            <a:xfrm>
              <a:off x="3581" y="2152"/>
              <a:ext cx="9" cy="9"/>
            </a:xfrm>
            <a:custGeom>
              <a:avLst/>
              <a:gdLst>
                <a:gd name="T0" fmla="*/ 4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4 w 9"/>
                <a:gd name="T19" fmla="*/ 9 h 9"/>
                <a:gd name="T20" fmla="*/ 4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4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4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6" name="Freeform 79"/>
            <p:cNvSpPr>
              <a:spLocks/>
            </p:cNvSpPr>
            <p:nvPr/>
          </p:nvSpPr>
          <p:spPr bwMode="auto">
            <a:xfrm>
              <a:off x="3598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6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6 w 8"/>
                <a:gd name="T33" fmla="*/ 2 h 9"/>
                <a:gd name="T34" fmla="*/ 6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7" name="Freeform 80"/>
            <p:cNvSpPr>
              <a:spLocks/>
            </p:cNvSpPr>
            <p:nvPr/>
          </p:nvSpPr>
          <p:spPr bwMode="auto">
            <a:xfrm>
              <a:off x="3615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3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3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8" name="Freeform 81"/>
            <p:cNvSpPr>
              <a:spLocks/>
            </p:cNvSpPr>
            <p:nvPr/>
          </p:nvSpPr>
          <p:spPr bwMode="auto">
            <a:xfrm>
              <a:off x="3632" y="2152"/>
              <a:ext cx="8" cy="9"/>
            </a:xfrm>
            <a:custGeom>
              <a:avLst/>
              <a:gdLst>
                <a:gd name="T0" fmla="*/ 4 w 8"/>
                <a:gd name="T1" fmla="*/ 0 h 9"/>
                <a:gd name="T2" fmla="*/ 2 w 8"/>
                <a:gd name="T3" fmla="*/ 0 h 9"/>
                <a:gd name="T4" fmla="*/ 1 w 8"/>
                <a:gd name="T5" fmla="*/ 2 h 9"/>
                <a:gd name="T6" fmla="*/ 0 w 8"/>
                <a:gd name="T7" fmla="*/ 3 h 9"/>
                <a:gd name="T8" fmla="*/ 0 w 8"/>
                <a:gd name="T9" fmla="*/ 4 h 9"/>
                <a:gd name="T10" fmla="*/ 0 w 8"/>
                <a:gd name="T11" fmla="*/ 6 h 9"/>
                <a:gd name="T12" fmla="*/ 0 w 8"/>
                <a:gd name="T13" fmla="*/ 7 h 9"/>
                <a:gd name="T14" fmla="*/ 1 w 8"/>
                <a:gd name="T15" fmla="*/ 9 h 9"/>
                <a:gd name="T16" fmla="*/ 2 w 8"/>
                <a:gd name="T17" fmla="*/ 9 h 9"/>
                <a:gd name="T18" fmla="*/ 4 w 8"/>
                <a:gd name="T19" fmla="*/ 9 h 9"/>
                <a:gd name="T20" fmla="*/ 4 w 8"/>
                <a:gd name="T21" fmla="*/ 9 h 9"/>
                <a:gd name="T22" fmla="*/ 5 w 8"/>
                <a:gd name="T23" fmla="*/ 7 h 9"/>
                <a:gd name="T24" fmla="*/ 7 w 8"/>
                <a:gd name="T25" fmla="*/ 6 h 9"/>
                <a:gd name="T26" fmla="*/ 8 w 8"/>
                <a:gd name="T27" fmla="*/ 4 h 9"/>
                <a:gd name="T28" fmla="*/ 8 w 8"/>
                <a:gd name="T29" fmla="*/ 4 h 9"/>
                <a:gd name="T30" fmla="*/ 7 w 8"/>
                <a:gd name="T31" fmla="*/ 3 h 9"/>
                <a:gd name="T32" fmla="*/ 5 w 8"/>
                <a:gd name="T33" fmla="*/ 2 h 9"/>
                <a:gd name="T34" fmla="*/ 5 w 8"/>
                <a:gd name="T35" fmla="*/ 0 h 9"/>
                <a:gd name="T36" fmla="*/ 4 w 8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"/>
                <a:gd name="T58" fmla="*/ 0 h 9"/>
                <a:gd name="T59" fmla="*/ 8 w 8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" h="9">
                  <a:moveTo>
                    <a:pt x="4" y="0"/>
                  </a:move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  <p:sp>
          <p:nvSpPr>
            <p:cNvPr id="119" name="Freeform 82"/>
            <p:cNvSpPr>
              <a:spLocks/>
            </p:cNvSpPr>
            <p:nvPr/>
          </p:nvSpPr>
          <p:spPr bwMode="auto">
            <a:xfrm>
              <a:off x="3648" y="2152"/>
              <a:ext cx="9" cy="9"/>
            </a:xfrm>
            <a:custGeom>
              <a:avLst/>
              <a:gdLst>
                <a:gd name="T0" fmla="*/ 5 w 9"/>
                <a:gd name="T1" fmla="*/ 0 h 9"/>
                <a:gd name="T2" fmla="*/ 3 w 9"/>
                <a:gd name="T3" fmla="*/ 0 h 9"/>
                <a:gd name="T4" fmla="*/ 2 w 9"/>
                <a:gd name="T5" fmla="*/ 2 h 9"/>
                <a:gd name="T6" fmla="*/ 0 w 9"/>
                <a:gd name="T7" fmla="*/ 3 h 9"/>
                <a:gd name="T8" fmla="*/ 0 w 9"/>
                <a:gd name="T9" fmla="*/ 4 h 9"/>
                <a:gd name="T10" fmla="*/ 0 w 9"/>
                <a:gd name="T11" fmla="*/ 6 h 9"/>
                <a:gd name="T12" fmla="*/ 0 w 9"/>
                <a:gd name="T13" fmla="*/ 7 h 9"/>
                <a:gd name="T14" fmla="*/ 2 w 9"/>
                <a:gd name="T15" fmla="*/ 9 h 9"/>
                <a:gd name="T16" fmla="*/ 3 w 9"/>
                <a:gd name="T17" fmla="*/ 9 h 9"/>
                <a:gd name="T18" fmla="*/ 5 w 9"/>
                <a:gd name="T19" fmla="*/ 9 h 9"/>
                <a:gd name="T20" fmla="*/ 5 w 9"/>
                <a:gd name="T21" fmla="*/ 9 h 9"/>
                <a:gd name="T22" fmla="*/ 6 w 9"/>
                <a:gd name="T23" fmla="*/ 7 h 9"/>
                <a:gd name="T24" fmla="*/ 7 w 9"/>
                <a:gd name="T25" fmla="*/ 6 h 9"/>
                <a:gd name="T26" fmla="*/ 9 w 9"/>
                <a:gd name="T27" fmla="*/ 4 h 9"/>
                <a:gd name="T28" fmla="*/ 9 w 9"/>
                <a:gd name="T29" fmla="*/ 4 h 9"/>
                <a:gd name="T30" fmla="*/ 7 w 9"/>
                <a:gd name="T31" fmla="*/ 3 h 9"/>
                <a:gd name="T32" fmla="*/ 6 w 9"/>
                <a:gd name="T33" fmla="*/ 2 h 9"/>
                <a:gd name="T34" fmla="*/ 6 w 9"/>
                <a:gd name="T35" fmla="*/ 0 h 9"/>
                <a:gd name="T36" fmla="*/ 5 w 9"/>
                <a:gd name="T37" fmla="*/ 0 h 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"/>
                <a:gd name="T58" fmla="*/ 0 h 9"/>
                <a:gd name="T59" fmla="*/ 9 w 9"/>
                <a:gd name="T60" fmla="*/ 9 h 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" h="9">
                  <a:moveTo>
                    <a:pt x="5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7"/>
                  </a:lnTo>
                  <a:lnTo>
                    <a:pt x="7" y="6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</p:grpSp>
      <p:sp>
        <p:nvSpPr>
          <p:cNvPr id="120" name="Rectangle 84"/>
          <p:cNvSpPr>
            <a:spLocks noChangeArrowheads="1"/>
          </p:cNvSpPr>
          <p:nvPr/>
        </p:nvSpPr>
        <p:spPr bwMode="auto">
          <a:xfrm>
            <a:off x="5937427" y="3234398"/>
            <a:ext cx="11953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n w="0"/>
              <a:latin typeface="+mj-lt"/>
            </a:endParaRPr>
          </a:p>
        </p:txBody>
      </p:sp>
      <p:sp>
        <p:nvSpPr>
          <p:cNvPr id="121" name="Rectangle 85"/>
          <p:cNvSpPr>
            <a:spLocks noChangeArrowheads="1"/>
          </p:cNvSpPr>
          <p:nvPr/>
        </p:nvSpPr>
        <p:spPr bwMode="auto">
          <a:xfrm>
            <a:off x="6162852" y="3301073"/>
            <a:ext cx="8383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ln w="0"/>
                <a:latin typeface="+mj-lt"/>
              </a:rPr>
              <a:t>Channel</a:t>
            </a:r>
            <a:endParaRPr lang="en-US" altLang="en-US" dirty="0">
              <a:ln w="0"/>
              <a:latin typeface="+mj-lt"/>
            </a:endParaRPr>
          </a:p>
        </p:txBody>
      </p:sp>
      <p:sp>
        <p:nvSpPr>
          <p:cNvPr id="122" name="Rectangle 86"/>
          <p:cNvSpPr>
            <a:spLocks noChangeArrowheads="1"/>
          </p:cNvSpPr>
          <p:nvPr/>
        </p:nvSpPr>
        <p:spPr bwMode="auto">
          <a:xfrm>
            <a:off x="6904215" y="3301073"/>
            <a:ext cx="577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 </a:t>
            </a:r>
            <a:endParaRPr lang="en-US" altLang="en-US">
              <a:ln w="0"/>
              <a:latin typeface="+mj-lt"/>
            </a:endParaRPr>
          </a:p>
        </p:txBody>
      </p:sp>
      <p:sp>
        <p:nvSpPr>
          <p:cNvPr id="123" name="Rectangle 87"/>
          <p:cNvSpPr>
            <a:spLocks noChangeArrowheads="1"/>
          </p:cNvSpPr>
          <p:nvPr/>
        </p:nvSpPr>
        <p:spPr bwMode="auto">
          <a:xfrm>
            <a:off x="7312202" y="3345523"/>
            <a:ext cx="1614488" cy="7794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n w="0"/>
              <a:latin typeface="+mj-lt"/>
            </a:endParaRPr>
          </a:p>
        </p:txBody>
      </p:sp>
      <p:sp>
        <p:nvSpPr>
          <p:cNvPr id="124" name="Rectangle 88"/>
          <p:cNvSpPr>
            <a:spLocks noChangeArrowheads="1"/>
          </p:cNvSpPr>
          <p:nvPr/>
        </p:nvSpPr>
        <p:spPr bwMode="auto">
          <a:xfrm>
            <a:off x="7451902" y="3428073"/>
            <a:ext cx="13383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Demodulator</a:t>
            </a:r>
            <a:endParaRPr lang="en-US" altLang="en-US">
              <a:ln w="0"/>
              <a:latin typeface="+mj-lt"/>
            </a:endParaRPr>
          </a:p>
        </p:txBody>
      </p:sp>
      <p:sp>
        <p:nvSpPr>
          <p:cNvPr id="125" name="Rectangle 89"/>
          <p:cNvSpPr>
            <a:spLocks noChangeArrowheads="1"/>
          </p:cNvSpPr>
          <p:nvPr/>
        </p:nvSpPr>
        <p:spPr bwMode="auto">
          <a:xfrm>
            <a:off x="8707615" y="3428073"/>
            <a:ext cx="577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 </a:t>
            </a:r>
            <a:endParaRPr lang="en-US" altLang="en-US">
              <a:ln w="0"/>
              <a:latin typeface="+mj-lt"/>
            </a:endParaRPr>
          </a:p>
        </p:txBody>
      </p:sp>
      <p:grpSp>
        <p:nvGrpSpPr>
          <p:cNvPr id="126" name="Group 92"/>
          <p:cNvGrpSpPr>
            <a:grpSpLocks/>
          </p:cNvGrpSpPr>
          <p:nvPr/>
        </p:nvGrpSpPr>
        <p:grpSpPr bwMode="auto">
          <a:xfrm>
            <a:off x="8937802" y="3621748"/>
            <a:ext cx="874713" cy="144463"/>
            <a:chOff x="4682" y="2112"/>
            <a:chExt cx="551" cy="91"/>
          </a:xfrm>
        </p:grpSpPr>
        <p:sp>
          <p:nvSpPr>
            <p:cNvPr id="127" name="Line 90"/>
            <p:cNvSpPr>
              <a:spLocks noChangeShapeType="1"/>
            </p:cNvSpPr>
            <p:nvPr/>
          </p:nvSpPr>
          <p:spPr bwMode="auto">
            <a:xfrm>
              <a:off x="4682" y="2156"/>
              <a:ext cx="46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 w="0"/>
                <a:latin typeface="+mj-lt"/>
              </a:endParaRPr>
            </a:p>
          </p:txBody>
        </p:sp>
        <p:sp>
          <p:nvSpPr>
            <p:cNvPr id="128" name="Freeform 91"/>
            <p:cNvSpPr>
              <a:spLocks/>
            </p:cNvSpPr>
            <p:nvPr/>
          </p:nvSpPr>
          <p:spPr bwMode="auto">
            <a:xfrm>
              <a:off x="5141" y="2112"/>
              <a:ext cx="92" cy="91"/>
            </a:xfrm>
            <a:custGeom>
              <a:avLst/>
              <a:gdLst>
                <a:gd name="T0" fmla="*/ 0 w 92"/>
                <a:gd name="T1" fmla="*/ 91 h 91"/>
                <a:gd name="T2" fmla="*/ 92 w 92"/>
                <a:gd name="T3" fmla="*/ 46 h 91"/>
                <a:gd name="T4" fmla="*/ 0 w 92"/>
                <a:gd name="T5" fmla="*/ 0 h 91"/>
                <a:gd name="T6" fmla="*/ 0 w 92"/>
                <a:gd name="T7" fmla="*/ 91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2"/>
                <a:gd name="T13" fmla="*/ 0 h 91"/>
                <a:gd name="T14" fmla="*/ 92 w 92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2" h="91">
                  <a:moveTo>
                    <a:pt x="0" y="91"/>
                  </a:moveTo>
                  <a:lnTo>
                    <a:pt x="92" y="46"/>
                  </a:lnTo>
                  <a:lnTo>
                    <a:pt x="0" y="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>
                <a:ln w="0"/>
                <a:latin typeface="+mj-lt"/>
              </a:endParaRPr>
            </a:p>
          </p:txBody>
        </p:sp>
      </p:grpSp>
      <p:sp>
        <p:nvSpPr>
          <p:cNvPr id="129" name="Rectangle 93"/>
          <p:cNvSpPr>
            <a:spLocks noChangeArrowheads="1"/>
          </p:cNvSpPr>
          <p:nvPr/>
        </p:nvSpPr>
        <p:spPr bwMode="auto">
          <a:xfrm>
            <a:off x="8882240" y="3250273"/>
            <a:ext cx="18907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n w="0"/>
              <a:latin typeface="+mj-lt"/>
            </a:endParaRPr>
          </a:p>
        </p:txBody>
      </p:sp>
      <p:sp>
        <p:nvSpPr>
          <p:cNvPr id="130" name="Rectangle 94"/>
          <p:cNvSpPr>
            <a:spLocks noChangeArrowheads="1"/>
          </p:cNvSpPr>
          <p:nvPr/>
        </p:nvSpPr>
        <p:spPr bwMode="auto">
          <a:xfrm>
            <a:off x="9015590" y="3316948"/>
            <a:ext cx="1657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Recovered signal</a:t>
            </a:r>
            <a:endParaRPr lang="en-US" altLang="en-US">
              <a:ln w="0"/>
              <a:latin typeface="+mj-lt"/>
            </a:endParaRPr>
          </a:p>
        </p:txBody>
      </p:sp>
      <p:sp>
        <p:nvSpPr>
          <p:cNvPr id="131" name="Rectangle 95"/>
          <p:cNvSpPr>
            <a:spLocks noChangeArrowheads="1"/>
          </p:cNvSpPr>
          <p:nvPr/>
        </p:nvSpPr>
        <p:spPr bwMode="auto">
          <a:xfrm>
            <a:off x="10545940" y="3316948"/>
            <a:ext cx="577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n w="0"/>
                <a:latin typeface="+mj-lt"/>
              </a:rPr>
              <a:t> </a:t>
            </a:r>
            <a:endParaRPr lang="en-US" altLang="en-US">
              <a:ln w="0"/>
              <a:latin typeface="+mj-lt"/>
            </a:endParaRPr>
          </a:p>
        </p:txBody>
      </p:sp>
      <p:sp>
        <p:nvSpPr>
          <p:cNvPr id="132" name="Line 98"/>
          <p:cNvSpPr>
            <a:spLocks noChangeShapeType="1"/>
          </p:cNvSpPr>
          <p:nvPr/>
        </p:nvSpPr>
        <p:spPr bwMode="auto">
          <a:xfrm flipH="1" flipV="1">
            <a:off x="6505752" y="3797961"/>
            <a:ext cx="528638" cy="6429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n w="0"/>
              <a:latin typeface="+mj-lt"/>
            </a:endParaRPr>
          </a:p>
        </p:txBody>
      </p:sp>
      <p:sp>
        <p:nvSpPr>
          <p:cNvPr id="133" name="Text Box 99"/>
          <p:cNvSpPr txBox="1">
            <a:spLocks noChangeArrowheads="1"/>
          </p:cNvSpPr>
          <p:nvPr/>
        </p:nvSpPr>
        <p:spPr bwMode="auto">
          <a:xfrm>
            <a:off x="6420027" y="4498048"/>
            <a:ext cx="197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>
                <a:ln w="0"/>
                <a:latin typeface="+mj-lt"/>
              </a:rPr>
              <a:t>Modulated signal</a:t>
            </a:r>
          </a:p>
        </p:txBody>
      </p:sp>
      <p:sp>
        <p:nvSpPr>
          <p:cNvPr id="134" name="Text Box 101"/>
          <p:cNvSpPr txBox="1">
            <a:spLocks noChangeArrowheads="1"/>
          </p:cNvSpPr>
          <p:nvPr/>
        </p:nvSpPr>
        <p:spPr bwMode="auto">
          <a:xfrm>
            <a:off x="1914702" y="4307548"/>
            <a:ext cx="197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dirty="0">
                <a:ln w="0"/>
                <a:latin typeface="+mj-lt"/>
              </a:rPr>
              <a:t>Modulating signal</a:t>
            </a:r>
          </a:p>
        </p:txBody>
      </p:sp>
      <p:sp>
        <p:nvSpPr>
          <p:cNvPr id="135" name="Line 102"/>
          <p:cNvSpPr>
            <a:spLocks noChangeShapeType="1"/>
          </p:cNvSpPr>
          <p:nvPr/>
        </p:nvSpPr>
        <p:spPr bwMode="auto">
          <a:xfrm flipV="1">
            <a:off x="2371902" y="3750336"/>
            <a:ext cx="871538" cy="5429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n w="0"/>
              <a:latin typeface="+mj-lt"/>
            </a:endParaRPr>
          </a:p>
        </p:txBody>
      </p:sp>
      <p:sp>
        <p:nvSpPr>
          <p:cNvPr id="136" name="Rectangle 15"/>
          <p:cNvSpPr>
            <a:spLocks noChangeArrowheads="1"/>
          </p:cNvSpPr>
          <p:nvPr/>
        </p:nvSpPr>
        <p:spPr bwMode="auto">
          <a:xfrm>
            <a:off x="4710863" y="4830235"/>
            <a:ext cx="7021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ln w="0"/>
                <a:latin typeface="+mj-lt"/>
              </a:rPr>
              <a:t>Carrier</a:t>
            </a:r>
            <a:endParaRPr lang="en-US" altLang="en-US" dirty="0">
              <a:ln w="0"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modulation?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37" name="Group 18"/>
          <p:cNvGrpSpPr>
            <a:grpSpLocks/>
          </p:cNvGrpSpPr>
          <p:nvPr/>
        </p:nvGrpSpPr>
        <p:grpSpPr bwMode="auto">
          <a:xfrm>
            <a:off x="2356989" y="2148154"/>
            <a:ext cx="1557338" cy="942975"/>
            <a:chOff x="522" y="1485"/>
            <a:chExt cx="981" cy="594"/>
          </a:xfrm>
        </p:grpSpPr>
        <p:sp>
          <p:nvSpPr>
            <p:cNvPr id="138" name="Line 5"/>
            <p:cNvSpPr>
              <a:spLocks noChangeShapeType="1"/>
            </p:cNvSpPr>
            <p:nvPr/>
          </p:nvSpPr>
          <p:spPr bwMode="auto">
            <a:xfrm>
              <a:off x="522" y="2070"/>
              <a:ext cx="981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8"/>
            <p:cNvSpPr>
              <a:spLocks/>
            </p:cNvSpPr>
            <p:nvPr/>
          </p:nvSpPr>
          <p:spPr bwMode="auto">
            <a:xfrm>
              <a:off x="693" y="1485"/>
              <a:ext cx="594" cy="594"/>
            </a:xfrm>
            <a:custGeom>
              <a:avLst/>
              <a:gdLst>
                <a:gd name="T0" fmla="*/ 0 w 594"/>
                <a:gd name="T1" fmla="*/ 585 h 594"/>
                <a:gd name="T2" fmla="*/ 135 w 594"/>
                <a:gd name="T3" fmla="*/ 0 h 594"/>
                <a:gd name="T4" fmla="*/ 477 w 594"/>
                <a:gd name="T5" fmla="*/ 0 h 594"/>
                <a:gd name="T6" fmla="*/ 594 w 594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4"/>
                <a:gd name="T13" fmla="*/ 0 h 594"/>
                <a:gd name="T14" fmla="*/ 594 w 594"/>
                <a:gd name="T15" fmla="*/ 594 h 5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4" h="594">
                  <a:moveTo>
                    <a:pt x="0" y="585"/>
                  </a:moveTo>
                  <a:lnTo>
                    <a:pt x="135" y="0"/>
                  </a:lnTo>
                  <a:lnTo>
                    <a:pt x="477" y="0"/>
                  </a:lnTo>
                  <a:lnTo>
                    <a:pt x="594" y="594"/>
                  </a:lnTo>
                </a:path>
              </a:pathLst>
            </a:custGeom>
            <a:solidFill>
              <a:srgbClr val="FFCC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40" name="Line 9"/>
          <p:cNvSpPr>
            <a:spLocks noChangeShapeType="1"/>
          </p:cNvSpPr>
          <p:nvPr/>
        </p:nvSpPr>
        <p:spPr bwMode="auto">
          <a:xfrm>
            <a:off x="2295078" y="4429390"/>
            <a:ext cx="1557337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" name="Freeform 10"/>
          <p:cNvSpPr>
            <a:spLocks/>
          </p:cNvSpPr>
          <p:nvPr/>
        </p:nvSpPr>
        <p:spPr bwMode="auto">
          <a:xfrm>
            <a:off x="2537965" y="3486416"/>
            <a:ext cx="942975" cy="942975"/>
          </a:xfrm>
          <a:custGeom>
            <a:avLst/>
            <a:gdLst>
              <a:gd name="T0" fmla="*/ 0 w 594"/>
              <a:gd name="T1" fmla="*/ 585 h 594"/>
              <a:gd name="T2" fmla="*/ 135 w 594"/>
              <a:gd name="T3" fmla="*/ 0 h 594"/>
              <a:gd name="T4" fmla="*/ 477 w 594"/>
              <a:gd name="T5" fmla="*/ 0 h 594"/>
              <a:gd name="T6" fmla="*/ 594 w 594"/>
              <a:gd name="T7" fmla="*/ 594 h 594"/>
              <a:gd name="T8" fmla="*/ 0 60000 65536"/>
              <a:gd name="T9" fmla="*/ 0 60000 65536"/>
              <a:gd name="T10" fmla="*/ 0 60000 65536"/>
              <a:gd name="T11" fmla="*/ 0 60000 65536"/>
              <a:gd name="T12" fmla="*/ 0 w 594"/>
              <a:gd name="T13" fmla="*/ 0 h 594"/>
              <a:gd name="T14" fmla="*/ 594 w 594"/>
              <a:gd name="T15" fmla="*/ 594 h 5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94" h="594">
                <a:moveTo>
                  <a:pt x="0" y="585"/>
                </a:moveTo>
                <a:lnTo>
                  <a:pt x="135" y="0"/>
                </a:lnTo>
                <a:lnTo>
                  <a:pt x="477" y="0"/>
                </a:lnTo>
                <a:lnTo>
                  <a:pt x="594" y="594"/>
                </a:lnTo>
              </a:path>
            </a:pathLst>
          </a:custGeom>
          <a:solidFill>
            <a:srgbClr val="66FF66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2" name="Line 11"/>
          <p:cNvSpPr>
            <a:spLocks noChangeShapeType="1"/>
          </p:cNvSpPr>
          <p:nvPr/>
        </p:nvSpPr>
        <p:spPr bwMode="auto">
          <a:xfrm>
            <a:off x="2276028" y="6039115"/>
            <a:ext cx="1557337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" name="Freeform 12"/>
          <p:cNvSpPr>
            <a:spLocks/>
          </p:cNvSpPr>
          <p:nvPr/>
        </p:nvSpPr>
        <p:spPr bwMode="auto">
          <a:xfrm>
            <a:off x="2533203" y="5110429"/>
            <a:ext cx="942975" cy="942975"/>
          </a:xfrm>
          <a:custGeom>
            <a:avLst/>
            <a:gdLst>
              <a:gd name="T0" fmla="*/ 0 w 594"/>
              <a:gd name="T1" fmla="*/ 585 h 594"/>
              <a:gd name="T2" fmla="*/ 135 w 594"/>
              <a:gd name="T3" fmla="*/ 0 h 594"/>
              <a:gd name="T4" fmla="*/ 477 w 594"/>
              <a:gd name="T5" fmla="*/ 0 h 594"/>
              <a:gd name="T6" fmla="*/ 594 w 594"/>
              <a:gd name="T7" fmla="*/ 594 h 594"/>
              <a:gd name="T8" fmla="*/ 0 60000 65536"/>
              <a:gd name="T9" fmla="*/ 0 60000 65536"/>
              <a:gd name="T10" fmla="*/ 0 60000 65536"/>
              <a:gd name="T11" fmla="*/ 0 60000 65536"/>
              <a:gd name="T12" fmla="*/ 0 w 594"/>
              <a:gd name="T13" fmla="*/ 0 h 594"/>
              <a:gd name="T14" fmla="*/ 594 w 594"/>
              <a:gd name="T15" fmla="*/ 594 h 5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94" h="594">
                <a:moveTo>
                  <a:pt x="0" y="585"/>
                </a:moveTo>
                <a:lnTo>
                  <a:pt x="135" y="0"/>
                </a:lnTo>
                <a:lnTo>
                  <a:pt x="477" y="0"/>
                </a:lnTo>
                <a:lnTo>
                  <a:pt x="594" y="594"/>
                </a:lnTo>
              </a:path>
            </a:pathLst>
          </a:custGeom>
          <a:solidFill>
            <a:srgbClr val="FF505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4" name="Text Box 13"/>
          <p:cNvSpPr txBox="1">
            <a:spLocks noChangeArrowheads="1"/>
          </p:cNvSpPr>
          <p:nvPr/>
        </p:nvSpPr>
        <p:spPr bwMode="auto">
          <a:xfrm>
            <a:off x="1564828" y="2394215"/>
            <a:ext cx="1190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Signal 1</a:t>
            </a:r>
          </a:p>
        </p:txBody>
      </p:sp>
      <p:sp>
        <p:nvSpPr>
          <p:cNvPr id="145" name="Text Box 14"/>
          <p:cNvSpPr txBox="1">
            <a:spLocks noChangeArrowheads="1"/>
          </p:cNvSpPr>
          <p:nvPr/>
        </p:nvSpPr>
        <p:spPr bwMode="auto">
          <a:xfrm>
            <a:off x="1502915" y="3761053"/>
            <a:ext cx="1190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Signal 2</a:t>
            </a:r>
          </a:p>
        </p:txBody>
      </p:sp>
      <p:sp>
        <p:nvSpPr>
          <p:cNvPr id="146" name="Text Box 15"/>
          <p:cNvSpPr txBox="1">
            <a:spLocks noChangeArrowheads="1"/>
          </p:cNvSpPr>
          <p:nvPr/>
        </p:nvSpPr>
        <p:spPr bwMode="auto">
          <a:xfrm>
            <a:off x="1555303" y="5213615"/>
            <a:ext cx="1190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Signal 3</a:t>
            </a:r>
          </a:p>
        </p:txBody>
      </p:sp>
      <p:sp>
        <p:nvSpPr>
          <p:cNvPr id="147" name="AutoShape 16"/>
          <p:cNvSpPr>
            <a:spLocks noChangeArrowheads="1"/>
          </p:cNvSpPr>
          <p:nvPr/>
        </p:nvSpPr>
        <p:spPr bwMode="auto">
          <a:xfrm rot="-81985">
            <a:off x="3708878" y="1864428"/>
            <a:ext cx="1918068" cy="594404"/>
          </a:xfrm>
          <a:prstGeom prst="curvedDownArrow">
            <a:avLst>
              <a:gd name="adj1" fmla="val 46764"/>
              <a:gd name="adj2" fmla="val 126819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48" name="Line 17"/>
          <p:cNvSpPr>
            <a:spLocks noChangeShapeType="1"/>
          </p:cNvSpPr>
          <p:nvPr/>
        </p:nvSpPr>
        <p:spPr bwMode="auto">
          <a:xfrm>
            <a:off x="4585839" y="4448440"/>
            <a:ext cx="4872038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" name="Freeform 23"/>
          <p:cNvSpPr>
            <a:spLocks/>
          </p:cNvSpPr>
          <p:nvPr/>
        </p:nvSpPr>
        <p:spPr bwMode="auto">
          <a:xfrm>
            <a:off x="6768748" y="5029465"/>
            <a:ext cx="942975" cy="942975"/>
          </a:xfrm>
          <a:custGeom>
            <a:avLst/>
            <a:gdLst>
              <a:gd name="T0" fmla="*/ 0 w 594"/>
              <a:gd name="T1" fmla="*/ 585 h 594"/>
              <a:gd name="T2" fmla="*/ 135 w 594"/>
              <a:gd name="T3" fmla="*/ 0 h 594"/>
              <a:gd name="T4" fmla="*/ 477 w 594"/>
              <a:gd name="T5" fmla="*/ 0 h 594"/>
              <a:gd name="T6" fmla="*/ 594 w 594"/>
              <a:gd name="T7" fmla="*/ 594 h 594"/>
              <a:gd name="T8" fmla="*/ 0 60000 65536"/>
              <a:gd name="T9" fmla="*/ 0 60000 65536"/>
              <a:gd name="T10" fmla="*/ 0 60000 65536"/>
              <a:gd name="T11" fmla="*/ 0 60000 65536"/>
              <a:gd name="T12" fmla="*/ 0 w 594"/>
              <a:gd name="T13" fmla="*/ 0 h 594"/>
              <a:gd name="T14" fmla="*/ 594 w 594"/>
              <a:gd name="T15" fmla="*/ 594 h 5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94" h="594">
                <a:moveTo>
                  <a:pt x="0" y="585"/>
                </a:moveTo>
                <a:lnTo>
                  <a:pt x="135" y="0"/>
                </a:lnTo>
                <a:lnTo>
                  <a:pt x="477" y="0"/>
                </a:lnTo>
                <a:lnTo>
                  <a:pt x="594" y="594"/>
                </a:lnTo>
              </a:path>
            </a:pathLst>
          </a:custGeom>
          <a:solidFill>
            <a:srgbClr val="FF505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2" name="AutoShape 25"/>
          <p:cNvSpPr>
            <a:spLocks noChangeArrowheads="1"/>
          </p:cNvSpPr>
          <p:nvPr/>
        </p:nvSpPr>
        <p:spPr bwMode="auto">
          <a:xfrm>
            <a:off x="3652390" y="3486416"/>
            <a:ext cx="4700587" cy="590550"/>
          </a:xfrm>
          <a:prstGeom prst="curvedDownArrow">
            <a:avLst>
              <a:gd name="adj1" fmla="val 89751"/>
              <a:gd name="adj2" fmla="val 179501"/>
              <a:gd name="adj3" fmla="val 33333"/>
            </a:avLst>
          </a:prstGeom>
          <a:solidFill>
            <a:schemeClr val="tx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3" name="Line 27"/>
          <p:cNvSpPr>
            <a:spLocks noChangeShapeType="1"/>
          </p:cNvSpPr>
          <p:nvPr/>
        </p:nvSpPr>
        <p:spPr bwMode="auto">
          <a:xfrm>
            <a:off x="4466778" y="3072078"/>
            <a:ext cx="4872037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" name="Line 28"/>
          <p:cNvSpPr>
            <a:spLocks noChangeShapeType="1"/>
          </p:cNvSpPr>
          <p:nvPr/>
        </p:nvSpPr>
        <p:spPr bwMode="auto">
          <a:xfrm>
            <a:off x="4666803" y="5972440"/>
            <a:ext cx="4872037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" name="AutoShape 29"/>
          <p:cNvSpPr>
            <a:spLocks noChangeArrowheads="1"/>
          </p:cNvSpPr>
          <p:nvPr/>
        </p:nvSpPr>
        <p:spPr bwMode="auto">
          <a:xfrm rot="-81985">
            <a:off x="3414793" y="4759104"/>
            <a:ext cx="3573565" cy="664141"/>
          </a:xfrm>
          <a:prstGeom prst="curvedDownArrow">
            <a:avLst>
              <a:gd name="adj1" fmla="val 46764"/>
              <a:gd name="adj2" fmla="val 126819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6" name="Text Box 30"/>
          <p:cNvSpPr txBox="1">
            <a:spLocks noChangeArrowheads="1"/>
          </p:cNvSpPr>
          <p:nvPr/>
        </p:nvSpPr>
        <p:spPr bwMode="auto">
          <a:xfrm>
            <a:off x="8443464" y="3033978"/>
            <a:ext cx="184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Frequency</a:t>
            </a:r>
          </a:p>
        </p:txBody>
      </p:sp>
      <p:sp>
        <p:nvSpPr>
          <p:cNvPr id="157" name="Text Box 31"/>
          <p:cNvSpPr txBox="1">
            <a:spLocks noChangeArrowheads="1"/>
          </p:cNvSpPr>
          <p:nvPr/>
        </p:nvSpPr>
        <p:spPr bwMode="auto">
          <a:xfrm>
            <a:off x="8510139" y="4415103"/>
            <a:ext cx="184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Frequency</a:t>
            </a:r>
          </a:p>
        </p:txBody>
      </p:sp>
      <p:sp>
        <p:nvSpPr>
          <p:cNvPr id="158" name="Text Box 32"/>
          <p:cNvSpPr txBox="1">
            <a:spLocks noChangeArrowheads="1"/>
          </p:cNvSpPr>
          <p:nvPr/>
        </p:nvSpPr>
        <p:spPr bwMode="auto">
          <a:xfrm>
            <a:off x="8481564" y="5986728"/>
            <a:ext cx="184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Frequency</a:t>
            </a:r>
          </a:p>
        </p:txBody>
      </p:sp>
      <p:grpSp>
        <p:nvGrpSpPr>
          <p:cNvPr id="159" name="Group 18"/>
          <p:cNvGrpSpPr>
            <a:grpSpLocks/>
          </p:cNvGrpSpPr>
          <p:nvPr/>
        </p:nvGrpSpPr>
        <p:grpSpPr bwMode="auto">
          <a:xfrm>
            <a:off x="5174801" y="2139792"/>
            <a:ext cx="1557338" cy="942975"/>
            <a:chOff x="522" y="1485"/>
            <a:chExt cx="981" cy="594"/>
          </a:xfrm>
        </p:grpSpPr>
        <p:sp>
          <p:nvSpPr>
            <p:cNvPr id="160" name="Line 5"/>
            <p:cNvSpPr>
              <a:spLocks noChangeShapeType="1"/>
            </p:cNvSpPr>
            <p:nvPr/>
          </p:nvSpPr>
          <p:spPr bwMode="auto">
            <a:xfrm>
              <a:off x="522" y="2070"/>
              <a:ext cx="981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8"/>
            <p:cNvSpPr>
              <a:spLocks/>
            </p:cNvSpPr>
            <p:nvPr/>
          </p:nvSpPr>
          <p:spPr bwMode="auto">
            <a:xfrm>
              <a:off x="693" y="1485"/>
              <a:ext cx="594" cy="594"/>
            </a:xfrm>
            <a:custGeom>
              <a:avLst/>
              <a:gdLst>
                <a:gd name="T0" fmla="*/ 0 w 594"/>
                <a:gd name="T1" fmla="*/ 585 h 594"/>
                <a:gd name="T2" fmla="*/ 135 w 594"/>
                <a:gd name="T3" fmla="*/ 0 h 594"/>
                <a:gd name="T4" fmla="*/ 477 w 594"/>
                <a:gd name="T5" fmla="*/ 0 h 594"/>
                <a:gd name="T6" fmla="*/ 594 w 594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4"/>
                <a:gd name="T13" fmla="*/ 0 h 594"/>
                <a:gd name="T14" fmla="*/ 594 w 594"/>
                <a:gd name="T15" fmla="*/ 594 h 5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4" h="594">
                  <a:moveTo>
                    <a:pt x="0" y="585"/>
                  </a:moveTo>
                  <a:lnTo>
                    <a:pt x="135" y="0"/>
                  </a:lnTo>
                  <a:lnTo>
                    <a:pt x="477" y="0"/>
                  </a:lnTo>
                  <a:lnTo>
                    <a:pt x="594" y="594"/>
                  </a:lnTo>
                </a:path>
              </a:pathLst>
            </a:custGeom>
            <a:solidFill>
              <a:srgbClr val="FFCC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62" name="Freeform 10"/>
          <p:cNvSpPr>
            <a:spLocks/>
          </p:cNvSpPr>
          <p:nvPr/>
        </p:nvSpPr>
        <p:spPr bwMode="auto">
          <a:xfrm>
            <a:off x="8139609" y="3524516"/>
            <a:ext cx="942975" cy="942975"/>
          </a:xfrm>
          <a:custGeom>
            <a:avLst/>
            <a:gdLst>
              <a:gd name="T0" fmla="*/ 0 w 594"/>
              <a:gd name="T1" fmla="*/ 585 h 594"/>
              <a:gd name="T2" fmla="*/ 135 w 594"/>
              <a:gd name="T3" fmla="*/ 0 h 594"/>
              <a:gd name="T4" fmla="*/ 477 w 594"/>
              <a:gd name="T5" fmla="*/ 0 h 594"/>
              <a:gd name="T6" fmla="*/ 594 w 594"/>
              <a:gd name="T7" fmla="*/ 594 h 594"/>
              <a:gd name="T8" fmla="*/ 0 60000 65536"/>
              <a:gd name="T9" fmla="*/ 0 60000 65536"/>
              <a:gd name="T10" fmla="*/ 0 60000 65536"/>
              <a:gd name="T11" fmla="*/ 0 60000 65536"/>
              <a:gd name="T12" fmla="*/ 0 w 594"/>
              <a:gd name="T13" fmla="*/ 0 h 594"/>
              <a:gd name="T14" fmla="*/ 594 w 594"/>
              <a:gd name="T15" fmla="*/ 594 h 5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94" h="594">
                <a:moveTo>
                  <a:pt x="0" y="585"/>
                </a:moveTo>
                <a:lnTo>
                  <a:pt x="135" y="0"/>
                </a:lnTo>
                <a:lnTo>
                  <a:pt x="477" y="0"/>
                </a:lnTo>
                <a:lnTo>
                  <a:pt x="594" y="594"/>
                </a:lnTo>
              </a:path>
            </a:pathLst>
          </a:custGeom>
          <a:solidFill>
            <a:srgbClr val="66FF66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08614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Modulate?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9308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dirty="0"/>
              <a:t>Carry multiple signals over a </a:t>
            </a:r>
            <a:r>
              <a:rPr lang="en-US" altLang="en-US" sz="2400" dirty="0" smtClean="0"/>
              <a:t>channel</a:t>
            </a:r>
          </a:p>
          <a:p>
            <a:pPr marL="201168" lvl="1" indent="0">
              <a:buNone/>
            </a:pPr>
            <a:endParaRPr lang="en-US" altLang="en-US" sz="2400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400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4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dirty="0" smtClean="0"/>
              <a:t>Move </a:t>
            </a:r>
            <a:r>
              <a:rPr lang="en-US" altLang="en-US" sz="2400" dirty="0"/>
              <a:t>signals to a frequency band where antennas for transmission are of a practical </a:t>
            </a:r>
            <a:r>
              <a:rPr lang="en-US" altLang="en-US" sz="2400" dirty="0" smtClean="0"/>
              <a:t>size- The antenna length is proportional to the wavelength of the signal.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4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dirty="0"/>
              <a:t>Noise and Distortion </a:t>
            </a:r>
            <a:r>
              <a:rPr lang="en-US" altLang="en-US" sz="2400" dirty="0" smtClean="0"/>
              <a:t>Removal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0792" y="2253740"/>
            <a:ext cx="71913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4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carrier signal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5858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altLang="en-US" dirty="0"/>
              <a:t>Varies some </a:t>
            </a:r>
            <a:r>
              <a:rPr lang="en-US" altLang="en-US" dirty="0">
                <a:solidFill>
                  <a:srgbClr val="FF5050"/>
                </a:solidFill>
              </a:rPr>
              <a:t>property</a:t>
            </a:r>
            <a:r>
              <a:rPr lang="en-US" altLang="en-US" dirty="0"/>
              <a:t> of the carrier in proportion to the modulating signal</a:t>
            </a:r>
          </a:p>
          <a:p>
            <a:pPr lvl="1"/>
            <a:r>
              <a:rPr lang="en-US" altLang="en-US" dirty="0" smtClean="0"/>
              <a:t>Amplitude – Amplitude </a:t>
            </a:r>
            <a:r>
              <a:rPr lang="en-US" altLang="en-US" dirty="0" err="1" smtClean="0"/>
              <a:t>Mudulation</a:t>
            </a:r>
            <a:r>
              <a:rPr lang="en-US" altLang="en-US" dirty="0" smtClean="0"/>
              <a:t> (AM)</a:t>
            </a:r>
            <a:endParaRPr lang="en-US" altLang="en-US" dirty="0"/>
          </a:p>
          <a:p>
            <a:pPr lvl="1"/>
            <a:r>
              <a:rPr lang="en-US" altLang="en-US" dirty="0" smtClean="0"/>
              <a:t>Frequency- Frequency Modulation (FM)</a:t>
            </a:r>
            <a:endParaRPr lang="en-US" altLang="en-US" dirty="0"/>
          </a:p>
          <a:p>
            <a:pPr lvl="1"/>
            <a:r>
              <a:rPr lang="en-US" altLang="en-US" dirty="0" smtClean="0"/>
              <a:t>Phase- Phase Modulation (PM)</a:t>
            </a:r>
          </a:p>
          <a:p>
            <a:pPr marL="201168" lvl="1" indent="0">
              <a:buNone/>
            </a:pPr>
            <a:endParaRPr lang="en-US" altLang="en-US" dirty="0" smtClean="0"/>
          </a:p>
          <a:p>
            <a:pPr marL="201168" lvl="1" indent="0">
              <a:buNone/>
            </a:pPr>
            <a:r>
              <a:rPr lang="en-US" altLang="en-US" dirty="0" smtClean="0"/>
              <a:t>Called continuous wave modulation techniques.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8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82157972"/>
              </p:ext>
            </p:extLst>
          </p:nvPr>
        </p:nvGraphicFramePr>
        <p:xfrm>
          <a:off x="3113505" y="1910064"/>
          <a:ext cx="6010275" cy="957262"/>
        </p:xfrm>
        <a:graphic>
          <a:graphicData uri="http://schemas.openxmlformats.org/presentationml/2006/ole">
            <p:oleObj spid="_x0000_s1036" name="Equation" r:id="rId3" imgW="1434960" imgH="228600" progId="Equation.3">
              <p:embed/>
            </p:oleObj>
          </a:graphicData>
        </a:graphic>
      </p:graphicFrame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571090" y="2738904"/>
            <a:ext cx="471488" cy="85725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7342865" y="2696042"/>
            <a:ext cx="71438" cy="90011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 flipV="1">
            <a:off x="8657315" y="2638892"/>
            <a:ext cx="585788" cy="7715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442378" y="3581867"/>
            <a:ext cx="2128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B0ABEB"/>
                </a:solidFill>
              </a:rPr>
              <a:t>Amplitude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8985928" y="3491379"/>
            <a:ext cx="1443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5050"/>
                </a:solidFill>
              </a:rPr>
              <a:t>Phase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404653" y="3486617"/>
            <a:ext cx="2128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66FF66"/>
                </a:solidFill>
              </a:rPr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xmlns="" val="180684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Amplitude Modulation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50847"/>
            <a:ext cx="10058400" cy="47017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sz="2400" dirty="0" smtClean="0"/>
              <a:t>Dual sideband </a:t>
            </a:r>
            <a:r>
              <a:rPr lang="en-US" sz="2400" dirty="0"/>
              <a:t>s</a:t>
            </a:r>
            <a:r>
              <a:rPr lang="en-US" sz="2400" dirty="0" smtClean="0"/>
              <a:t>uppressed </a:t>
            </a:r>
            <a:r>
              <a:rPr lang="en-US" sz="2400" dirty="0"/>
              <a:t>c</a:t>
            </a:r>
            <a:r>
              <a:rPr lang="en-US" sz="2400" dirty="0" smtClean="0"/>
              <a:t>arrier  (DSB-SC)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Conventional amplitude modulation (AM)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Single sideband amplitude modulation (SSB)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Vestigial sideband amplitude modulation (VSB)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0158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sideband suppressed carrier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DSB-SC)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5858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Modulation and Demodulation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822166" y="4364966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Done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302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5858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Modulation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822166" y="4364966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Done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701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Envelope Detector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70958" y="19240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Envelope detector consisting of a diode and a resistor- capacitor combination.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2503" y="2868283"/>
            <a:ext cx="8508773" cy="290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887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Envelope Detector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During the positive half-cycle of the input signal, the diode is forward-biased and the capacitor C charges up rapidly to the  peak value of the input signal.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As the input signal falls below its maximum, the diode turns off.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This is followed by a slow discharge of the capacitor through resistor R until the next positive </a:t>
            </a:r>
            <a:r>
              <a:rPr lang="en-US" dirty="0" smtClean="0"/>
              <a:t>half-cycle.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When </a:t>
            </a:r>
            <a:r>
              <a:rPr lang="en-US" dirty="0"/>
              <a:t>the input signal becomes greater than the capacitor voltage and the diode turns on again.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 </a:t>
            </a:r>
            <a:r>
              <a:rPr lang="en-US" dirty="0"/>
              <a:t>capacitor charges to the new peak value, and the process is repeated.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00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DSB-SC </a:t>
            </a:r>
            <a:r>
              <a:rPr lang="en-US" dirty="0" err="1" smtClean="0"/>
              <a:t>Vs</a:t>
            </a:r>
            <a:r>
              <a:rPr lang="en-US" dirty="0" smtClean="0"/>
              <a:t> 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42222"/>
            <a:ext cx="10058400" cy="46758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DSB-SC has a higher power efficiency compared to, but the demodulation is complex compared to AM :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basic difficulty associated with the DSB modulation is that for demodulation, the receiver  must generate a local carrier that is in phase and frequency synchronism with the incoming </a:t>
            </a:r>
            <a:r>
              <a:rPr lang="en-US" dirty="0" smtClean="0"/>
              <a:t>carrier.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AM has a lower power efficiency, but a remarkably simple demodulator.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Both techniques utilize twice the bandwidth of the modulating signal.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75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SSB and VSB- Bandwidth </a:t>
            </a:r>
            <a:r>
              <a:rPr lang="en-US" dirty="0"/>
              <a:t>E</a:t>
            </a:r>
            <a:r>
              <a:rPr lang="en-US" dirty="0" smtClean="0"/>
              <a:t>fficient 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675836"/>
          </a:xfrm>
        </p:spPr>
        <p:txBody>
          <a:bodyPr>
            <a:normAutofit/>
          </a:bodyPr>
          <a:lstStyle/>
          <a:p>
            <a:r>
              <a:rPr lang="en-US" dirty="0" smtClean="0"/>
              <a:t>Will be explained graphically in class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118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Modulation (FM)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Modulation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22166" y="4364966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Done in class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82822"/>
            <a:ext cx="10058400" cy="1450757"/>
          </a:xfrm>
        </p:spPr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98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1315</TotalTime>
  <Words>442</Words>
  <Application>Microsoft Office PowerPoint</Application>
  <PresentationFormat>Custom</PresentationFormat>
  <Paragraphs>86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Retrospect</vt:lpstr>
      <vt:lpstr>Equation</vt:lpstr>
      <vt:lpstr>Communications Engineering 1</vt:lpstr>
      <vt:lpstr>A Baseband Signal</vt:lpstr>
      <vt:lpstr>What is modulation?</vt:lpstr>
      <vt:lpstr>What is modulation?</vt:lpstr>
      <vt:lpstr>Why Modulate?</vt:lpstr>
      <vt:lpstr>The carrier signal</vt:lpstr>
      <vt:lpstr>Amplitude Modulation Techniques</vt:lpstr>
      <vt:lpstr>Dual sideband suppressed carrier   (DSB-SC)</vt:lpstr>
      <vt:lpstr>AM</vt:lpstr>
      <vt:lpstr>Envelope Detector</vt:lpstr>
      <vt:lpstr>Envelope Detector</vt:lpstr>
      <vt:lpstr>DSB-SC Vs AM</vt:lpstr>
      <vt:lpstr>SSB and VSB- Bandwidth Efficient Modulation</vt:lpstr>
      <vt:lpstr>Frequency Modulation (FM)</vt:lpstr>
      <vt:lpstr>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Engineering 1</dc:title>
  <dc:creator>TharakaS</dc:creator>
  <cp:lastModifiedBy>Tharaka</cp:lastModifiedBy>
  <cp:revision>44</cp:revision>
  <dcterms:created xsi:type="dcterms:W3CDTF">2016-07-10T04:31:24Z</dcterms:created>
  <dcterms:modified xsi:type="dcterms:W3CDTF">2016-07-11T04:44:15Z</dcterms:modified>
</cp:coreProperties>
</file>